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5"/>
  </p:notesMasterIdLst>
  <p:sldIdLst>
    <p:sldId id="256" r:id="rId3"/>
    <p:sldId id="275" r:id="rId4"/>
    <p:sldId id="309" r:id="rId5"/>
    <p:sldId id="307" r:id="rId6"/>
    <p:sldId id="312" r:id="rId7"/>
    <p:sldId id="306" r:id="rId8"/>
    <p:sldId id="302" r:id="rId9"/>
    <p:sldId id="303" r:id="rId10"/>
    <p:sldId id="269" r:id="rId11"/>
    <p:sldId id="311" r:id="rId12"/>
    <p:sldId id="314" r:id="rId13"/>
    <p:sldId id="313" r:id="rId14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7BF37C9C-481D-4097-A26E-BA041E28CCFC}">
          <p14:sldIdLst>
            <p14:sldId id="256"/>
            <p14:sldId id="275"/>
            <p14:sldId id="309"/>
            <p14:sldId id="307"/>
            <p14:sldId id="312"/>
            <p14:sldId id="306"/>
            <p14:sldId id="302"/>
            <p14:sldId id="303"/>
            <p14:sldId id="269"/>
          </p14:sldIdLst>
        </p14:section>
        <p14:section name="Section sans titre" id="{60533DD7-B2D2-4898-8A81-F551678343A1}">
          <p14:sldIdLst>
            <p14:sldId id="311"/>
            <p14:sldId id="314"/>
            <p14:sldId id="31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88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85" autoAdjust="0"/>
    <p:restoredTop sz="94671" autoAdjust="0"/>
  </p:normalViewPr>
  <p:slideViewPr>
    <p:cSldViewPr>
      <p:cViewPr>
        <p:scale>
          <a:sx n="90" d="100"/>
          <a:sy n="90" d="100"/>
        </p:scale>
        <p:origin x="-10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59C4D-A262-4B54-9261-9805FA2409A1}" type="datetimeFigureOut">
              <a:rPr lang="fr-FR" smtClean="0"/>
              <a:t>12/11/2018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DE71F-16CF-484B-9116-7F3185184F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8606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 octobre 2017</a:t>
            </a:r>
            <a:endParaRPr lang="fr-F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Conseil d’Administration, ENSAIT -  le 16 octobre 2018  -  Réhabilitation énergétique    Arturo Nunez – Directeur Patrimoine</a:t>
            </a:r>
            <a:endParaRPr lang="fr-F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4057-1277-4C39-9B87-B0382CCED626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 octobre 2017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Conseil d’Administration, ENSAIT -  le 16 octobre 2018  -  Réhabilitation énergétique    Arturo Nunez – Directeur Patrimoine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4057-1277-4C39-9B87-B0382CCED62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 octobre 2017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Conseil d’Administration, ENSAIT -  le 16 octobre 2018  -  Réhabilitation énergétique    Arturo Nunez – Directeur Patrimoine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4057-1277-4C39-9B87-B0382CCED62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DBF5F9">
                    <a:shade val="90000"/>
                  </a:srgbClr>
                </a:solidFill>
              </a:rPr>
              <a:t>10 octobre 2017</a:t>
            </a:r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DBF5F9">
                    <a:shade val="90000"/>
                  </a:srgbClr>
                </a:solidFill>
              </a:rPr>
              <a:t>Conseil d’Administration, ENSAIT -  le 16 octobre 2018  -  Réhabilitation énergétique    Arturo Nunez – Directeur Patrimoine</a:t>
            </a:r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4057-1277-4C39-9B87-B0382CCED626}" type="slidenum">
              <a:rPr lang="fr-FR" smtClean="0">
                <a:solidFill>
                  <a:srgbClr val="DBF5F9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0327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04617B">
                    <a:shade val="90000"/>
                  </a:srgbClr>
                </a:solidFill>
              </a:rPr>
              <a:t>10 octobre 2017</a:t>
            </a:r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4617B">
                    <a:shade val="90000"/>
                  </a:srgbClr>
                </a:solidFill>
              </a:rPr>
              <a:t>Conseil d’Administration, ENSAIT -  le 16 octobre 2018  -  Réhabilitation énergétique    Arturo Nunez – Directeur Patrimoine</a:t>
            </a:r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4057-1277-4C39-9B87-B0382CCED626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806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DBF5F9">
                    <a:shade val="90000"/>
                  </a:srgbClr>
                </a:solidFill>
              </a:rPr>
              <a:t>10 octobre 2017</a:t>
            </a:r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DBF5F9">
                    <a:shade val="90000"/>
                  </a:srgbClr>
                </a:solidFill>
              </a:rPr>
              <a:t>Conseil d’Administration, ENSAIT -  le 16 octobre 2018  -  Réhabilitation énergétique    Arturo Nunez – Directeur Patrimoine</a:t>
            </a:r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4057-1277-4C39-9B87-B0382CCED626}" type="slidenum">
              <a:rPr lang="fr-FR" smtClean="0">
                <a:solidFill>
                  <a:srgbClr val="DBF5F9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3401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04617B">
                    <a:shade val="90000"/>
                  </a:srgbClr>
                </a:solidFill>
              </a:rPr>
              <a:t>10 octobre 2017</a:t>
            </a:r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4617B">
                    <a:shade val="90000"/>
                  </a:srgbClr>
                </a:solidFill>
              </a:rPr>
              <a:t>Conseil d’Administration, ENSAIT -  le 16 octobre 2018  -  Réhabilitation énergétique    Arturo Nunez – Directeur Patrimoine</a:t>
            </a:r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4057-1277-4C39-9B87-B0382CCED626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299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04617B">
                    <a:shade val="90000"/>
                  </a:srgbClr>
                </a:solidFill>
              </a:rPr>
              <a:t>10 octobre 2017</a:t>
            </a:r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4617B">
                    <a:shade val="90000"/>
                  </a:srgbClr>
                </a:solidFill>
              </a:rPr>
              <a:t>Conseil d’Administration, ENSAIT -  le 16 octobre 2018  -  Réhabilitation énergétique    Arturo Nunez – Directeur Patrimoine</a:t>
            </a:r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4057-1277-4C39-9B87-B0382CCED626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338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04617B">
                    <a:shade val="90000"/>
                  </a:srgbClr>
                </a:solidFill>
              </a:rPr>
              <a:t>10 octobre 2017</a:t>
            </a:r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4617B">
                    <a:shade val="90000"/>
                  </a:srgbClr>
                </a:solidFill>
              </a:rPr>
              <a:t>Conseil d’Administration, ENSAIT -  le 16 octobre 2018  -  Réhabilitation énergétique    Arturo Nunez – Directeur Patrimoine</a:t>
            </a:r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4057-1277-4C39-9B87-B0382CCED626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935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04617B">
                    <a:shade val="90000"/>
                  </a:srgbClr>
                </a:solidFill>
              </a:rPr>
              <a:t>10 octobre 2017</a:t>
            </a:r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4617B">
                    <a:shade val="90000"/>
                  </a:srgbClr>
                </a:solidFill>
              </a:rPr>
              <a:t>Conseil d’Administration, ENSAIT -  le 16 octobre 2018  -  Réhabilitation énergétique    Arturo Nunez – Directeur Patrimoine</a:t>
            </a:r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4057-1277-4C39-9B87-B0382CCED626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0893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04617B">
                    <a:shade val="90000"/>
                  </a:srgbClr>
                </a:solidFill>
              </a:rPr>
              <a:t>10 octobre 2017</a:t>
            </a:r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4617B">
                    <a:shade val="90000"/>
                  </a:srgbClr>
                </a:solidFill>
              </a:rPr>
              <a:t>Conseil d’Administration, ENSAIT -  le 16 octobre 2018  -  Réhabilitation énergétique    Arturo Nunez – Directeur Patrimoine</a:t>
            </a:r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4057-1277-4C39-9B87-B0382CCED626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160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 octobre 2017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Conseil d’Administration, ENSAIT -  le 16 octobre 2018  -  Réhabilitation énergétique    Arturo Nunez – Directeur Patrimoine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4057-1277-4C39-9B87-B0382CCED62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04617B">
                    <a:shade val="90000"/>
                  </a:srgbClr>
                </a:solidFill>
              </a:rPr>
              <a:t>10 octobre 2017</a:t>
            </a:r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4617B">
                    <a:shade val="90000"/>
                  </a:srgbClr>
                </a:solidFill>
              </a:rPr>
              <a:t>Conseil d’Administration, ENSAIT -  le 16 octobre 2018  -  Réhabilitation énergétique    Arturo Nunez – Directeur Patrimoine</a:t>
            </a:r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1D74057-1277-4C39-9B87-B0382CCED626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034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04617B">
                    <a:shade val="90000"/>
                  </a:srgbClr>
                </a:solidFill>
              </a:rPr>
              <a:t>10 octobre 2017</a:t>
            </a:r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4617B">
                    <a:shade val="90000"/>
                  </a:srgbClr>
                </a:solidFill>
              </a:rPr>
              <a:t>Conseil d’Administration, ENSAIT -  le 16 octobre 2018  -  Réhabilitation énergétique    Arturo Nunez – Directeur Patrimoine</a:t>
            </a:r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4057-1277-4C39-9B87-B0382CCED626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6774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04617B">
                    <a:shade val="90000"/>
                  </a:srgbClr>
                </a:solidFill>
              </a:rPr>
              <a:t>10 octobre 2017</a:t>
            </a:r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4617B">
                    <a:shade val="90000"/>
                  </a:srgbClr>
                </a:solidFill>
              </a:rPr>
              <a:t>Conseil d’Administration, ENSAIT -  le 16 octobre 2018  -  Réhabilitation énergétique    Arturo Nunez – Directeur Patrimoine</a:t>
            </a:r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4057-1277-4C39-9B87-B0382CCED626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986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 octobre 2017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Conseil d’Administration, ENSAIT -  le 16 octobre 2018  -  Réhabilitation énergétique    Arturo Nunez – Directeur Patrimoine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4057-1277-4C39-9B87-B0382CCED626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 octobre 2017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Conseil d’Administration, ENSAIT -  le 16 octobre 2018  -  Réhabilitation énergétique    Arturo Nunez – Directeur Patrimoine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4057-1277-4C39-9B87-B0382CCED62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 octobre 2017</a:t>
            </a: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Conseil d’Administration, ENSAIT -  le 16 octobre 2018  -  Réhabilitation énergétique    Arturo Nunez – Directeur Patrimoine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4057-1277-4C39-9B87-B0382CCED62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 octobre 2017</a:t>
            </a: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Conseil d’Administration, ENSAIT -  le 16 octobre 2018  -  Réhabilitation énergétique    Arturo Nunez – Directeur Patrimoine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4057-1277-4C39-9B87-B0382CCED62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 octobre 2017</a:t>
            </a: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Conseil d’Administration, ENSAIT -  le 16 octobre 2018  -  Réhabilitation énergétique    Arturo Nunez – Directeur Patrimoine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4057-1277-4C39-9B87-B0382CCED62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 octobre 2017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Conseil d’Administration, ENSAIT -  le 16 octobre 2018  -  Réhabilitation énergétique    Arturo Nunez – Directeur Patrimoine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4057-1277-4C39-9B87-B0382CCED62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 octobre 2017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Conseil d’Administration, ENSAIT -  le 16 octobre 2018  -  Réhabilitation énergétique    Arturo Nunez – Directeur Patrimoine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1D74057-1277-4C39-9B87-B0382CCED626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fr-FR" smtClean="0"/>
              <a:t>10 octobre 2017</a:t>
            </a:r>
            <a:endParaRPr lang="fr-F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fr-FR" smtClean="0"/>
              <a:t>Conseil d’Administration, ENSAIT -  le 16 octobre 2018  -  Réhabilitation énergétique    Arturo Nunez – Directeur Patrimoine</a:t>
            </a:r>
            <a:endParaRPr lang="fr-F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1D74057-1277-4C39-9B87-B0382CCED626}" type="slidenum">
              <a:rPr lang="fr-FR" smtClean="0"/>
              <a:t>‹N°›</a:t>
            </a:fld>
            <a:endParaRPr lang="fr-F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fr-FR" smtClean="0">
                <a:solidFill>
                  <a:srgbClr val="04617B">
                    <a:shade val="90000"/>
                  </a:srgbClr>
                </a:solidFill>
              </a:rPr>
              <a:t>10 octobre 2017</a:t>
            </a:r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fr-FR" smtClean="0">
                <a:solidFill>
                  <a:srgbClr val="04617B">
                    <a:shade val="90000"/>
                  </a:srgbClr>
                </a:solidFill>
              </a:rPr>
              <a:t>Conseil d’Administration, ENSAIT -  le 16 octobre 2018  -  Réhabilitation énergétique    Arturo Nunez – Directeur Patrimoine</a:t>
            </a:r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1D74057-1277-4C39-9B87-B0382CCED626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1703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35"/>
          <a:stretch/>
        </p:blipFill>
        <p:spPr>
          <a:xfrm>
            <a:off x="755576" y="1050995"/>
            <a:ext cx="7772493" cy="4178205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9512" y="3933056"/>
            <a:ext cx="8623327" cy="2785864"/>
          </a:xfrm>
        </p:spPr>
        <p:txBody>
          <a:bodyPr>
            <a:normAutofit/>
          </a:bodyPr>
          <a:lstStyle/>
          <a:p>
            <a:endParaRPr lang="fr-FR" dirty="0">
              <a:solidFill>
                <a:schemeClr val="bg1"/>
              </a:solidFill>
            </a:endParaRPr>
          </a:p>
          <a:p>
            <a:pPr algn="l"/>
            <a:endParaRPr lang="fr-FR" b="1" dirty="0" smtClean="0">
              <a:solidFill>
                <a:srgbClr val="FFFF00"/>
              </a:solidFill>
            </a:endParaRPr>
          </a:p>
          <a:p>
            <a:pPr algn="l"/>
            <a:endParaRPr lang="fr-FR" sz="1200" b="1" dirty="0">
              <a:solidFill>
                <a:srgbClr val="FFFF00"/>
              </a:solidFill>
            </a:endParaRPr>
          </a:p>
          <a:p>
            <a:pPr algn="l"/>
            <a:endParaRPr lang="fr-FR" sz="1200" b="1" dirty="0" smtClean="0">
              <a:solidFill>
                <a:srgbClr val="FFFF00"/>
              </a:solidFill>
            </a:endParaRPr>
          </a:p>
          <a:p>
            <a:pPr algn="l"/>
            <a:endParaRPr lang="fr-FR" sz="1200" b="1" dirty="0">
              <a:solidFill>
                <a:srgbClr val="FFFF00"/>
              </a:solidFill>
            </a:endParaRPr>
          </a:p>
          <a:p>
            <a:pPr algn="l"/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07504" y="6356350"/>
            <a:ext cx="7560840" cy="365125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Conseil d’Administration, ENSAIT -  le 16 octobre 2018  -  Réhabilitation énergétique   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Arturo </a:t>
            </a:r>
            <a:r>
              <a:rPr lang="fr-FR" dirty="0" err="1" smtClean="0">
                <a:solidFill>
                  <a:schemeClr val="bg1"/>
                </a:solidFill>
              </a:rPr>
              <a:t>Nunez</a:t>
            </a:r>
            <a:r>
              <a:rPr lang="fr-FR" dirty="0" smtClean="0">
                <a:solidFill>
                  <a:schemeClr val="bg1"/>
                </a:solidFill>
              </a:rPr>
              <a:t> – Directeur Patrimoine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204" y="6161526"/>
            <a:ext cx="1367796" cy="68389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51520" y="404664"/>
            <a:ext cx="8208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dirty="0" smtClean="0"/>
              <a:t>    REHABILITATION  ENERGETIQUE</a:t>
            </a:r>
            <a:endParaRPr lang="fr-FR" sz="3600" b="1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4057-1277-4C39-9B87-B0382CCED626}" type="slidenum">
              <a:rPr lang="fr-FR" smtClean="0"/>
              <a:t>1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755576" y="5301208"/>
            <a:ext cx="7772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/>
              <a:t>BATIMENT PRINCIPAL  -  ENSAIT</a:t>
            </a:r>
          </a:p>
        </p:txBody>
      </p:sp>
    </p:spTree>
    <p:extLst>
      <p:ext uri="{BB962C8B-B14F-4D97-AF65-F5344CB8AC3E}">
        <p14:creationId xmlns:p14="http://schemas.microsoft.com/office/powerpoint/2010/main" val="266032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891" y="620688"/>
            <a:ext cx="9036496" cy="576061"/>
          </a:xfrm>
        </p:spPr>
        <p:txBody>
          <a:bodyPr>
            <a:noAutofit/>
          </a:bodyPr>
          <a:lstStyle/>
          <a:p>
            <a:pPr algn="ctr"/>
            <a:r>
              <a:rPr lang="fr-FR" sz="3200" dirty="0" smtClean="0">
                <a:solidFill>
                  <a:schemeClr val="bg1"/>
                </a:solidFill>
              </a:rPr>
              <a:t/>
            </a:r>
            <a:br>
              <a:rPr lang="fr-FR" sz="3200" dirty="0" smtClean="0">
                <a:solidFill>
                  <a:schemeClr val="bg1"/>
                </a:solidFill>
              </a:rPr>
            </a:br>
            <a:r>
              <a:rPr lang="fr-FR" sz="3200" dirty="0">
                <a:solidFill>
                  <a:schemeClr val="bg1"/>
                </a:solidFill>
              </a:rPr>
              <a:t/>
            </a:r>
            <a:br>
              <a:rPr lang="fr-FR" sz="3200" dirty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>Un projet participatif</a:t>
            </a:r>
            <a:br>
              <a:rPr lang="fr-FR" sz="3200" dirty="0" smtClean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> 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8496944" cy="4968552"/>
          </a:xfrm>
        </p:spPr>
        <p:txBody>
          <a:bodyPr>
            <a:noAutofit/>
          </a:bodyPr>
          <a:lstStyle/>
          <a:p>
            <a:pPr marL="457200" indent="-457200" algn="l">
              <a:buFontTx/>
              <a:buChar char="-"/>
            </a:pPr>
            <a:endParaRPr lang="fr-FR" sz="1600" b="1" dirty="0">
              <a:solidFill>
                <a:schemeClr val="bg1"/>
              </a:solidFill>
            </a:endParaRPr>
          </a:p>
          <a:p>
            <a:pPr marL="457200" indent="-457200" algn="l">
              <a:buFontTx/>
              <a:buChar char="-"/>
            </a:pPr>
            <a:endParaRPr lang="fr-FR" sz="1800" b="1" dirty="0" smtClean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204" y="6157779"/>
            <a:ext cx="1367796" cy="683898"/>
          </a:xfrm>
          <a:prstGeom prst="rect">
            <a:avLst/>
          </a:prstGeom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611560" y="6356350"/>
            <a:ext cx="6984776" cy="365125"/>
          </a:xfrm>
        </p:spPr>
        <p:txBody>
          <a:bodyPr/>
          <a:lstStyle/>
          <a:p>
            <a:r>
              <a:rPr lang="fr-FR" dirty="0" smtClean="0">
                <a:solidFill>
                  <a:prstClr val="black"/>
                </a:solidFill>
              </a:rPr>
              <a:t>Conseil d’Administration, ENSAIT -  le 16 octobre 2018  -  Réhabilitation énergétique    </a:t>
            </a:r>
          </a:p>
          <a:p>
            <a:r>
              <a:rPr lang="fr-FR" dirty="0" smtClean="0">
                <a:solidFill>
                  <a:prstClr val="black"/>
                </a:solidFill>
              </a:rPr>
              <a:t>Arturo </a:t>
            </a:r>
            <a:r>
              <a:rPr lang="fr-FR" dirty="0" err="1" smtClean="0">
                <a:solidFill>
                  <a:prstClr val="black"/>
                </a:solidFill>
              </a:rPr>
              <a:t>Nunez</a:t>
            </a:r>
            <a:r>
              <a:rPr lang="fr-FR" dirty="0" smtClean="0">
                <a:solidFill>
                  <a:prstClr val="black"/>
                </a:solidFill>
              </a:rPr>
              <a:t> – Directeur Patrimoine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11560" y="428370"/>
            <a:ext cx="7517287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r>
              <a:rPr lang="en-US" b="1" dirty="0" err="1" smtClean="0">
                <a:solidFill>
                  <a:schemeClr val="bg1"/>
                </a:solidFill>
              </a:rPr>
              <a:t>Conseil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Confort</a:t>
            </a:r>
            <a:r>
              <a:rPr lang="en-US" b="1" dirty="0" smtClean="0">
                <a:solidFill>
                  <a:schemeClr val="bg1"/>
                </a:solidFill>
              </a:rPr>
              <a:t> et </a:t>
            </a:r>
            <a:r>
              <a:rPr lang="en-US" b="1" dirty="0" err="1" smtClean="0">
                <a:solidFill>
                  <a:schemeClr val="bg1"/>
                </a:solidFill>
              </a:rPr>
              <a:t>Energie</a:t>
            </a:r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Energy Manager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 err="1">
                <a:solidFill>
                  <a:schemeClr val="bg1"/>
                </a:solidFill>
              </a:rPr>
              <a:t>L’application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Powerzee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 : </a:t>
            </a:r>
          </a:p>
          <a:p>
            <a:endParaRPr lang="en-US" dirty="0"/>
          </a:p>
          <a:p>
            <a:r>
              <a:rPr lang="fr-FR" b="1" dirty="0" smtClean="0"/>
              <a:t>PARTAGER </a:t>
            </a:r>
            <a:r>
              <a:rPr lang="fr-FR" dirty="0" smtClean="0"/>
              <a:t>des </a:t>
            </a:r>
            <a:r>
              <a:rPr lang="fr-FR" dirty="0" err="1"/>
              <a:t>écogestes</a:t>
            </a:r>
            <a:r>
              <a:rPr lang="fr-FR" dirty="0"/>
              <a:t>, des challenges en faisant partie d’une </a:t>
            </a:r>
            <a:r>
              <a:rPr lang="fr-FR" dirty="0" smtClean="0"/>
              <a:t>communauté.</a:t>
            </a:r>
          </a:p>
          <a:p>
            <a:endParaRPr lang="fr-FR" dirty="0"/>
          </a:p>
          <a:p>
            <a:r>
              <a:rPr lang="fr-FR" b="1" dirty="0" smtClean="0"/>
              <a:t>DECLARER</a:t>
            </a:r>
            <a:r>
              <a:rPr lang="fr-FR" dirty="0" smtClean="0"/>
              <a:t> </a:t>
            </a:r>
            <a:r>
              <a:rPr lang="fr-FR" dirty="0"/>
              <a:t>ses éco-gestes et ses sensations de confort dans le </a:t>
            </a:r>
            <a:r>
              <a:rPr lang="fr-FR" dirty="0" smtClean="0"/>
              <a:t>bâtiment</a:t>
            </a:r>
          </a:p>
          <a:p>
            <a:endParaRPr lang="fr-FR" dirty="0"/>
          </a:p>
          <a:p>
            <a:r>
              <a:rPr lang="fr-FR" b="1" dirty="0" smtClean="0"/>
              <a:t>CHALLENGER </a:t>
            </a:r>
            <a:r>
              <a:rPr lang="fr-FR" dirty="0"/>
              <a:t>en inventant ou en participant à des challenges </a:t>
            </a:r>
          </a:p>
          <a:p>
            <a:endParaRPr lang="fr-FR" dirty="0"/>
          </a:p>
          <a:p>
            <a:r>
              <a:rPr lang="fr-FR" b="1" dirty="0" smtClean="0"/>
              <a:t>CREER </a:t>
            </a:r>
            <a:r>
              <a:rPr lang="fr-FR" dirty="0"/>
              <a:t>des news et des challenges : une communauté de « super utilisateurs » parmi les occupants du bâtiment peut ainsi animer les challenges.</a:t>
            </a:r>
          </a:p>
          <a:p>
            <a:r>
              <a:rPr lang="fr-FR" dirty="0"/>
              <a:t>Un </a:t>
            </a:r>
            <a:r>
              <a:rPr lang="fr-FR" b="1" dirty="0"/>
              <a:t>système de points</a:t>
            </a:r>
            <a:r>
              <a:rPr lang="fr-FR" dirty="0"/>
              <a:t> vient récompenser les utilisateurs </a:t>
            </a:r>
          </a:p>
          <a:p>
            <a:endParaRPr lang="fr-FR" dirty="0"/>
          </a:p>
          <a:p>
            <a:endParaRPr lang="fr-FR" sz="1400" dirty="0"/>
          </a:p>
          <a:p>
            <a:endParaRPr lang="fr-FR" sz="1400" dirty="0">
              <a:solidFill>
                <a:prstClr val="black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248" y="980728"/>
            <a:ext cx="2023912" cy="172708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8128846" y="5344964"/>
            <a:ext cx="32839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Ø"/>
            </a:pPr>
            <a:r>
              <a:rPr lang="fr-FR" sz="1600" b="1" dirty="0" smtClean="0"/>
              <a:t>Testée </a:t>
            </a:r>
            <a:r>
              <a:rPr lang="fr-FR" sz="1600" b="1" dirty="0"/>
              <a:t>avec succès </a:t>
            </a:r>
            <a:r>
              <a:rPr lang="fr-FR" sz="1600" b="1" dirty="0" smtClean="0"/>
              <a:t> : </a:t>
            </a:r>
            <a:r>
              <a:rPr lang="fr-FR" sz="1600" b="1" dirty="0"/>
              <a:t>Cité </a:t>
            </a:r>
            <a:r>
              <a:rPr lang="fr-FR" sz="1600" b="1" dirty="0" err="1" smtClean="0"/>
              <a:t>Univ</a:t>
            </a:r>
            <a:r>
              <a:rPr lang="fr-FR" sz="1600" b="1" dirty="0" smtClean="0"/>
              <a:t> </a:t>
            </a:r>
            <a:r>
              <a:rPr lang="fr-FR" sz="1600" b="1" dirty="0"/>
              <a:t>de </a:t>
            </a:r>
            <a:r>
              <a:rPr lang="fr-FR" sz="1600" b="1" dirty="0" smtClean="0"/>
              <a:t>Paris, écoles de la Ville de Lille.</a:t>
            </a:r>
          </a:p>
          <a:p>
            <a:endParaRPr lang="fr-FR" sz="1600" dirty="0" smtClean="0"/>
          </a:p>
          <a:p>
            <a:endParaRPr lang="fr-FR" sz="1600" dirty="0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4057-1277-4C39-9B87-B0382CCED626}" type="slidenum">
              <a:rPr lang="fr-FR" smtClean="0">
                <a:solidFill>
                  <a:srgbClr val="DBF5F9">
                    <a:shade val="90000"/>
                  </a:srgbClr>
                </a:solidFill>
              </a:rPr>
              <a:pPr/>
              <a:t>10</a:t>
            </a:fld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21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1360" y="332656"/>
            <a:ext cx="9036496" cy="792085"/>
          </a:xfrm>
        </p:spPr>
        <p:txBody>
          <a:bodyPr>
            <a:noAutofit/>
          </a:bodyPr>
          <a:lstStyle/>
          <a:p>
            <a:pPr algn="ctr"/>
            <a:r>
              <a:rPr lang="fr-FR" sz="3200" dirty="0" smtClean="0">
                <a:solidFill>
                  <a:schemeClr val="bg1"/>
                </a:solidFill>
              </a:rPr>
              <a:t>La maquette numérique</a:t>
            </a:r>
            <a:br>
              <a:rPr lang="fr-FR" sz="3200" dirty="0" smtClean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> 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8496944" cy="4824536"/>
          </a:xfrm>
        </p:spPr>
        <p:txBody>
          <a:bodyPr>
            <a:noAutofit/>
          </a:bodyPr>
          <a:lstStyle/>
          <a:p>
            <a:pPr marL="457200" indent="-457200" algn="l">
              <a:buFontTx/>
              <a:buChar char="-"/>
            </a:pPr>
            <a:endParaRPr lang="fr-FR" sz="1600" b="1" dirty="0">
              <a:solidFill>
                <a:schemeClr val="bg1"/>
              </a:solidFill>
            </a:endParaRPr>
          </a:p>
          <a:p>
            <a:pPr marL="457200" indent="-457200" algn="l">
              <a:buFontTx/>
              <a:buChar char="-"/>
            </a:pPr>
            <a:endParaRPr lang="fr-FR" sz="1800" b="1" dirty="0" smtClean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204" y="6157779"/>
            <a:ext cx="1367796" cy="683898"/>
          </a:xfrm>
          <a:prstGeom prst="rect">
            <a:avLst/>
          </a:prstGeom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95536" y="6356350"/>
            <a:ext cx="7056784" cy="365125"/>
          </a:xfrm>
        </p:spPr>
        <p:txBody>
          <a:bodyPr/>
          <a:lstStyle/>
          <a:p>
            <a:r>
              <a:rPr lang="fr-FR" dirty="0" smtClean="0">
                <a:solidFill>
                  <a:prstClr val="black"/>
                </a:solidFill>
              </a:rPr>
              <a:t>Conseil d’Administration, ENSAIT -  le 16 octobre 2018  -  Réhabilitation énergétique   </a:t>
            </a:r>
          </a:p>
          <a:p>
            <a:r>
              <a:rPr lang="fr-FR" dirty="0" smtClean="0">
                <a:solidFill>
                  <a:prstClr val="black"/>
                </a:solidFill>
              </a:rPr>
              <a:t> Arturo </a:t>
            </a:r>
            <a:r>
              <a:rPr lang="fr-FR" dirty="0" err="1" smtClean="0">
                <a:solidFill>
                  <a:prstClr val="black"/>
                </a:solidFill>
              </a:rPr>
              <a:t>Nunez</a:t>
            </a:r>
            <a:r>
              <a:rPr lang="fr-FR" dirty="0" smtClean="0">
                <a:solidFill>
                  <a:prstClr val="black"/>
                </a:solidFill>
              </a:rPr>
              <a:t> – Directeur Patrimoine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82050" y="428370"/>
            <a:ext cx="751728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r>
              <a:rPr lang="fr-FR" b="1" u="sng" dirty="0" err="1" smtClean="0"/>
              <a:t>Bulding</a:t>
            </a:r>
            <a:r>
              <a:rPr lang="fr-FR" b="1" u="sng" dirty="0" smtClean="0"/>
              <a:t> Information </a:t>
            </a:r>
            <a:r>
              <a:rPr lang="fr-FR" b="1" u="sng" dirty="0" err="1" smtClean="0"/>
              <a:t>Modeling</a:t>
            </a:r>
            <a:r>
              <a:rPr lang="fr-FR" b="1" u="sng" dirty="0" smtClean="0"/>
              <a:t> (BIM):</a:t>
            </a:r>
          </a:p>
          <a:p>
            <a:endParaRPr lang="fr-FR" b="1" u="sng" dirty="0" smtClean="0"/>
          </a:p>
          <a:p>
            <a:r>
              <a:rPr lang="fr-FR" sz="1600" b="1" dirty="0" smtClean="0"/>
              <a:t>Maquette numérique en 3 dimensions</a:t>
            </a:r>
            <a:endParaRPr lang="fr-FR" sz="1600" b="1" dirty="0"/>
          </a:p>
          <a:p>
            <a:endParaRPr lang="fr-FR" sz="1600" b="1" dirty="0"/>
          </a:p>
          <a:p>
            <a:r>
              <a:rPr lang="fr-FR" sz="1600" b="1" dirty="0" smtClean="0"/>
              <a:t>Nomenclature et codification de chaque espace, chaque objet</a:t>
            </a:r>
            <a:endParaRPr lang="fr-FR" sz="1600" b="1" dirty="0"/>
          </a:p>
          <a:p>
            <a:endParaRPr lang="fr-FR" sz="1600" b="1" dirty="0"/>
          </a:p>
          <a:p>
            <a:r>
              <a:rPr lang="fr-FR" sz="1600" b="1" dirty="0" smtClean="0"/>
              <a:t>Management de l’information statique et dynamique de chaque objet</a:t>
            </a:r>
            <a:endParaRPr lang="fr-FR" sz="1600" b="1" dirty="0"/>
          </a:p>
          <a:p>
            <a:endParaRPr lang="fr-FR" b="1" dirty="0"/>
          </a:p>
          <a:p>
            <a:endParaRPr lang="fr-FR" b="1" u="sng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57" y="3573016"/>
            <a:ext cx="4357643" cy="244028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44819"/>
            <a:ext cx="4499992" cy="2496673"/>
          </a:xfrm>
          <a:prstGeom prst="rect">
            <a:avLst/>
          </a:prstGeom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4057-1277-4C39-9B87-B0382CCED626}" type="slidenum">
              <a:rPr lang="fr-FR" smtClean="0">
                <a:solidFill>
                  <a:srgbClr val="DBF5F9">
                    <a:shade val="90000"/>
                  </a:srgbClr>
                </a:solidFill>
              </a:rPr>
              <a:pPr/>
              <a:t>11</a:t>
            </a:fld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50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1360" y="332656"/>
            <a:ext cx="9036496" cy="792085"/>
          </a:xfrm>
        </p:spPr>
        <p:txBody>
          <a:bodyPr>
            <a:noAutofit/>
          </a:bodyPr>
          <a:lstStyle/>
          <a:p>
            <a:pPr algn="ctr"/>
            <a:r>
              <a:rPr lang="fr-FR" sz="3200" dirty="0" smtClean="0">
                <a:solidFill>
                  <a:schemeClr val="bg1"/>
                </a:solidFill>
              </a:rPr>
              <a:t>La maquette numérique</a:t>
            </a:r>
            <a:br>
              <a:rPr lang="fr-FR" sz="3200" dirty="0" smtClean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> 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8496944" cy="4824536"/>
          </a:xfrm>
        </p:spPr>
        <p:txBody>
          <a:bodyPr>
            <a:noAutofit/>
          </a:bodyPr>
          <a:lstStyle/>
          <a:p>
            <a:pPr marL="457200" indent="-457200" algn="l">
              <a:buFontTx/>
              <a:buChar char="-"/>
            </a:pPr>
            <a:endParaRPr lang="fr-FR" sz="1600" b="1" dirty="0">
              <a:solidFill>
                <a:schemeClr val="bg1"/>
              </a:solidFill>
            </a:endParaRPr>
          </a:p>
          <a:p>
            <a:pPr marL="457200" indent="-457200" algn="l">
              <a:buFontTx/>
              <a:buChar char="-"/>
            </a:pPr>
            <a:endParaRPr lang="fr-FR" sz="1800" b="1" dirty="0" smtClean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204" y="6157779"/>
            <a:ext cx="1367796" cy="683898"/>
          </a:xfrm>
          <a:prstGeom prst="rect">
            <a:avLst/>
          </a:prstGeom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755576" y="6356350"/>
            <a:ext cx="6840760" cy="365125"/>
          </a:xfrm>
        </p:spPr>
        <p:txBody>
          <a:bodyPr/>
          <a:lstStyle/>
          <a:p>
            <a:r>
              <a:rPr lang="fr-FR" dirty="0" smtClean="0">
                <a:solidFill>
                  <a:prstClr val="black"/>
                </a:solidFill>
              </a:rPr>
              <a:t>Conseil d’Administration, ENSAIT -  le 16 octobre 2018  -  Réhabilitation </a:t>
            </a:r>
            <a:r>
              <a:rPr lang="fr-FR" smtClean="0">
                <a:solidFill>
                  <a:prstClr val="black"/>
                </a:solidFill>
              </a:rPr>
              <a:t>énergétique    </a:t>
            </a:r>
          </a:p>
          <a:p>
            <a:r>
              <a:rPr lang="fr-FR" smtClean="0">
                <a:solidFill>
                  <a:prstClr val="black"/>
                </a:solidFill>
              </a:rPr>
              <a:t>Arturo </a:t>
            </a:r>
            <a:r>
              <a:rPr lang="fr-FR" dirty="0" err="1" smtClean="0">
                <a:solidFill>
                  <a:prstClr val="black"/>
                </a:solidFill>
              </a:rPr>
              <a:t>Nunez</a:t>
            </a:r>
            <a:r>
              <a:rPr lang="fr-FR" dirty="0" smtClean="0">
                <a:solidFill>
                  <a:prstClr val="black"/>
                </a:solidFill>
              </a:rPr>
              <a:t> – Directeur Patrimoine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82050" y="428370"/>
            <a:ext cx="751728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r>
              <a:rPr lang="fr-FR" b="1" u="sng" dirty="0" err="1" smtClean="0"/>
              <a:t>Bulding</a:t>
            </a:r>
            <a:r>
              <a:rPr lang="fr-FR" b="1" u="sng" dirty="0" smtClean="0"/>
              <a:t> Information </a:t>
            </a:r>
            <a:r>
              <a:rPr lang="fr-FR" b="1" u="sng" dirty="0" err="1" smtClean="0"/>
              <a:t>Modeling</a:t>
            </a:r>
            <a:r>
              <a:rPr lang="fr-FR" b="1" u="sng" dirty="0" smtClean="0"/>
              <a:t> (BIM):</a:t>
            </a:r>
          </a:p>
          <a:p>
            <a:endParaRPr lang="fr-FR" b="1" u="sng" dirty="0" smtClean="0"/>
          </a:p>
          <a:p>
            <a:endParaRPr lang="fr-FR" b="1" u="sng" dirty="0"/>
          </a:p>
          <a:p>
            <a:r>
              <a:rPr lang="fr-FR" sz="1600" b="1" dirty="0" smtClean="0"/>
              <a:t>Scan des bâtiment en 2017 et établissement d’une maquette  numérique</a:t>
            </a:r>
          </a:p>
          <a:p>
            <a:endParaRPr lang="fr-FR" sz="1600" b="1" dirty="0"/>
          </a:p>
          <a:p>
            <a:r>
              <a:rPr lang="fr-FR" sz="1600" b="1" dirty="0" smtClean="0"/>
              <a:t>Dossiers d’Ouvrages Exécutés en BIM</a:t>
            </a:r>
          </a:p>
          <a:p>
            <a:endParaRPr lang="fr-FR" sz="1600" b="1" dirty="0"/>
          </a:p>
          <a:p>
            <a:r>
              <a:rPr lang="fr-FR" sz="1600" b="1" dirty="0" smtClean="0"/>
              <a:t>Développement future et enrichissement de la maquette numérique</a:t>
            </a:r>
          </a:p>
          <a:p>
            <a:endParaRPr lang="fr-FR" sz="1600" b="1" dirty="0"/>
          </a:p>
          <a:p>
            <a:r>
              <a:rPr lang="fr-FR" sz="1600" b="1" dirty="0" smtClean="0"/>
              <a:t>BIM exploitation</a:t>
            </a:r>
          </a:p>
          <a:p>
            <a:endParaRPr lang="fr-FR" sz="1600" b="1" dirty="0"/>
          </a:p>
          <a:p>
            <a:r>
              <a:rPr lang="fr-FR" sz="1600" b="1" dirty="0" smtClean="0"/>
              <a:t>Applications  à court terme : éditions de plans et de coupes, calcul thermique, calcul structure</a:t>
            </a:r>
            <a:r>
              <a:rPr lang="fr-FR" sz="1600" b="1" smtClean="0"/>
              <a:t>, études </a:t>
            </a:r>
            <a:r>
              <a:rPr lang="fr-FR" sz="1600" b="1" dirty="0" smtClean="0"/>
              <a:t>de faisabilité</a:t>
            </a:r>
            <a:r>
              <a:rPr lang="fr-FR" sz="1600" b="1" smtClean="0"/>
              <a:t>, impression 3D</a:t>
            </a:r>
            <a:endParaRPr lang="fr-FR" sz="1600" b="1" dirty="0" smtClean="0"/>
          </a:p>
          <a:p>
            <a:endParaRPr lang="fr-FR" sz="1600" b="1" dirty="0" smtClean="0"/>
          </a:p>
          <a:p>
            <a:r>
              <a:rPr lang="fr-FR" sz="1600" b="1" dirty="0"/>
              <a:t>Applications  à </a:t>
            </a:r>
            <a:r>
              <a:rPr lang="fr-FR" sz="1600" b="1" dirty="0" smtClean="0"/>
              <a:t>moyen terme: conception de réseaux, collecte </a:t>
            </a:r>
            <a:r>
              <a:rPr lang="fr-FR" sz="1600" b="1" dirty="0"/>
              <a:t>et management de l’information de tous les ouvrages et </a:t>
            </a:r>
            <a:r>
              <a:rPr lang="fr-FR" sz="1600" b="1" dirty="0" smtClean="0"/>
              <a:t>équipements, réalité virtuelle</a:t>
            </a:r>
            <a:endParaRPr lang="fr-FR" sz="1600" b="1" dirty="0"/>
          </a:p>
          <a:p>
            <a:endParaRPr lang="fr-FR" sz="1600" b="1" dirty="0"/>
          </a:p>
          <a:p>
            <a:endParaRPr lang="fr-FR" sz="1600" b="1" dirty="0" smtClean="0"/>
          </a:p>
          <a:p>
            <a:endParaRPr lang="fr-FR" sz="1600" dirty="0"/>
          </a:p>
          <a:p>
            <a:endParaRPr lang="fr-FR" sz="1600" dirty="0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4057-1277-4C39-9B87-B0382CCED626}" type="slidenum">
              <a:rPr lang="fr-FR" smtClean="0">
                <a:solidFill>
                  <a:srgbClr val="DBF5F9">
                    <a:shade val="90000"/>
                  </a:srgbClr>
                </a:solidFill>
              </a:rPr>
              <a:pPr/>
              <a:t>12</a:t>
            </a:fld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89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8496944" cy="4824536"/>
          </a:xfrm>
        </p:spPr>
        <p:txBody>
          <a:bodyPr>
            <a:noAutofit/>
          </a:bodyPr>
          <a:lstStyle/>
          <a:p>
            <a:pPr algn="just"/>
            <a:r>
              <a:rPr lang="fr-FR" sz="2000" b="1" dirty="0" smtClean="0"/>
              <a:t>Projet:</a:t>
            </a:r>
          </a:p>
          <a:p>
            <a:pPr algn="just"/>
            <a:endParaRPr lang="fr-FR" sz="1000" b="1" dirty="0"/>
          </a:p>
          <a:p>
            <a:pPr algn="just"/>
            <a:r>
              <a:rPr lang="fr-FR" sz="1600" b="1" dirty="0" smtClean="0"/>
              <a:t>Marché </a:t>
            </a:r>
            <a:r>
              <a:rPr lang="fr-FR" sz="1600" b="1" dirty="0"/>
              <a:t>public global de </a:t>
            </a:r>
            <a:r>
              <a:rPr lang="fr-FR" sz="1600" b="1" dirty="0" smtClean="0"/>
              <a:t>performance</a:t>
            </a:r>
          </a:p>
          <a:p>
            <a:pPr algn="just"/>
            <a:r>
              <a:rPr lang="fr-FR" sz="1600" dirty="0" smtClean="0"/>
              <a:t>Conception, réalisation, maintenance, exploitation</a:t>
            </a:r>
            <a:endParaRPr lang="fr-FR" sz="1600" dirty="0"/>
          </a:p>
          <a:p>
            <a:pPr algn="just"/>
            <a:endParaRPr lang="fr-FR" sz="1000" dirty="0" smtClean="0"/>
          </a:p>
          <a:p>
            <a:pPr algn="just"/>
            <a:r>
              <a:rPr lang="fr-FR" sz="1600" b="1" dirty="0" smtClean="0"/>
              <a:t>Titulaire du marché </a:t>
            </a:r>
            <a:r>
              <a:rPr lang="fr-FR" sz="1600" dirty="0" smtClean="0"/>
              <a:t>:  </a:t>
            </a:r>
            <a:r>
              <a:rPr lang="fr-FR" sz="1600" dirty="0"/>
              <a:t>Groupement </a:t>
            </a:r>
            <a:r>
              <a:rPr lang="fr-FR" sz="1600" dirty="0" smtClean="0"/>
              <a:t>ENGIE</a:t>
            </a:r>
          </a:p>
          <a:p>
            <a:pPr algn="just"/>
            <a:endParaRPr lang="fr-FR" sz="1000" dirty="0"/>
          </a:p>
          <a:p>
            <a:pPr algn="just"/>
            <a:r>
              <a:rPr lang="fr-FR" sz="1600" dirty="0" smtClean="0"/>
              <a:t>Travaux en cours et à venir</a:t>
            </a:r>
          </a:p>
          <a:p>
            <a:pPr algn="just"/>
            <a:r>
              <a:rPr lang="fr-FR" sz="1600" dirty="0" smtClean="0"/>
              <a:t>2018-2019: enveloppe, éclairage, chauffage </a:t>
            </a:r>
          </a:p>
          <a:p>
            <a:pPr algn="just"/>
            <a:r>
              <a:rPr lang="fr-FR" sz="1600" dirty="0" smtClean="0"/>
              <a:t>2019 – 2024: exploitation, maintenance </a:t>
            </a:r>
            <a:endParaRPr lang="fr-FR" sz="1600" dirty="0"/>
          </a:p>
          <a:p>
            <a:pPr algn="just"/>
            <a:endParaRPr lang="fr-FR" sz="1000" dirty="0" smtClean="0"/>
          </a:p>
          <a:p>
            <a:pPr algn="just"/>
            <a:endParaRPr lang="fr-FR" sz="1000" dirty="0" smtClean="0"/>
          </a:p>
          <a:p>
            <a:pPr algn="just"/>
            <a:r>
              <a:rPr lang="fr-FR" sz="2000" b="1" dirty="0" smtClean="0"/>
              <a:t>Objectifs:</a:t>
            </a:r>
            <a:endParaRPr lang="fr-FR" sz="2000" b="1" dirty="0"/>
          </a:p>
          <a:p>
            <a:pPr algn="just"/>
            <a:endParaRPr lang="fr-FR" sz="1000" dirty="0"/>
          </a:p>
          <a:p>
            <a:pPr algn="just"/>
            <a:r>
              <a:rPr lang="fr-FR" sz="1600" dirty="0"/>
              <a:t>R</a:t>
            </a:r>
            <a:r>
              <a:rPr lang="fr-FR" sz="1600" dirty="0" smtClean="0"/>
              <a:t>éduire </a:t>
            </a:r>
            <a:r>
              <a:rPr lang="fr-FR" sz="1600" dirty="0"/>
              <a:t>les </a:t>
            </a:r>
            <a:r>
              <a:rPr lang="fr-FR" sz="1600" dirty="0" smtClean="0"/>
              <a:t>coûts et la consommation énergétique : chauffage , éclairage</a:t>
            </a:r>
            <a:r>
              <a:rPr lang="fr-FR" sz="1600" dirty="0"/>
              <a:t> </a:t>
            </a:r>
          </a:p>
          <a:p>
            <a:pPr algn="just"/>
            <a:r>
              <a:rPr lang="fr-FR" sz="1600" dirty="0" smtClean="0"/>
              <a:t>Remise aux normes des ouvrages et systèmes: fenêtre</a:t>
            </a:r>
            <a:r>
              <a:rPr lang="fr-FR" sz="1600" dirty="0"/>
              <a:t>, </a:t>
            </a:r>
            <a:r>
              <a:rPr lang="fr-FR" sz="1600" dirty="0" smtClean="0"/>
              <a:t>éclairage, production </a:t>
            </a:r>
            <a:r>
              <a:rPr lang="fr-FR" sz="1600" dirty="0"/>
              <a:t>de </a:t>
            </a:r>
            <a:r>
              <a:rPr lang="fr-FR" sz="1600" dirty="0" smtClean="0"/>
              <a:t>chauffage</a:t>
            </a:r>
          </a:p>
          <a:p>
            <a:pPr algn="just"/>
            <a:r>
              <a:rPr lang="fr-FR" sz="1600" dirty="0" smtClean="0"/>
              <a:t>Traiter les non-conformités</a:t>
            </a:r>
            <a:r>
              <a:rPr lang="fr-FR" sz="1600" dirty="0"/>
              <a:t> </a:t>
            </a:r>
          </a:p>
          <a:p>
            <a:pPr algn="just"/>
            <a:r>
              <a:rPr lang="fr-FR" sz="1600" dirty="0" smtClean="0"/>
              <a:t>Améliorer </a:t>
            </a:r>
            <a:r>
              <a:rPr lang="fr-FR" sz="1600" dirty="0"/>
              <a:t>le confort d’usage.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fr-FR" sz="1600" dirty="0">
              <a:latin typeface="Calibri"/>
              <a:ea typeface="Calibri"/>
              <a:cs typeface="Times New Roman"/>
            </a:endParaRPr>
          </a:p>
          <a:p>
            <a:pPr marL="457200" indent="-457200" algn="just">
              <a:buFontTx/>
              <a:buChar char="-"/>
            </a:pPr>
            <a:endParaRPr lang="fr-FR" sz="1600" b="1" dirty="0">
              <a:solidFill>
                <a:schemeClr val="bg1"/>
              </a:solidFill>
            </a:endParaRPr>
          </a:p>
          <a:p>
            <a:pPr marL="457200" indent="-457200" algn="just">
              <a:buFontTx/>
              <a:buChar char="-"/>
            </a:pPr>
            <a:endParaRPr lang="fr-FR" sz="1800" b="1" dirty="0" smtClean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204" y="6157779"/>
            <a:ext cx="1367796" cy="683898"/>
          </a:xfrm>
          <a:prstGeom prst="rect">
            <a:avLst/>
          </a:prstGeom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7416824" cy="365125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Conseil d’Administration, ENSAIT -  le 16 octobre 2018  -  Réhabilitation énergétique  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  Arturo </a:t>
            </a:r>
            <a:r>
              <a:rPr lang="fr-FR" dirty="0" err="1" smtClean="0">
                <a:solidFill>
                  <a:schemeClr val="bg1"/>
                </a:solidFill>
              </a:rPr>
              <a:t>Nunez</a:t>
            </a:r>
            <a:r>
              <a:rPr lang="fr-FR" dirty="0" smtClean="0">
                <a:solidFill>
                  <a:schemeClr val="bg1"/>
                </a:solidFill>
              </a:rPr>
              <a:t> – Directeur Patrimoine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4057-1277-4C39-9B87-B0382CCED626}" type="slidenum">
              <a:rPr lang="fr-FR" smtClean="0"/>
              <a:t>2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95536" y="188640"/>
            <a:ext cx="8064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/>
              <a:t>PROJET ET OBJECTIFS</a:t>
            </a:r>
          </a:p>
        </p:txBody>
      </p:sp>
    </p:spTree>
    <p:extLst>
      <p:ext uri="{BB962C8B-B14F-4D97-AF65-F5344CB8AC3E}">
        <p14:creationId xmlns:p14="http://schemas.microsoft.com/office/powerpoint/2010/main" val="151708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8496944" cy="4824536"/>
          </a:xfrm>
        </p:spPr>
        <p:txBody>
          <a:bodyPr>
            <a:noAutofit/>
          </a:bodyPr>
          <a:lstStyle/>
          <a:p>
            <a:pPr marL="457200" indent="-457200" algn="l">
              <a:buFontTx/>
              <a:buChar char="-"/>
            </a:pPr>
            <a:endParaRPr lang="fr-FR" sz="1600" b="1" u="sng" dirty="0" smtClean="0"/>
          </a:p>
          <a:p>
            <a:pPr marL="457200" indent="-457200" algn="l">
              <a:buFontTx/>
              <a:buChar char="-"/>
            </a:pPr>
            <a:endParaRPr lang="fr-FR" sz="1600" b="1" u="sng" dirty="0"/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1600" b="1" dirty="0">
                <a:latin typeface="Calibri"/>
                <a:ea typeface="Calibri"/>
                <a:cs typeface="Times New Roman"/>
              </a:rPr>
              <a:t>L’opération </a:t>
            </a:r>
            <a:r>
              <a:rPr lang="fr-FR" sz="1600" b="1" dirty="0" smtClean="0">
                <a:latin typeface="Calibri"/>
                <a:ea typeface="Calibri"/>
                <a:cs typeface="Times New Roman"/>
              </a:rPr>
              <a:t>comprend une </a:t>
            </a:r>
            <a:r>
              <a:rPr lang="fr-FR" sz="1600" b="1" dirty="0">
                <a:latin typeface="Calibri"/>
                <a:ea typeface="Calibri"/>
                <a:cs typeface="Times New Roman"/>
              </a:rPr>
              <a:t>tranche </a:t>
            </a:r>
            <a:r>
              <a:rPr lang="fr-FR" sz="1600" b="1" dirty="0" smtClean="0">
                <a:latin typeface="Calibri"/>
                <a:ea typeface="Calibri"/>
                <a:cs typeface="Times New Roman"/>
              </a:rPr>
              <a:t>ferme </a:t>
            </a:r>
            <a:r>
              <a:rPr lang="fr-FR" sz="1600" dirty="0" smtClean="0">
                <a:latin typeface="Calibri"/>
                <a:ea typeface="Calibri"/>
                <a:cs typeface="Times New Roman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1600" dirty="0" smtClean="0">
                <a:latin typeface="Calibri"/>
                <a:ea typeface="Calibri"/>
                <a:cs typeface="Times New Roman"/>
              </a:rPr>
              <a:t>Le </a:t>
            </a:r>
            <a:r>
              <a:rPr lang="fr-FR" sz="1600" dirty="0">
                <a:latin typeface="Calibri"/>
                <a:ea typeface="Calibri"/>
                <a:cs typeface="Times New Roman"/>
              </a:rPr>
              <a:t>montant de la Tranche Terme (TF) est de 1 876 079 € </a:t>
            </a:r>
            <a:r>
              <a:rPr lang="fr-FR" sz="1600" dirty="0" smtClean="0">
                <a:latin typeface="Calibri"/>
                <a:ea typeface="Calibri"/>
                <a:cs typeface="Times New Roman"/>
              </a:rPr>
              <a:t>HT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fr-FR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1600" b="1" dirty="0" smtClean="0">
                <a:latin typeface="Calibri"/>
                <a:ea typeface="Calibri"/>
                <a:cs typeface="Times New Roman"/>
              </a:rPr>
              <a:t>2 </a:t>
            </a:r>
            <a:r>
              <a:rPr lang="fr-FR" sz="1600" b="1" dirty="0">
                <a:latin typeface="Calibri"/>
                <a:ea typeface="Calibri"/>
                <a:cs typeface="Times New Roman"/>
              </a:rPr>
              <a:t>tranches optionnelles comprenant les études et les travaux (marché global</a:t>
            </a:r>
            <a:r>
              <a:rPr lang="fr-FR" sz="1600" dirty="0" smtClean="0">
                <a:latin typeface="Calibri"/>
                <a:ea typeface="Calibri"/>
                <a:cs typeface="Times New Roman"/>
              </a:rPr>
              <a:t>):</a:t>
            </a:r>
            <a:endParaRPr lang="fr-FR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1600" dirty="0" smtClean="0">
                <a:latin typeface="Calibri"/>
                <a:ea typeface="Calibri"/>
                <a:cs typeface="Times New Roman"/>
              </a:rPr>
              <a:t>Les </a:t>
            </a:r>
            <a:r>
              <a:rPr lang="fr-FR" sz="1600" dirty="0">
                <a:latin typeface="Calibri"/>
                <a:ea typeface="Calibri"/>
                <a:cs typeface="Times New Roman"/>
              </a:rPr>
              <a:t>deux Tranches Optionnelles (TO) totalisent 1 023 150 € HT: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1600" dirty="0" smtClean="0">
                <a:latin typeface="Calibri"/>
                <a:ea typeface="Calibri"/>
                <a:cs typeface="Times New Roman"/>
              </a:rPr>
              <a:t>-La Tranche Optionnelle 1 (TO1) </a:t>
            </a:r>
            <a:r>
              <a:rPr lang="fr-FR" sz="1600" dirty="0">
                <a:latin typeface="Calibri"/>
                <a:ea typeface="Calibri"/>
                <a:cs typeface="Times New Roman"/>
              </a:rPr>
              <a:t>s’élève à  508 500 € HT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1600" dirty="0" smtClean="0">
                <a:latin typeface="Calibri"/>
                <a:ea typeface="Calibri"/>
                <a:cs typeface="Times New Roman"/>
              </a:rPr>
              <a:t>-La </a:t>
            </a:r>
            <a:r>
              <a:rPr lang="fr-FR" sz="1600" dirty="0">
                <a:latin typeface="Calibri"/>
                <a:ea typeface="Calibri"/>
                <a:cs typeface="Times New Roman"/>
              </a:rPr>
              <a:t>Tranche Optionnelle </a:t>
            </a:r>
            <a:r>
              <a:rPr lang="fr-FR" sz="1600" dirty="0" smtClean="0">
                <a:latin typeface="Calibri"/>
                <a:ea typeface="Calibri"/>
                <a:cs typeface="Times New Roman"/>
              </a:rPr>
              <a:t>2 (TO2) </a:t>
            </a:r>
            <a:r>
              <a:rPr lang="fr-FR" sz="1600" dirty="0">
                <a:latin typeface="Calibri"/>
                <a:ea typeface="Calibri"/>
                <a:cs typeface="Times New Roman"/>
              </a:rPr>
              <a:t>s’élève de  514 650 € HT </a:t>
            </a:r>
          </a:p>
          <a:p>
            <a:pPr marL="457200" indent="-457200" algn="l">
              <a:buFontTx/>
              <a:buChar char="-"/>
            </a:pPr>
            <a:endParaRPr lang="fr-FR" sz="1600" b="1" dirty="0">
              <a:solidFill>
                <a:schemeClr val="bg1"/>
              </a:solidFill>
            </a:endParaRPr>
          </a:p>
          <a:p>
            <a:pPr marL="457200" indent="-457200" algn="l">
              <a:buFontTx/>
              <a:buChar char="-"/>
            </a:pPr>
            <a:endParaRPr lang="fr-FR" sz="1800" b="1" dirty="0" smtClean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204" y="6157779"/>
            <a:ext cx="1367796" cy="683898"/>
          </a:xfrm>
          <a:prstGeom prst="rect">
            <a:avLst/>
          </a:prstGeom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23528" y="6356350"/>
            <a:ext cx="7344816" cy="365125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Conseil d’Administration, ENSAIT -  le 16 octobre 2018  -  Réhabilitation énergétique   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 Arturo </a:t>
            </a:r>
            <a:r>
              <a:rPr lang="fr-FR" dirty="0" err="1" smtClean="0">
                <a:solidFill>
                  <a:schemeClr val="bg1"/>
                </a:solidFill>
              </a:rPr>
              <a:t>Nunez</a:t>
            </a:r>
            <a:r>
              <a:rPr lang="fr-FR" dirty="0" smtClean="0">
                <a:solidFill>
                  <a:schemeClr val="bg1"/>
                </a:solidFill>
              </a:rPr>
              <a:t> – Directeur Patrimoine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4057-1277-4C39-9B87-B0382CCED626}" type="slidenum">
              <a:rPr lang="fr-FR" smtClean="0"/>
              <a:t>3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251520" y="332656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/>
              <a:t>DONNEES FINANCIERES</a:t>
            </a:r>
          </a:p>
        </p:txBody>
      </p:sp>
    </p:spTree>
    <p:extLst>
      <p:ext uri="{BB962C8B-B14F-4D97-AF65-F5344CB8AC3E}">
        <p14:creationId xmlns:p14="http://schemas.microsoft.com/office/powerpoint/2010/main" val="326450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0000"/>
                <a:satMod val="400000"/>
              </a:schemeClr>
            </a:gs>
            <a:gs pos="26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3169" y="836712"/>
            <a:ext cx="8597303" cy="5040560"/>
          </a:xfrm>
          <a:ln w="635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>
            <a:noAutofit/>
          </a:bodyPr>
          <a:lstStyle/>
          <a:p>
            <a:pPr algn="l"/>
            <a:r>
              <a:rPr lang="fr-FR" sz="2000" b="1" dirty="0" smtClean="0"/>
              <a:t>Contenu </a:t>
            </a:r>
            <a:r>
              <a:rPr lang="fr-FR" sz="2000" b="1" dirty="0"/>
              <a:t>de la Tranche Ferme </a:t>
            </a:r>
            <a:r>
              <a:rPr lang="fr-FR" sz="2000" b="1" dirty="0" smtClean="0"/>
              <a:t>TF :</a:t>
            </a:r>
            <a:endParaRPr lang="fr-FR" sz="2000" b="1" dirty="0"/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1600" dirty="0" smtClean="0">
                <a:latin typeface="Calibri"/>
                <a:ea typeface="Calibri"/>
                <a:cs typeface="Times New Roman"/>
              </a:rPr>
              <a:t>Isolation </a:t>
            </a:r>
            <a:r>
              <a:rPr lang="fr-FR" sz="1600" dirty="0">
                <a:latin typeface="Calibri"/>
                <a:ea typeface="Calibri"/>
                <a:cs typeface="Times New Roman"/>
              </a:rPr>
              <a:t>Thermique par l’Extérieur </a:t>
            </a:r>
            <a:r>
              <a:rPr lang="fr-FR" sz="1600" dirty="0" smtClean="0">
                <a:latin typeface="Calibri"/>
                <a:ea typeface="Calibri"/>
                <a:cs typeface="Times New Roman"/>
              </a:rPr>
              <a:t>, secteur T1</a:t>
            </a:r>
            <a:r>
              <a:rPr lang="fr-FR" sz="1600" dirty="0">
                <a:latin typeface="Calibri"/>
                <a:ea typeface="Calibri"/>
                <a:cs typeface="Times New Roman"/>
              </a:rPr>
              <a:t>, deux façades intérieures 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1600" dirty="0" smtClean="0">
                <a:latin typeface="Calibri"/>
                <a:ea typeface="Calibri"/>
                <a:cs typeface="Times New Roman"/>
              </a:rPr>
              <a:t>Fenêtres </a:t>
            </a:r>
            <a:r>
              <a:rPr lang="fr-FR" sz="1600" dirty="0">
                <a:latin typeface="Calibri"/>
                <a:ea typeface="Calibri"/>
                <a:cs typeface="Times New Roman"/>
              </a:rPr>
              <a:t>des façades suivantes : T3 Sud, T1 Ouest, T1 Sud, I3 </a:t>
            </a:r>
            <a:r>
              <a:rPr lang="fr-FR" sz="1600" dirty="0" smtClean="0">
                <a:latin typeface="Calibri"/>
                <a:ea typeface="Calibri"/>
                <a:cs typeface="Times New Roman"/>
              </a:rPr>
              <a:t>Sud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1600" dirty="0" smtClean="0">
                <a:latin typeface="Calibri"/>
                <a:ea typeface="Calibri"/>
                <a:cs typeface="Times New Roman"/>
              </a:rPr>
              <a:t>Panneaux photovoltaïques sur le T1 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fr-FR" sz="1800" u="sng" dirty="0">
              <a:latin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fr-FR" sz="1800" b="1" u="sng" dirty="0" smtClean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204" y="6157779"/>
            <a:ext cx="1367796" cy="683898"/>
          </a:xfrm>
          <a:prstGeom prst="rect">
            <a:avLst/>
          </a:prstGeom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43828" y="6356350"/>
            <a:ext cx="7285966" cy="365125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Conseil d’Administration, ENSAIT -  le 16 octobre 2018  -  Réhabilitation énergétique    Arturo </a:t>
            </a:r>
            <a:r>
              <a:rPr lang="fr-FR" dirty="0" err="1" smtClean="0">
                <a:solidFill>
                  <a:schemeClr val="bg1"/>
                </a:solidFill>
              </a:rPr>
              <a:t>Nunez</a:t>
            </a:r>
            <a:r>
              <a:rPr lang="fr-FR" dirty="0" smtClean="0">
                <a:solidFill>
                  <a:schemeClr val="bg1"/>
                </a:solidFill>
              </a:rPr>
              <a:t> – Directeur Patrimoine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41" y="2630519"/>
            <a:ext cx="5777366" cy="31680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3" name="ZoneTexte 22"/>
          <p:cNvSpPr txBox="1"/>
          <p:nvPr/>
        </p:nvSpPr>
        <p:spPr>
          <a:xfrm>
            <a:off x="6405658" y="2630519"/>
            <a:ext cx="244827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Fenêtres</a:t>
            </a:r>
          </a:p>
          <a:p>
            <a:endParaRPr lang="fr-FR" dirty="0" smtClean="0"/>
          </a:p>
          <a:p>
            <a:endParaRPr lang="fr-FR" dirty="0"/>
          </a:p>
          <a:p>
            <a:r>
              <a:rPr lang="fr-FR" sz="1600" dirty="0" smtClean="0"/>
              <a:t>Tranche Ferme</a:t>
            </a:r>
          </a:p>
          <a:p>
            <a:endParaRPr lang="fr-FR" sz="1600" dirty="0" smtClean="0"/>
          </a:p>
          <a:p>
            <a:endParaRPr lang="fr-FR" dirty="0" smtClean="0"/>
          </a:p>
          <a:p>
            <a:r>
              <a:rPr lang="fr-FR" dirty="0" smtClean="0"/>
              <a:t>Isolation thermique par l’extérieur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sz="1600" dirty="0"/>
              <a:t>Tranche Ferme</a:t>
            </a:r>
          </a:p>
          <a:p>
            <a:endParaRPr lang="fr-FR" dirty="0"/>
          </a:p>
        </p:txBody>
      </p:sp>
      <p:cxnSp>
        <p:nvCxnSpPr>
          <p:cNvPr id="24" name="Connecteur droit 23"/>
          <p:cNvCxnSpPr/>
          <p:nvPr/>
        </p:nvCxnSpPr>
        <p:spPr>
          <a:xfrm>
            <a:off x="6267303" y="3625939"/>
            <a:ext cx="193726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6273199" y="5459919"/>
            <a:ext cx="193726" cy="0"/>
          </a:xfrm>
          <a:prstGeom prst="line">
            <a:avLst/>
          </a:prstGeom>
          <a:ln w="635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084708" y="2957832"/>
            <a:ext cx="662371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T2</a:t>
            </a:r>
            <a:endParaRPr lang="fr-FR" sz="1200" dirty="0"/>
          </a:p>
        </p:txBody>
      </p:sp>
      <p:sp>
        <p:nvSpPr>
          <p:cNvPr id="30" name="Rectangle 29"/>
          <p:cNvSpPr/>
          <p:nvPr/>
        </p:nvSpPr>
        <p:spPr>
          <a:xfrm>
            <a:off x="4032309" y="2992720"/>
            <a:ext cx="524238" cy="255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T4</a:t>
            </a:r>
            <a:endParaRPr lang="fr-FR" sz="1200" dirty="0"/>
          </a:p>
        </p:txBody>
      </p:sp>
      <p:sp>
        <p:nvSpPr>
          <p:cNvPr id="31" name="Rectangle 30"/>
          <p:cNvSpPr/>
          <p:nvPr/>
        </p:nvSpPr>
        <p:spPr>
          <a:xfrm>
            <a:off x="5099007" y="3606225"/>
            <a:ext cx="64807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T1</a:t>
            </a:r>
            <a:endParaRPr lang="fr-FR" sz="1200" dirty="0"/>
          </a:p>
        </p:txBody>
      </p:sp>
      <p:sp>
        <p:nvSpPr>
          <p:cNvPr id="32" name="Rectangle 31"/>
          <p:cNvSpPr/>
          <p:nvPr/>
        </p:nvSpPr>
        <p:spPr>
          <a:xfrm>
            <a:off x="4163123" y="3489071"/>
            <a:ext cx="393424" cy="13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 smtClean="0"/>
              <a:t>M1</a:t>
            </a:r>
            <a:endParaRPr lang="fr-FR" sz="900" dirty="0"/>
          </a:p>
        </p:txBody>
      </p:sp>
      <p:sp>
        <p:nvSpPr>
          <p:cNvPr id="33" name="Rectangle 32"/>
          <p:cNvSpPr/>
          <p:nvPr/>
        </p:nvSpPr>
        <p:spPr>
          <a:xfrm>
            <a:off x="3609988" y="3489071"/>
            <a:ext cx="383211" cy="157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 smtClean="0"/>
              <a:t>M2</a:t>
            </a:r>
            <a:endParaRPr lang="fr-FR" sz="900" dirty="0"/>
          </a:p>
        </p:txBody>
      </p:sp>
      <p:sp>
        <p:nvSpPr>
          <p:cNvPr id="34" name="Rectangle 33"/>
          <p:cNvSpPr/>
          <p:nvPr/>
        </p:nvSpPr>
        <p:spPr>
          <a:xfrm>
            <a:off x="2224475" y="3950696"/>
            <a:ext cx="1512166" cy="225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I3</a:t>
            </a:r>
            <a:endParaRPr lang="fr-FR" sz="1200" dirty="0"/>
          </a:p>
        </p:txBody>
      </p:sp>
      <p:sp>
        <p:nvSpPr>
          <p:cNvPr id="35" name="Rectangle 34"/>
          <p:cNvSpPr/>
          <p:nvPr/>
        </p:nvSpPr>
        <p:spPr>
          <a:xfrm>
            <a:off x="3779910" y="4433631"/>
            <a:ext cx="375493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I2</a:t>
            </a:r>
            <a:endParaRPr lang="fr-FR" sz="1200" dirty="0"/>
          </a:p>
        </p:txBody>
      </p:sp>
      <p:sp>
        <p:nvSpPr>
          <p:cNvPr id="36" name="Rectangle 35"/>
          <p:cNvSpPr/>
          <p:nvPr/>
        </p:nvSpPr>
        <p:spPr>
          <a:xfrm>
            <a:off x="2692526" y="4505639"/>
            <a:ext cx="57606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I5</a:t>
            </a:r>
            <a:endParaRPr lang="fr-FR" sz="1200" dirty="0"/>
          </a:p>
        </p:txBody>
      </p:sp>
      <p:sp>
        <p:nvSpPr>
          <p:cNvPr id="37" name="Rectangle 36"/>
          <p:cNvSpPr/>
          <p:nvPr/>
        </p:nvSpPr>
        <p:spPr>
          <a:xfrm>
            <a:off x="1857552" y="4457405"/>
            <a:ext cx="360040" cy="291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I4</a:t>
            </a:r>
            <a:endParaRPr lang="fr-FR" sz="1200" dirty="0"/>
          </a:p>
        </p:txBody>
      </p:sp>
      <p:sp>
        <p:nvSpPr>
          <p:cNvPr id="38" name="Rectangle 37"/>
          <p:cNvSpPr/>
          <p:nvPr/>
        </p:nvSpPr>
        <p:spPr>
          <a:xfrm>
            <a:off x="2339751" y="5085184"/>
            <a:ext cx="1440160" cy="1532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I1 (AS)</a:t>
            </a:r>
            <a:endParaRPr lang="fr-FR" sz="1200" dirty="0"/>
          </a:p>
        </p:txBody>
      </p:sp>
      <p:sp>
        <p:nvSpPr>
          <p:cNvPr id="39" name="Rectangle 38"/>
          <p:cNvSpPr/>
          <p:nvPr/>
        </p:nvSpPr>
        <p:spPr>
          <a:xfrm>
            <a:off x="3837228" y="2689394"/>
            <a:ext cx="914400" cy="176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T3</a:t>
            </a:r>
            <a:endParaRPr lang="fr-FR" sz="1200" dirty="0"/>
          </a:p>
        </p:txBody>
      </p:sp>
      <p:sp>
        <p:nvSpPr>
          <p:cNvPr id="40" name="Rectangle 39"/>
          <p:cNvSpPr/>
          <p:nvPr/>
        </p:nvSpPr>
        <p:spPr>
          <a:xfrm>
            <a:off x="1438636" y="4493444"/>
            <a:ext cx="216024" cy="310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 smtClean="0"/>
              <a:t>I6</a:t>
            </a:r>
            <a:endParaRPr lang="fr-FR" sz="900" dirty="0"/>
          </a:p>
        </p:txBody>
      </p:sp>
      <p:cxnSp>
        <p:nvCxnSpPr>
          <p:cNvPr id="18" name="Connecteur droit 17"/>
          <p:cNvCxnSpPr/>
          <p:nvPr/>
        </p:nvCxnSpPr>
        <p:spPr>
          <a:xfrm>
            <a:off x="1331640" y="4292512"/>
            <a:ext cx="3230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1654660" y="4292512"/>
            <a:ext cx="0" cy="1411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>
            <a:off x="4294428" y="4292512"/>
            <a:ext cx="26211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4294428" y="4292512"/>
            <a:ext cx="0" cy="2009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>
            <a:off x="4644008" y="3452866"/>
            <a:ext cx="0" cy="3457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>
            <a:off x="4155403" y="3798620"/>
            <a:ext cx="4886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>
            <a:off x="2339751" y="4327791"/>
            <a:ext cx="12702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/>
        </p:nvCxnSpPr>
        <p:spPr>
          <a:xfrm>
            <a:off x="3736641" y="3271447"/>
            <a:ext cx="10149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/>
          <p:cNvCxnSpPr/>
          <p:nvPr/>
        </p:nvCxnSpPr>
        <p:spPr>
          <a:xfrm>
            <a:off x="4860032" y="3271447"/>
            <a:ext cx="0" cy="10210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/>
          <p:nvPr/>
        </p:nvCxnSpPr>
        <p:spPr>
          <a:xfrm>
            <a:off x="5084708" y="4292512"/>
            <a:ext cx="7834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>
            <a:off x="5220072" y="4363071"/>
            <a:ext cx="527007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>
            <a:off x="4805830" y="3330309"/>
            <a:ext cx="0" cy="845845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Espace réservé du numéro de diapositive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4057-1277-4C39-9B87-B0382CCED626}" type="slidenum">
              <a:rPr lang="fr-FR" smtClean="0"/>
              <a:t>4</a:t>
            </a:fld>
            <a:endParaRPr lang="fr-FR"/>
          </a:p>
        </p:txBody>
      </p:sp>
      <p:sp>
        <p:nvSpPr>
          <p:cNvPr id="79" name="ZoneTexte 78"/>
          <p:cNvSpPr txBox="1"/>
          <p:nvPr/>
        </p:nvSpPr>
        <p:spPr>
          <a:xfrm>
            <a:off x="223169" y="0"/>
            <a:ext cx="8404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TRAVAUX </a:t>
            </a:r>
            <a:r>
              <a:rPr lang="fr-FR" sz="2800" b="1" dirty="0" smtClean="0"/>
              <a:t>PREVISIONNELS </a:t>
            </a:r>
            <a:r>
              <a:rPr lang="fr-FR" sz="2800" b="1" dirty="0"/>
              <a:t>TRANCHE FERME</a:t>
            </a:r>
          </a:p>
        </p:txBody>
      </p:sp>
    </p:spTree>
    <p:extLst>
      <p:ext uri="{BB962C8B-B14F-4D97-AF65-F5344CB8AC3E}">
        <p14:creationId xmlns:p14="http://schemas.microsoft.com/office/powerpoint/2010/main" val="381666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8496944" cy="4824536"/>
          </a:xfrm>
        </p:spPr>
        <p:txBody>
          <a:bodyPr>
            <a:noAutofit/>
          </a:bodyPr>
          <a:lstStyle/>
          <a:p>
            <a:pPr algn="l"/>
            <a:r>
              <a:rPr lang="fr-FR" sz="2000" b="1" dirty="0"/>
              <a:t>Contenu de la Tranche Ferme TF – suite – </a:t>
            </a:r>
          </a:p>
          <a:p>
            <a:pPr algn="l"/>
            <a:endParaRPr lang="fr-FR" sz="2000" b="1" dirty="0" smtClean="0"/>
          </a:p>
          <a:p>
            <a:pPr algn="l"/>
            <a:endParaRPr lang="fr-FR" sz="2000" b="1" dirty="0"/>
          </a:p>
          <a:p>
            <a:pPr marL="457200" indent="-457200" algn="l">
              <a:buFontTx/>
              <a:buChar char="-"/>
            </a:pPr>
            <a:endParaRPr lang="fr-FR" sz="1600" b="1" dirty="0">
              <a:solidFill>
                <a:schemeClr val="bg1"/>
              </a:solidFill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1800" dirty="0" smtClean="0">
                <a:latin typeface="Calibri"/>
                <a:ea typeface="Calibri"/>
                <a:cs typeface="Times New Roman"/>
              </a:rPr>
              <a:t>Raccordement </a:t>
            </a:r>
            <a:r>
              <a:rPr lang="fr-FR" sz="1800" dirty="0">
                <a:latin typeface="Calibri"/>
                <a:ea typeface="Calibri"/>
                <a:cs typeface="Times New Roman"/>
              </a:rPr>
              <a:t>au réseau de chaleur, remplacement des sous-stations de chauffage, amélioration du zonage de chauffage </a:t>
            </a:r>
            <a:r>
              <a:rPr lang="fr-FR" sz="1800" dirty="0" smtClean="0">
                <a:latin typeface="Calibri"/>
                <a:ea typeface="Calibri"/>
                <a:cs typeface="Times New Roman"/>
              </a:rPr>
              <a:t>;</a:t>
            </a:r>
            <a:endParaRPr lang="fr-FR" sz="10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1800" dirty="0" smtClean="0">
                <a:latin typeface="Calibri"/>
                <a:ea typeface="Calibri"/>
                <a:cs typeface="Times New Roman"/>
              </a:rPr>
              <a:t>Isolation </a:t>
            </a:r>
            <a:r>
              <a:rPr lang="fr-FR" sz="1800" dirty="0">
                <a:latin typeface="Calibri"/>
                <a:ea typeface="Calibri"/>
                <a:cs typeface="Times New Roman"/>
              </a:rPr>
              <a:t>des combles </a:t>
            </a:r>
            <a:r>
              <a:rPr lang="fr-FR" sz="1800" dirty="0" smtClean="0">
                <a:latin typeface="Calibri"/>
                <a:ea typeface="Calibri"/>
                <a:cs typeface="Times New Roman"/>
              </a:rPr>
              <a:t>des secteurs </a:t>
            </a:r>
            <a:r>
              <a:rPr lang="fr-FR" sz="1800" dirty="0">
                <a:latin typeface="Calibri"/>
                <a:ea typeface="Calibri"/>
                <a:cs typeface="Times New Roman"/>
              </a:rPr>
              <a:t>dont isolation démonstrative </a:t>
            </a:r>
            <a:r>
              <a:rPr lang="fr-FR" sz="1800" dirty="0" smtClean="0">
                <a:latin typeface="Calibri"/>
                <a:ea typeface="Calibri"/>
                <a:cs typeface="Times New Roman"/>
              </a:rPr>
              <a:t>;</a:t>
            </a:r>
            <a:endParaRPr lang="fr-FR" sz="10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1800" dirty="0" smtClean="0">
                <a:latin typeface="Calibri"/>
                <a:ea typeface="Calibri"/>
                <a:cs typeface="Times New Roman"/>
              </a:rPr>
              <a:t>Eclairage </a:t>
            </a:r>
            <a:r>
              <a:rPr lang="fr-FR" sz="1800" dirty="0">
                <a:latin typeface="Calibri"/>
                <a:ea typeface="Calibri"/>
                <a:cs typeface="Times New Roman"/>
              </a:rPr>
              <a:t>LED total avec détection sauf dans la bibliothèque et locaux techniques </a:t>
            </a:r>
            <a:r>
              <a:rPr lang="fr-FR" sz="1800" dirty="0" smtClean="0">
                <a:latin typeface="Calibri"/>
                <a:ea typeface="Calibri"/>
                <a:cs typeface="Times New Roman"/>
              </a:rPr>
              <a:t>;</a:t>
            </a:r>
            <a:endParaRPr lang="fr-FR" sz="10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1800" dirty="0" smtClean="0">
                <a:latin typeface="Calibri"/>
                <a:ea typeface="Calibri"/>
                <a:cs typeface="Times New Roman"/>
              </a:rPr>
              <a:t>Système </a:t>
            </a:r>
            <a:r>
              <a:rPr lang="fr-FR" sz="1800" dirty="0">
                <a:latin typeface="Calibri"/>
                <a:ea typeface="Calibri"/>
                <a:cs typeface="Times New Roman"/>
              </a:rPr>
              <a:t>de Gestion Technique de Bâtiment pour le chauffage </a:t>
            </a:r>
            <a:r>
              <a:rPr lang="fr-FR" sz="1800" dirty="0" smtClean="0">
                <a:latin typeface="Calibri"/>
                <a:ea typeface="Calibri"/>
                <a:cs typeface="Times New Roman"/>
              </a:rPr>
              <a:t>;</a:t>
            </a:r>
            <a:endParaRPr lang="fr-FR" sz="10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1800" dirty="0" smtClean="0">
                <a:latin typeface="Calibri"/>
                <a:ea typeface="Calibri"/>
                <a:cs typeface="Times New Roman"/>
              </a:rPr>
              <a:t>Dossier </a:t>
            </a:r>
            <a:r>
              <a:rPr lang="fr-FR" sz="1800" dirty="0">
                <a:latin typeface="Calibri"/>
                <a:ea typeface="Calibri"/>
                <a:cs typeface="Times New Roman"/>
              </a:rPr>
              <a:t>d’Ouvrage Exécuté sur la maquette numérique BIM</a:t>
            </a:r>
            <a:r>
              <a:rPr lang="fr-FR" sz="1800" dirty="0" smtClean="0">
                <a:latin typeface="Calibri"/>
                <a:ea typeface="Calibri"/>
                <a:cs typeface="Times New Roman"/>
              </a:rPr>
              <a:t>.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fr-FR" sz="1800" dirty="0">
              <a:latin typeface="Calibri"/>
              <a:ea typeface="Calibri"/>
              <a:cs typeface="Times New Roman"/>
            </a:endParaRPr>
          </a:p>
          <a:p>
            <a:pPr marL="457200" indent="-457200" algn="l">
              <a:buFontTx/>
              <a:buChar char="-"/>
            </a:pPr>
            <a:endParaRPr lang="fr-FR" sz="1800" b="1" dirty="0" smtClean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204" y="6157779"/>
            <a:ext cx="1367796" cy="683898"/>
          </a:xfrm>
          <a:prstGeom prst="rect">
            <a:avLst/>
          </a:prstGeom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23528" y="6356350"/>
            <a:ext cx="7272808" cy="365125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Conseil d’Administration, ENSAIT -  le 16 octobre 2018  -  Réhabilitation énergétique    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Arturo </a:t>
            </a:r>
            <a:r>
              <a:rPr lang="fr-FR" dirty="0" err="1" smtClean="0">
                <a:solidFill>
                  <a:schemeClr val="bg1"/>
                </a:solidFill>
              </a:rPr>
              <a:t>Nunez</a:t>
            </a:r>
            <a:r>
              <a:rPr lang="fr-FR" dirty="0" smtClean="0">
                <a:solidFill>
                  <a:schemeClr val="bg1"/>
                </a:solidFill>
              </a:rPr>
              <a:t> – Directeur Patrimoine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4057-1277-4C39-9B87-B0382CCED626}" type="slidenum">
              <a:rPr lang="fr-FR" smtClean="0"/>
              <a:t>5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323528" y="188640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TRAVAUX </a:t>
            </a:r>
            <a:r>
              <a:rPr lang="fr-FR" sz="2800" b="1" dirty="0" smtClean="0"/>
              <a:t>PREVISIONNELS </a:t>
            </a:r>
            <a:r>
              <a:rPr lang="fr-FR" sz="2800" b="1" dirty="0"/>
              <a:t>TRANCHE </a:t>
            </a:r>
            <a:r>
              <a:rPr lang="fr-FR" sz="2800" b="1" dirty="0" smtClean="0"/>
              <a:t>FERME</a:t>
            </a:r>
          </a:p>
          <a:p>
            <a:pPr algn="ctr"/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383441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8496944" cy="4824536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fr-FR" sz="2000" b="1" dirty="0"/>
              <a:t>Contenu de la Tranche Optionnelle 1  TO1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16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fr-FR" sz="1600" dirty="0">
                <a:latin typeface="Calibri"/>
                <a:ea typeface="Calibri"/>
                <a:cs typeface="Times New Roman"/>
              </a:rPr>
              <a:t>Isolation Thermique par l’Extérieur (ITE) du T1, une façade rue 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1600" dirty="0" smtClean="0">
                <a:latin typeface="Calibri"/>
                <a:ea typeface="Calibri"/>
                <a:cs typeface="Times New Roman"/>
              </a:rPr>
              <a:t>Fenêtres </a:t>
            </a:r>
            <a:r>
              <a:rPr lang="fr-FR" sz="1600" dirty="0">
                <a:latin typeface="Calibri"/>
                <a:ea typeface="Calibri"/>
                <a:cs typeface="Times New Roman"/>
              </a:rPr>
              <a:t>du I3 Ouest, I3 Nord et I3 Est,  T1 Est, T2 Est, T2 </a:t>
            </a:r>
            <a:r>
              <a:rPr lang="fr-FR" sz="1600" dirty="0" smtClean="0">
                <a:latin typeface="Calibri"/>
                <a:ea typeface="Calibri"/>
                <a:cs typeface="Times New Roman"/>
              </a:rPr>
              <a:t>Nord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1600" dirty="0">
                <a:solidFill>
                  <a:prstClr val="black"/>
                </a:solidFill>
              </a:rPr>
              <a:t> </a:t>
            </a:r>
            <a:endParaRPr lang="fr-FR" sz="1600" dirty="0" smtClean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fr-FR" sz="1600" b="1" u="sng" dirty="0">
              <a:solidFill>
                <a:schemeClr val="bg1"/>
              </a:solidFill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fr-FR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fr-FR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fr-FR" sz="1600" dirty="0" smtClean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fr-FR" sz="1600" dirty="0" smtClean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fr-FR" sz="1600" dirty="0" smtClean="0">
              <a:latin typeface="Calibri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fr-FR" sz="1600" b="1" u="sng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Le Conseil d’Administration  de l’ENSAIT doit se prononcer sur l’affermissement de la TO1</a:t>
            </a:r>
            <a:endParaRPr lang="fr-FR" sz="1600" b="1" u="sng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marL="457200" indent="-457200" algn="l">
              <a:buFontTx/>
              <a:buChar char="-"/>
            </a:pPr>
            <a:endParaRPr lang="fr-FR" sz="1600" b="1" dirty="0"/>
          </a:p>
          <a:p>
            <a:pPr marL="457200" indent="-457200" algn="l">
              <a:buFontTx/>
              <a:buChar char="-"/>
            </a:pPr>
            <a:endParaRPr lang="fr-FR" sz="1600" b="1" dirty="0">
              <a:solidFill>
                <a:schemeClr val="bg1"/>
              </a:solidFill>
            </a:endParaRPr>
          </a:p>
          <a:p>
            <a:pPr marL="457200" indent="-457200" algn="l">
              <a:buFontTx/>
              <a:buChar char="-"/>
            </a:pPr>
            <a:endParaRPr lang="fr-FR" sz="1800" b="1" dirty="0" smtClean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204" y="6157779"/>
            <a:ext cx="1367796" cy="683898"/>
          </a:xfrm>
          <a:prstGeom prst="rect">
            <a:avLst/>
          </a:prstGeom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16139" y="6356350"/>
            <a:ext cx="7280197" cy="365125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Conseil d’Administration, ENSAIT -  le 16 octobre 2018  -  Réhabilitation énergétique   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 Arturo </a:t>
            </a:r>
            <a:r>
              <a:rPr lang="fr-FR" dirty="0" err="1" smtClean="0">
                <a:solidFill>
                  <a:schemeClr val="bg1"/>
                </a:solidFill>
              </a:rPr>
              <a:t>Nunez</a:t>
            </a:r>
            <a:r>
              <a:rPr lang="fr-FR" dirty="0" smtClean="0">
                <a:solidFill>
                  <a:schemeClr val="bg1"/>
                </a:solidFill>
              </a:rPr>
              <a:t> – Directeur Patrimoine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39" y="2435398"/>
            <a:ext cx="5777366" cy="3168000"/>
          </a:xfrm>
          <a:prstGeom prst="rect">
            <a:avLst/>
          </a:prstGeom>
          <a:ln w="12700">
            <a:solidFill>
              <a:srgbClr val="FF0000"/>
            </a:solidFill>
            <a:prstDash val="solid"/>
          </a:ln>
        </p:spPr>
      </p:pic>
      <p:sp>
        <p:nvSpPr>
          <p:cNvPr id="1097" name="ZoneTexte 1096"/>
          <p:cNvSpPr txBox="1"/>
          <p:nvPr/>
        </p:nvSpPr>
        <p:spPr>
          <a:xfrm>
            <a:off x="6408052" y="2387149"/>
            <a:ext cx="262844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Fenêtres</a:t>
            </a:r>
            <a:endParaRPr lang="fr-FR" dirty="0"/>
          </a:p>
          <a:p>
            <a:endParaRPr lang="fr-FR" sz="1600" dirty="0" smtClean="0"/>
          </a:p>
          <a:p>
            <a:endParaRPr lang="fr-FR" sz="1600" dirty="0"/>
          </a:p>
          <a:p>
            <a:r>
              <a:rPr lang="fr-FR" sz="1600" dirty="0"/>
              <a:t>Tranche Optionnelle </a:t>
            </a:r>
            <a:r>
              <a:rPr lang="fr-FR" sz="1600" dirty="0" smtClean="0"/>
              <a:t>1</a:t>
            </a:r>
          </a:p>
          <a:p>
            <a:endParaRPr lang="fr-FR" dirty="0" smtClean="0"/>
          </a:p>
          <a:p>
            <a:endParaRPr lang="fr-FR" dirty="0"/>
          </a:p>
          <a:p>
            <a:r>
              <a:rPr lang="fr-FR" dirty="0"/>
              <a:t>Isolation thermique par </a:t>
            </a:r>
            <a:r>
              <a:rPr lang="fr-FR" dirty="0" smtClean="0"/>
              <a:t>l’extérieur</a:t>
            </a:r>
            <a:endParaRPr lang="fr-FR" dirty="0"/>
          </a:p>
          <a:p>
            <a:endParaRPr lang="fr-FR" sz="1600" dirty="0" smtClean="0"/>
          </a:p>
          <a:p>
            <a:endParaRPr lang="fr-FR" sz="1600" dirty="0"/>
          </a:p>
          <a:p>
            <a:r>
              <a:rPr lang="fr-FR" sz="1600" dirty="0"/>
              <a:t>Tranche Optionnelle 1</a:t>
            </a:r>
          </a:p>
        </p:txBody>
      </p:sp>
      <p:cxnSp>
        <p:nvCxnSpPr>
          <p:cNvPr id="143" name="Connecteur droit 142"/>
          <p:cNvCxnSpPr/>
          <p:nvPr/>
        </p:nvCxnSpPr>
        <p:spPr>
          <a:xfrm>
            <a:off x="6273199" y="5157192"/>
            <a:ext cx="237216" cy="0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/>
          <p:cNvCxnSpPr/>
          <p:nvPr/>
        </p:nvCxnSpPr>
        <p:spPr>
          <a:xfrm>
            <a:off x="6267303" y="3339385"/>
            <a:ext cx="193726" cy="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5" name="Connecteur droit 1114"/>
          <p:cNvCxnSpPr/>
          <p:nvPr/>
        </p:nvCxnSpPr>
        <p:spPr>
          <a:xfrm flipV="1">
            <a:off x="1342747" y="3656922"/>
            <a:ext cx="1" cy="362476"/>
          </a:xfrm>
          <a:prstGeom prst="line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necteur droit 161"/>
          <p:cNvCxnSpPr/>
          <p:nvPr/>
        </p:nvCxnSpPr>
        <p:spPr>
          <a:xfrm>
            <a:off x="1342747" y="3671262"/>
            <a:ext cx="3221060" cy="0"/>
          </a:xfrm>
          <a:prstGeom prst="line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Connecteur droit 167"/>
          <p:cNvCxnSpPr/>
          <p:nvPr/>
        </p:nvCxnSpPr>
        <p:spPr>
          <a:xfrm flipV="1">
            <a:off x="4563807" y="3671263"/>
            <a:ext cx="0" cy="348135"/>
          </a:xfrm>
          <a:prstGeom prst="line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Connecteur droit 176"/>
          <p:cNvCxnSpPr/>
          <p:nvPr/>
        </p:nvCxnSpPr>
        <p:spPr>
          <a:xfrm>
            <a:off x="4860032" y="2548732"/>
            <a:ext cx="1008112" cy="0"/>
          </a:xfrm>
          <a:prstGeom prst="line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Connecteur droit 182"/>
          <p:cNvCxnSpPr/>
          <p:nvPr/>
        </p:nvCxnSpPr>
        <p:spPr>
          <a:xfrm flipV="1">
            <a:off x="5868144" y="2548732"/>
            <a:ext cx="0" cy="1528340"/>
          </a:xfrm>
          <a:prstGeom prst="line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Connecteur droit 193"/>
          <p:cNvCxnSpPr/>
          <p:nvPr/>
        </p:nvCxnSpPr>
        <p:spPr>
          <a:xfrm flipV="1">
            <a:off x="4644008" y="3212978"/>
            <a:ext cx="0" cy="296701"/>
          </a:xfrm>
          <a:prstGeom prst="line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Connecteur droit 202"/>
          <p:cNvCxnSpPr/>
          <p:nvPr/>
        </p:nvCxnSpPr>
        <p:spPr>
          <a:xfrm>
            <a:off x="4171596" y="3519155"/>
            <a:ext cx="472412" cy="0"/>
          </a:xfrm>
          <a:prstGeom prst="line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Connecteur droit 224"/>
          <p:cNvCxnSpPr/>
          <p:nvPr/>
        </p:nvCxnSpPr>
        <p:spPr>
          <a:xfrm flipV="1">
            <a:off x="4788024" y="3068960"/>
            <a:ext cx="0" cy="1009476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Connecteur droit 227"/>
          <p:cNvCxnSpPr/>
          <p:nvPr/>
        </p:nvCxnSpPr>
        <p:spPr>
          <a:xfrm>
            <a:off x="5076056" y="4132672"/>
            <a:ext cx="576064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Connecteur droit 241"/>
          <p:cNvCxnSpPr/>
          <p:nvPr/>
        </p:nvCxnSpPr>
        <p:spPr>
          <a:xfrm flipH="1" flipV="1">
            <a:off x="5904149" y="3212976"/>
            <a:ext cx="1" cy="86546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5076056" y="2669800"/>
            <a:ext cx="662371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T2</a:t>
            </a:r>
            <a:endParaRPr lang="fr-FR" sz="1200" dirty="0"/>
          </a:p>
        </p:txBody>
      </p:sp>
      <p:sp>
        <p:nvSpPr>
          <p:cNvPr id="6" name="Rectangle 5"/>
          <p:cNvSpPr/>
          <p:nvPr/>
        </p:nvSpPr>
        <p:spPr>
          <a:xfrm>
            <a:off x="4042138" y="2810004"/>
            <a:ext cx="524238" cy="255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T4</a:t>
            </a:r>
            <a:endParaRPr lang="fr-FR" sz="1200" dirty="0"/>
          </a:p>
        </p:txBody>
      </p:sp>
      <p:sp>
        <p:nvSpPr>
          <p:cNvPr id="11" name="Rectangle 10"/>
          <p:cNvSpPr/>
          <p:nvPr/>
        </p:nvSpPr>
        <p:spPr>
          <a:xfrm>
            <a:off x="5099007" y="3339385"/>
            <a:ext cx="64807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T1</a:t>
            </a:r>
            <a:endParaRPr lang="fr-FR" sz="1200" dirty="0"/>
          </a:p>
        </p:txBody>
      </p:sp>
      <p:sp>
        <p:nvSpPr>
          <p:cNvPr id="13" name="Rectangle 12"/>
          <p:cNvSpPr/>
          <p:nvPr/>
        </p:nvSpPr>
        <p:spPr>
          <a:xfrm>
            <a:off x="4163123" y="3312901"/>
            <a:ext cx="393424" cy="157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 smtClean="0"/>
              <a:t>M1</a:t>
            </a:r>
            <a:endParaRPr lang="fr-FR" sz="900" dirty="0"/>
          </a:p>
        </p:txBody>
      </p:sp>
      <p:sp>
        <p:nvSpPr>
          <p:cNvPr id="23" name="Rectangle 22"/>
          <p:cNvSpPr/>
          <p:nvPr/>
        </p:nvSpPr>
        <p:spPr>
          <a:xfrm>
            <a:off x="3588306" y="3312901"/>
            <a:ext cx="383211" cy="157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 smtClean="0"/>
              <a:t>M2</a:t>
            </a:r>
            <a:endParaRPr lang="fr-FR" sz="900" dirty="0"/>
          </a:p>
        </p:txBody>
      </p:sp>
      <p:sp>
        <p:nvSpPr>
          <p:cNvPr id="24" name="Rectangle 23"/>
          <p:cNvSpPr/>
          <p:nvPr/>
        </p:nvSpPr>
        <p:spPr>
          <a:xfrm>
            <a:off x="2267745" y="3793747"/>
            <a:ext cx="1512166" cy="225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I3</a:t>
            </a:r>
            <a:endParaRPr lang="fr-FR" sz="1200" dirty="0"/>
          </a:p>
        </p:txBody>
      </p:sp>
      <p:sp>
        <p:nvSpPr>
          <p:cNvPr id="25" name="Rectangle 24"/>
          <p:cNvSpPr/>
          <p:nvPr/>
        </p:nvSpPr>
        <p:spPr>
          <a:xfrm>
            <a:off x="3779911" y="4244570"/>
            <a:ext cx="375493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I2</a:t>
            </a:r>
            <a:endParaRPr lang="fr-FR" sz="1200" dirty="0"/>
          </a:p>
        </p:txBody>
      </p:sp>
      <p:sp>
        <p:nvSpPr>
          <p:cNvPr id="26" name="Rectangle 25"/>
          <p:cNvSpPr/>
          <p:nvPr/>
        </p:nvSpPr>
        <p:spPr>
          <a:xfrm>
            <a:off x="2665245" y="4184141"/>
            <a:ext cx="57606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I5</a:t>
            </a:r>
            <a:endParaRPr lang="fr-FR" sz="1200" dirty="0"/>
          </a:p>
        </p:txBody>
      </p:sp>
      <p:sp>
        <p:nvSpPr>
          <p:cNvPr id="27" name="Rectangle 26"/>
          <p:cNvSpPr/>
          <p:nvPr/>
        </p:nvSpPr>
        <p:spPr>
          <a:xfrm>
            <a:off x="1857552" y="4269265"/>
            <a:ext cx="360040" cy="291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I4</a:t>
            </a:r>
            <a:endParaRPr lang="fr-FR" sz="1200" dirty="0"/>
          </a:p>
        </p:txBody>
      </p:sp>
      <p:sp>
        <p:nvSpPr>
          <p:cNvPr id="28" name="Rectangle 27"/>
          <p:cNvSpPr/>
          <p:nvPr/>
        </p:nvSpPr>
        <p:spPr>
          <a:xfrm>
            <a:off x="1390204" y="4341299"/>
            <a:ext cx="216024" cy="310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 smtClean="0"/>
              <a:t>I6</a:t>
            </a:r>
            <a:endParaRPr lang="fr-FR" sz="900" dirty="0"/>
          </a:p>
        </p:txBody>
      </p:sp>
      <p:sp>
        <p:nvSpPr>
          <p:cNvPr id="29" name="Rectangle 28"/>
          <p:cNvSpPr/>
          <p:nvPr/>
        </p:nvSpPr>
        <p:spPr>
          <a:xfrm>
            <a:off x="2350481" y="4861812"/>
            <a:ext cx="1440160" cy="1532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I1 (AS)</a:t>
            </a:r>
            <a:endParaRPr lang="fr-FR" sz="1200" dirty="0"/>
          </a:p>
        </p:txBody>
      </p:sp>
      <p:sp>
        <p:nvSpPr>
          <p:cNvPr id="30" name="Rectangle 29"/>
          <p:cNvSpPr/>
          <p:nvPr/>
        </p:nvSpPr>
        <p:spPr>
          <a:xfrm>
            <a:off x="3790641" y="2492896"/>
            <a:ext cx="914400" cy="176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T3</a:t>
            </a:r>
            <a:endParaRPr lang="fr-FR" sz="1200" dirty="0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4057-1277-4C39-9B87-B0382CCED626}" type="slidenum">
              <a:rPr lang="fr-FR" smtClean="0"/>
              <a:t>6</a:t>
            </a:fld>
            <a:endParaRPr lang="fr-FR"/>
          </a:p>
        </p:txBody>
      </p:sp>
      <p:sp>
        <p:nvSpPr>
          <p:cNvPr id="226" name="Rectangle 225"/>
          <p:cNvSpPr/>
          <p:nvPr/>
        </p:nvSpPr>
        <p:spPr>
          <a:xfrm>
            <a:off x="395536" y="260648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TRAVAUX PREVISIONNELS TRANCHE </a:t>
            </a:r>
            <a:r>
              <a:rPr lang="fr-FR" sz="2400" b="1" dirty="0" smtClean="0"/>
              <a:t>OPTIONNELLE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71082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1" y="1511715"/>
            <a:ext cx="5688630" cy="4348591"/>
          </a:xfrm>
          <a:prstGeom prst="rect">
            <a:avLst/>
          </a:prstGeom>
        </p:spPr>
      </p:pic>
      <p:sp>
        <p:nvSpPr>
          <p:cNvPr id="6" name="Espace réservé du contenu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6"/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7632848" cy="365125"/>
          </a:xfrm>
        </p:spPr>
        <p:txBody>
          <a:bodyPr/>
          <a:lstStyle/>
          <a:p>
            <a:pPr algn="l"/>
            <a:r>
              <a:rPr lang="fr-FR" dirty="0" smtClean="0">
                <a:solidFill>
                  <a:schemeClr val="bg1"/>
                </a:solidFill>
              </a:rPr>
              <a:t>Conseil d’Administration, ENSAIT -  le 16 octobre 2018  -  Réhabilitation énergétique    </a:t>
            </a:r>
          </a:p>
          <a:p>
            <a:pPr algn="l"/>
            <a:r>
              <a:rPr lang="fr-FR" dirty="0" smtClean="0">
                <a:solidFill>
                  <a:schemeClr val="bg1"/>
                </a:solidFill>
              </a:rPr>
              <a:t>Arturo </a:t>
            </a:r>
            <a:r>
              <a:rPr lang="fr-FR" dirty="0" err="1" smtClean="0">
                <a:solidFill>
                  <a:schemeClr val="bg1"/>
                </a:solidFill>
              </a:rPr>
              <a:t>Nunez</a:t>
            </a:r>
            <a:r>
              <a:rPr lang="fr-FR" dirty="0" smtClean="0">
                <a:solidFill>
                  <a:schemeClr val="bg1"/>
                </a:solidFill>
              </a:rPr>
              <a:t> – Directeur Patrimoine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0376-8D52-481D-B7DE-E383AD7CE8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11715"/>
            <a:ext cx="2448272" cy="4348591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821202" y="260648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Isolation Thermique </a:t>
            </a:r>
            <a:r>
              <a:rPr lang="fr-FR" sz="2400" b="1" dirty="0" smtClean="0"/>
              <a:t>Extérieur Tranche </a:t>
            </a:r>
            <a:r>
              <a:rPr lang="fr-FR" sz="2400" b="1" dirty="0"/>
              <a:t>Ferme</a:t>
            </a:r>
          </a:p>
        </p:txBody>
      </p:sp>
    </p:spTree>
    <p:extLst>
      <p:ext uri="{BB962C8B-B14F-4D97-AF65-F5344CB8AC3E}">
        <p14:creationId xmlns:p14="http://schemas.microsoft.com/office/powerpoint/2010/main" val="342584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oneTexte 20"/>
          <p:cNvSpPr txBox="1"/>
          <p:nvPr/>
        </p:nvSpPr>
        <p:spPr>
          <a:xfrm>
            <a:off x="107504" y="116632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Isolation</a:t>
            </a:r>
            <a:r>
              <a:rPr lang="fr-FR" sz="2400" b="1" dirty="0"/>
              <a:t> </a:t>
            </a:r>
            <a:r>
              <a:rPr lang="fr-FR" sz="2400" b="1" dirty="0">
                <a:solidFill>
                  <a:schemeClr val="bg1"/>
                </a:solidFill>
              </a:rPr>
              <a:t>Thermique Extérieur Tranche Optionnelle 1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739965" y="6356350"/>
            <a:ext cx="7360427" cy="365125"/>
          </a:xfrm>
        </p:spPr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Conseil d’Administration, ENSAIT -  le 16 octobre 2018  -  Réhabilitation énergétique    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Arturo </a:t>
            </a:r>
            <a:r>
              <a:rPr lang="fr-FR" dirty="0" err="1" smtClean="0">
                <a:solidFill>
                  <a:schemeClr val="tx1"/>
                </a:solidFill>
              </a:rPr>
              <a:t>Nunez</a:t>
            </a:r>
            <a:r>
              <a:rPr lang="fr-FR" dirty="0" smtClean="0">
                <a:solidFill>
                  <a:schemeClr val="tx1"/>
                </a:solidFill>
              </a:rPr>
              <a:t> – Directeur Patrimoine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0376-8D52-481D-B7DE-E383AD7CE805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type="body" idx="4294967295"/>
          </p:nvPr>
        </p:nvSpPr>
        <p:spPr>
          <a:xfrm>
            <a:off x="0" y="2705100"/>
            <a:ext cx="7772400" cy="1509713"/>
          </a:xfrm>
        </p:spPr>
        <p:txBody>
          <a:bodyPr/>
          <a:lstStyle/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1016" y="3794281"/>
            <a:ext cx="3361424" cy="208823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6" r="20311" b="27531"/>
          <a:stretch/>
        </p:blipFill>
        <p:spPr>
          <a:xfrm>
            <a:off x="739965" y="3794281"/>
            <a:ext cx="4212468" cy="208823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2" t="4273" r="4074" b="30065"/>
          <a:stretch/>
        </p:blipFill>
        <p:spPr>
          <a:xfrm>
            <a:off x="755576" y="704215"/>
            <a:ext cx="7776864" cy="296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72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015" y="1616073"/>
            <a:ext cx="5614303" cy="4738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790" y="3559998"/>
            <a:ext cx="844195" cy="248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10" descr="Résultat de recherche d'images pour &quot;métisse isolant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79" y="3590444"/>
            <a:ext cx="569610" cy="21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12" descr="Résultat de recherche d'images pour &quot;steico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227" y="3590444"/>
            <a:ext cx="477102" cy="25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ectangle 82"/>
          <p:cNvSpPr/>
          <p:nvPr/>
        </p:nvSpPr>
        <p:spPr>
          <a:xfrm>
            <a:off x="2740209" y="4510883"/>
            <a:ext cx="640701" cy="1247246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Rectangle 83"/>
          <p:cNvSpPr/>
          <p:nvPr/>
        </p:nvSpPr>
        <p:spPr>
          <a:xfrm>
            <a:off x="4649731" y="4510883"/>
            <a:ext cx="563701" cy="1247247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5" name="Picture 18" descr="Résultat de recherche d'images pour &quot;univercell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78" y="3614458"/>
            <a:ext cx="621504" cy="13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Rectangle 85"/>
          <p:cNvSpPr/>
          <p:nvPr/>
        </p:nvSpPr>
        <p:spPr>
          <a:xfrm>
            <a:off x="5574626" y="3048901"/>
            <a:ext cx="259878" cy="290310"/>
          </a:xfrm>
          <a:prstGeom prst="rect">
            <a:avLst/>
          </a:prstGeom>
          <a:solidFill>
            <a:srgbClr val="CCF26E">
              <a:alpha val="4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Rectangle 89"/>
          <p:cNvSpPr/>
          <p:nvPr/>
        </p:nvSpPr>
        <p:spPr>
          <a:xfrm>
            <a:off x="5586572" y="2708724"/>
            <a:ext cx="265875" cy="322804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Rectangle 90"/>
          <p:cNvSpPr/>
          <p:nvPr/>
        </p:nvSpPr>
        <p:spPr>
          <a:xfrm>
            <a:off x="5369222" y="3039108"/>
            <a:ext cx="205404" cy="309896"/>
          </a:xfrm>
          <a:prstGeom prst="rect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3" name="Rectangle 92"/>
          <p:cNvSpPr/>
          <p:nvPr/>
        </p:nvSpPr>
        <p:spPr>
          <a:xfrm>
            <a:off x="2524638" y="3888717"/>
            <a:ext cx="3002141" cy="648071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Rectangle 94"/>
          <p:cNvSpPr/>
          <p:nvPr/>
        </p:nvSpPr>
        <p:spPr>
          <a:xfrm>
            <a:off x="5897213" y="1872374"/>
            <a:ext cx="900166" cy="1054612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Rectangle 95"/>
          <p:cNvSpPr/>
          <p:nvPr/>
        </p:nvSpPr>
        <p:spPr>
          <a:xfrm>
            <a:off x="4640219" y="2090637"/>
            <a:ext cx="1230064" cy="618087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7" name="Picture 18" descr="Résultat de recherche d'images pour &quot;univercell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694" y="2227190"/>
            <a:ext cx="621504" cy="13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2" descr="Résultat de recherche d'images pour &quot;knauf insulation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538" y="5392283"/>
            <a:ext cx="494976" cy="13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Rectangle 99"/>
          <p:cNvSpPr/>
          <p:nvPr/>
        </p:nvSpPr>
        <p:spPr>
          <a:xfrm>
            <a:off x="2881721" y="5758130"/>
            <a:ext cx="2304257" cy="554648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2539" cy="161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Espace réservé du contenu 4"/>
          <p:cNvSpPr txBox="1">
            <a:spLocks/>
          </p:cNvSpPr>
          <p:nvPr/>
        </p:nvSpPr>
        <p:spPr>
          <a:xfrm>
            <a:off x="0" y="2477149"/>
            <a:ext cx="3065615" cy="1959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600" b="1" dirty="0" smtClean="0"/>
              <a:t>En bleu :</a:t>
            </a:r>
          </a:p>
          <a:p>
            <a:pPr algn="l"/>
            <a:r>
              <a:rPr lang="fr-FR" sz="1600" b="1" dirty="0" smtClean="0"/>
              <a:t>laine de verre</a:t>
            </a:r>
          </a:p>
          <a:p>
            <a:pPr algn="l"/>
            <a:endParaRPr lang="fr-FR" sz="1600" b="1" dirty="0" smtClean="0"/>
          </a:p>
          <a:p>
            <a:pPr algn="l"/>
            <a:r>
              <a:rPr lang="fr-FR" sz="1600" b="1" dirty="0" smtClean="0"/>
              <a:t>Autre couleurs :</a:t>
            </a:r>
          </a:p>
          <a:p>
            <a:pPr algn="l"/>
            <a:r>
              <a:rPr lang="fr-FR" sz="1600" b="1" dirty="0" smtClean="0"/>
              <a:t>isolants alternatifs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333153" y="2711486"/>
            <a:ext cx="207467" cy="320042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2202539" y="1113896"/>
            <a:ext cx="52228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Combles </a:t>
            </a:r>
            <a:r>
              <a:rPr lang="fr-FR" b="1" dirty="0" smtClean="0"/>
              <a:t> des bâtiments </a:t>
            </a:r>
            <a:r>
              <a:rPr lang="fr-FR" b="1" dirty="0"/>
              <a:t>I </a:t>
            </a:r>
            <a:r>
              <a:rPr lang="fr-FR" b="1" dirty="0" smtClean="0"/>
              <a:t>et </a:t>
            </a:r>
            <a:r>
              <a:rPr lang="fr-FR" b="1" dirty="0"/>
              <a:t>T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323528" y="6356350"/>
            <a:ext cx="8064896" cy="365125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Conseil d’Administration, ENSAIT -  le 16 octobre 2018  -  Réhabilitation énergétique   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Arturo </a:t>
            </a:r>
            <a:r>
              <a:rPr lang="fr-FR" dirty="0" err="1" smtClean="0">
                <a:solidFill>
                  <a:schemeClr val="bg1"/>
                </a:solidFill>
              </a:rPr>
              <a:t>Nunez</a:t>
            </a:r>
            <a:r>
              <a:rPr lang="fr-FR" dirty="0" smtClean="0">
                <a:solidFill>
                  <a:schemeClr val="bg1"/>
                </a:solidFill>
              </a:rPr>
              <a:t> – Directeur Patrimoine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4057-1277-4C39-9B87-B0382CCED626}" type="slidenum">
              <a:rPr lang="fr-FR" smtClean="0"/>
              <a:t>9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23528" y="116632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UN PROJET DEMONSTRATIF </a:t>
            </a:r>
          </a:p>
        </p:txBody>
      </p:sp>
    </p:spTree>
    <p:extLst>
      <p:ext uri="{BB962C8B-B14F-4D97-AF65-F5344CB8AC3E}">
        <p14:creationId xmlns:p14="http://schemas.microsoft.com/office/powerpoint/2010/main" val="220946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</TotalTime>
  <Words>638</Words>
  <Application>Microsoft Office PowerPoint</Application>
  <PresentationFormat>Affichage à l'écran (4:3)</PresentationFormat>
  <Paragraphs>208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12</vt:i4>
      </vt:variant>
    </vt:vector>
  </HeadingPairs>
  <TitlesOfParts>
    <vt:vector size="14" baseType="lpstr">
      <vt:lpstr>Débit</vt:lpstr>
      <vt:lpstr>1_Débit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 Un projet participatif  </vt:lpstr>
      <vt:lpstr>La maquette numérique  </vt:lpstr>
      <vt:lpstr>La maquette numérique  </vt:lpstr>
    </vt:vector>
  </TitlesOfParts>
  <Company>Ensait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Arturo Nunez</dc:creator>
  <cp:lastModifiedBy>Arturo Nunez</cp:lastModifiedBy>
  <cp:revision>176</cp:revision>
  <cp:lastPrinted>2018-10-15T15:26:00Z</cp:lastPrinted>
  <dcterms:created xsi:type="dcterms:W3CDTF">2017-10-09T09:38:55Z</dcterms:created>
  <dcterms:modified xsi:type="dcterms:W3CDTF">2018-11-12T14:25:02Z</dcterms:modified>
</cp:coreProperties>
</file>