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72" r:id="rId5"/>
    <p:sldId id="273" r:id="rId6"/>
    <p:sldId id="274" r:id="rId7"/>
    <p:sldId id="271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FontTx/>
      <a:buNone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uFillTx/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4800">
                <a:uFillTx/>
              </a:defRPr>
            </a:lvl1pPr>
            <a:lvl2pPr marL="0" indent="0" algn="ctr">
              <a:spcBef>
                <a:spcPts val="0"/>
              </a:spcBef>
              <a:buNone/>
              <a:defRPr sz="4800">
                <a:uFillTx/>
              </a:defRPr>
            </a:lvl2pPr>
            <a:lvl3pPr marL="0" indent="0" algn="ctr">
              <a:spcBef>
                <a:spcPts val="0"/>
              </a:spcBef>
              <a:buNone/>
              <a:defRPr sz="4800">
                <a:uFillTx/>
              </a:defRPr>
            </a:lvl3pPr>
            <a:lvl4pPr marL="0" indent="0" algn="ctr">
              <a:spcBef>
                <a:spcPts val="0"/>
              </a:spcBef>
              <a:buNone/>
              <a:defRPr sz="4800">
                <a:uFillTx/>
              </a:defRPr>
            </a:lvl4pPr>
            <a:lvl5pPr marL="0" indent="0" algn="ctr">
              <a:spcBef>
                <a:spcPts val="0"/>
              </a:spcBef>
              <a:buNone/>
              <a:defRPr sz="4800">
                <a:uFillTx/>
              </a:defRPr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4800">
                <a:uFillTx/>
              </a:defRPr>
            </a:lvl1pPr>
            <a:lvl2pPr marL="0" indent="0" algn="ctr">
              <a:spcBef>
                <a:spcPts val="0"/>
              </a:spcBef>
              <a:buNone/>
              <a:defRPr sz="4800">
                <a:uFillTx/>
              </a:defRPr>
            </a:lvl2pPr>
            <a:lvl3pPr marL="0" indent="0" algn="ctr">
              <a:spcBef>
                <a:spcPts val="0"/>
              </a:spcBef>
              <a:buNone/>
              <a:defRPr sz="4800">
                <a:uFillTx/>
              </a:defRPr>
            </a:lvl3pPr>
            <a:lvl4pPr marL="0" indent="0" algn="ctr">
              <a:spcBef>
                <a:spcPts val="0"/>
              </a:spcBef>
              <a:buNone/>
              <a:defRPr sz="4800">
                <a:uFillTx/>
              </a:defRPr>
            </a:lvl4pPr>
            <a:lvl5pPr marL="0" indent="0" algn="ctr">
              <a:spcBef>
                <a:spcPts val="0"/>
              </a:spcBef>
              <a:buNone/>
              <a:defRPr sz="4800">
                <a:uFillTx/>
              </a:defRPr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4800">
                <a:uFillTx/>
              </a:defRPr>
            </a:lvl1pPr>
            <a:lvl2pPr marL="0" indent="0" algn="ctr">
              <a:spcBef>
                <a:spcPts val="0"/>
              </a:spcBef>
              <a:buNone/>
              <a:defRPr sz="4800">
                <a:uFillTx/>
              </a:defRPr>
            </a:lvl2pPr>
            <a:lvl3pPr marL="0" indent="0" algn="ctr">
              <a:spcBef>
                <a:spcPts val="0"/>
              </a:spcBef>
              <a:buNone/>
              <a:defRPr sz="4800">
                <a:uFillTx/>
              </a:defRPr>
            </a:lvl3pPr>
            <a:lvl4pPr marL="0" indent="0" algn="ctr">
              <a:spcBef>
                <a:spcPts val="0"/>
              </a:spcBef>
              <a:buNone/>
              <a:defRPr sz="4800">
                <a:uFillTx/>
              </a:defRPr>
            </a:lvl4pPr>
            <a:lvl5pPr marL="0" indent="0" algn="ctr">
              <a:spcBef>
                <a:spcPts val="0"/>
              </a:spcBef>
              <a:buNone/>
              <a:defRPr sz="4800">
                <a:uFillTx/>
              </a:defRPr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>
                <a:uFillTx/>
              </a:defRPr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>
                <a:uFillTx/>
              </a:defRPr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>
                <a:uFillTx/>
              </a:defRPr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>
                <a:uFillTx/>
              </a:defRPr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>
                <a:uFillTx/>
              </a:defRPr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91452" y="13008841"/>
            <a:ext cx="508351" cy="56746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rPr>
                <a:uFillTx/>
              </a:rPr>
              <a:t>Texte niveau 1</a:t>
            </a:r>
          </a:p>
          <a:p>
            <a:pPr lvl="1"/>
            <a:r>
              <a:rPr>
                <a:uFillTx/>
              </a:rPr>
              <a:t>Texte niveau 2</a:t>
            </a:r>
          </a:p>
          <a:p>
            <a:pPr lvl="2"/>
            <a:r>
              <a:rPr>
                <a:uFillTx/>
              </a:rPr>
              <a:t>Texte niveau 3</a:t>
            </a:r>
          </a:p>
          <a:p>
            <a:pPr lvl="3"/>
            <a:r>
              <a:rPr>
                <a:uFillTx/>
              </a:rPr>
              <a:t>Texte niveau 4</a:t>
            </a:r>
          </a:p>
          <a:p>
            <a:pPr lvl="4"/>
            <a:r>
              <a:rPr>
                <a:uFillTx/>
              </a:rPr>
              <a:t>Texte niveau 5</a:t>
            </a:r>
          </a:p>
        </p:txBody>
      </p:sp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>
                <a:uFillTx/>
              </a:rPr>
              <a:t>Texte du 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36944" y="13008841"/>
            <a:ext cx="508351" cy="567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uFillTx/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SzPct val="43000"/>
        <a:buFontTx/>
        <a:buBlip>
          <a:blip r:embed="rId14"/>
        </a:buBlip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anchester.ac.uk/study/undergraduate/courses/2021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accommodation.manchester.ac.uk/ouraccommodation/hallsofresidence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hyperlink" Target="https://www.sport.manchester.ac.uk/sport-and-activity/sporticipat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y International Semes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uFillTx/>
              </a:rPr>
              <a:t>International Semester</a:t>
            </a:r>
          </a:p>
        </p:txBody>
      </p:sp>
      <p:sp>
        <p:nvSpPr>
          <p:cNvPr id="120" name="England - Manchest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>
                <a:uFillTx/>
              </a:rPr>
              <a:t>England </a:t>
            </a:r>
            <a:r>
              <a:rPr lang="fr-FR" dirty="0">
                <a:uFillTx/>
              </a:rPr>
              <a:t>–</a:t>
            </a:r>
            <a:r>
              <a:rPr dirty="0">
                <a:uFillTx/>
              </a:rPr>
              <a:t> Manchester</a:t>
            </a:r>
            <a:endParaRPr lang="fr-FR" dirty="0">
              <a:uFillTx/>
            </a:endParaRPr>
          </a:p>
          <a:p>
            <a:r>
              <a:rPr lang="fr-FR" dirty="0"/>
              <a:t>17/01/20 – 05/06/20</a:t>
            </a:r>
            <a:endParaRPr dirty="0">
              <a:uFillTx/>
            </a:endParaRPr>
          </a:p>
        </p:txBody>
      </p:sp>
      <p:pic>
        <p:nvPicPr>
          <p:cNvPr id="121" name="FF97327F-7B0A-4622-8746-0EAF2DAFD039-L0-001.jpeg" descr="FF97327F-7B0A-4622-8746-0EAF2DAFD03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29" y="-1"/>
            <a:ext cx="11020941" cy="9436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ure"/>
          <p:cNvSpPr txBox="1">
            <a:spLocks/>
          </p:cNvSpPr>
          <p:nvPr/>
        </p:nvSpPr>
        <p:spPr>
          <a:xfrm>
            <a:off x="5621120" y="917581"/>
            <a:ext cx="13141760" cy="103163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r>
              <a:rPr>
                <a:uFillTx/>
              </a:rPr>
              <a:t>Structure</a:t>
            </a:r>
          </a:p>
        </p:txBody>
      </p:sp>
      <p:sp>
        <p:nvSpPr>
          <p:cNvPr id="124" name="Discovering our new environment…"/>
          <p:cNvSpPr txBox="1">
            <a:spLocks/>
          </p:cNvSpPr>
          <p:nvPr/>
        </p:nvSpPr>
        <p:spPr>
          <a:xfrm>
            <a:off x="4620446" y="5021600"/>
            <a:ext cx="15143109" cy="36728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1325879" indent="-1325879">
              <a:buSzPct val="100000"/>
              <a:buAutoNum type="romanUcPeriod"/>
            </a:pPr>
            <a:r>
              <a:rPr lang="fr-FR" dirty="0">
                <a:uFillTx/>
              </a:rPr>
              <a:t>Les cours</a:t>
            </a:r>
            <a:endParaRPr dirty="0">
              <a:uFillTx/>
            </a:endParaRPr>
          </a:p>
          <a:p>
            <a:pPr marL="1325879" indent="-1325879">
              <a:buSzPct val="100000"/>
              <a:buAutoNum type="romanUcPeriod"/>
            </a:pPr>
            <a:r>
              <a:rPr lang="fr-FR" dirty="0">
                <a:uFillTx/>
              </a:rPr>
              <a:t>Le logement</a:t>
            </a:r>
            <a:endParaRPr dirty="0">
              <a:uFillTx/>
            </a:endParaRPr>
          </a:p>
          <a:p>
            <a:pPr marL="1325879" indent="-1325879">
              <a:buSzPct val="100000"/>
              <a:buAutoNum type="romanUcPeriod"/>
            </a:pPr>
            <a:r>
              <a:rPr lang="fr-FR" dirty="0"/>
              <a:t> La vie étudiante</a:t>
            </a:r>
          </a:p>
          <a:p>
            <a:pPr marL="1325879" indent="-1325879">
              <a:buSzPct val="100000"/>
              <a:buAutoNum type="romanUcPeriod"/>
            </a:pPr>
            <a:r>
              <a:rPr lang="fr-FR" dirty="0">
                <a:uFillTx/>
              </a:rPr>
              <a:t>Coût de la vie</a:t>
            </a:r>
            <a:endParaRPr dirty="0">
              <a:uFillTx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. New environment"/>
          <p:cNvSpPr txBox="1">
            <a:spLocks/>
          </p:cNvSpPr>
          <p:nvPr/>
        </p:nvSpPr>
        <p:spPr>
          <a:xfrm>
            <a:off x="2880893" y="757092"/>
            <a:ext cx="16957611" cy="99514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dirty="0">
                <a:uFillTx/>
              </a:rPr>
              <a:t>Les cours</a:t>
            </a:r>
            <a:endParaRPr dirty="0">
              <a:uFillTx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8E82E4-6283-48B4-92AF-47FA8E866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657158"/>
              </p:ext>
            </p:extLst>
          </p:nvPr>
        </p:nvGraphicFramePr>
        <p:xfrm>
          <a:off x="3206103" y="4134000"/>
          <a:ext cx="18557461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398274164"/>
                    </a:ext>
                  </a:extLst>
                </a:gridCol>
                <a:gridCol w="10429461">
                  <a:extLst>
                    <a:ext uri="{9D8B030D-6E8A-4147-A177-3AD203B41FA5}">
                      <a16:colId xmlns:a16="http://schemas.microsoft.com/office/drawing/2014/main" val="939174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01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Deformation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Mechanisms</a:t>
                      </a:r>
                      <a:r>
                        <a:rPr lang="fr-FR" dirty="0"/>
                        <a:t> (déformation des aciers)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Fashion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Buying</a:t>
                      </a:r>
                      <a:r>
                        <a:rPr lang="fr-FR" baseline="0" dirty="0"/>
                        <a:t> and Merchandising (cours sur les achats)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3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Functional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Behaviour</a:t>
                      </a:r>
                      <a:r>
                        <a:rPr lang="fr-FR" dirty="0"/>
                        <a:t> (matériaux conducteurs)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Fashion</a:t>
                      </a:r>
                      <a:r>
                        <a:rPr lang="fr-FR" dirty="0"/>
                        <a:t> Business and </a:t>
                      </a:r>
                      <a:r>
                        <a:rPr lang="fr-FR" dirty="0" err="1"/>
                        <a:t>Analysis</a:t>
                      </a:r>
                      <a:r>
                        <a:rPr lang="fr-FR" dirty="0"/>
                        <a:t> (Cours sur l’économie)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21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Engineering </a:t>
                      </a:r>
                      <a:r>
                        <a:rPr lang="fr-FR" dirty="0" err="1"/>
                        <a:t>Alloys</a:t>
                      </a:r>
                      <a:r>
                        <a:rPr lang="fr-FR" dirty="0"/>
                        <a:t> in Service (alliages des métaux)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Commercial Design and </a:t>
                      </a:r>
                      <a:r>
                        <a:rPr lang="fr-FR" dirty="0" err="1"/>
                        <a:t>Make</a:t>
                      </a:r>
                      <a:r>
                        <a:rPr lang="fr-FR" dirty="0"/>
                        <a:t> (Création</a:t>
                      </a:r>
                      <a:r>
                        <a:rPr lang="fr-FR" baseline="0" dirty="0"/>
                        <a:t> d’un vêtement)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46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Design, management and team </a:t>
                      </a:r>
                      <a:r>
                        <a:rPr lang="fr-FR" dirty="0" err="1"/>
                        <a:t>project</a:t>
                      </a:r>
                      <a:r>
                        <a:rPr lang="fr-FR" dirty="0"/>
                        <a:t> (Abaqus)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Brand</a:t>
                      </a:r>
                      <a:r>
                        <a:rPr lang="fr-FR" baseline="0" dirty="0"/>
                        <a:t> promotion (Comment promouvoir sa marque)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3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0" i="0" u="none" strike="noStrike" cap="none" spc="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Buying</a:t>
                      </a:r>
                      <a:r>
                        <a:rPr lang="fr-FR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 communications (achats et développement </a:t>
                      </a:r>
                      <a:r>
                        <a:rPr lang="fr-FR" sz="2400" b="0" i="0" u="none" strike="noStrike" cap="none" spc="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strategique</a:t>
                      </a:r>
                      <a:r>
                        <a:rPr lang="fr-FR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 produit)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151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fashion management (</a:t>
                      </a:r>
                      <a:r>
                        <a:rPr lang="fr-FR" sz="2400" b="0" i="0" u="none" strike="noStrike" cap="none" spc="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sourcing</a:t>
                      </a:r>
                      <a:r>
                        <a:rPr lang="fr-FR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halkduster"/>
                        </a:rPr>
                        <a:t> fournisseurs)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74931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FE3775A-7F0A-409F-88B0-88650DFE5049}"/>
              </a:ext>
            </a:extLst>
          </p:cNvPr>
          <p:cNvSpPr txBox="1"/>
          <p:nvPr/>
        </p:nvSpPr>
        <p:spPr>
          <a:xfrm>
            <a:off x="2126422" y="1871719"/>
            <a:ext cx="1301197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Total de 60 crédits anglais (=30 ECTS)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Soit environ 4 cours de premier cycle -  2</a:t>
            </a:r>
            <a:r>
              <a:rPr lang="fr-FR" sz="2400" baseline="30000" dirty="0"/>
              <a:t>ème</a:t>
            </a:r>
            <a:r>
              <a:rPr lang="fr-FR" sz="2400" dirty="0"/>
              <a:t> année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Soit environ 5 demi-journée de cours/TD/TP par semaine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 sz="2400" dirty="0"/>
          </a:p>
          <a:p>
            <a:pPr algn="l"/>
            <a:r>
              <a:rPr lang="fr-FR" sz="2400" dirty="0">
                <a:hlinkClick r:id="rId2"/>
              </a:rPr>
              <a:t>https://www.manchester.ac.uk/study/undergraduate/courses/2021/</a:t>
            </a:r>
            <a:endParaRPr lang="fr-FR" sz="2400" dirty="0"/>
          </a:p>
          <a:p>
            <a:pPr algn="l"/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22" name="B916435C-9814-4A63-A0CF-2D0F5FA743FD-L0-001.jpeg" descr="B916435C-9814-4A63-A0CF-2D0F5FA743FD-L0-001.jpeg">
            <a:extLst>
              <a:ext uri="{FF2B5EF4-FFF2-40B4-BE49-F238E27FC236}">
                <a16:creationId xmlns:a16="http://schemas.microsoft.com/office/drawing/2014/main" id="{D4F2EB6E-979A-42C5-B5D4-EC2128C2422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29618" y="7943667"/>
            <a:ext cx="6555215" cy="5313168"/>
          </a:xfrm>
          <a:prstGeom prst="rect">
            <a:avLst/>
          </a:prstGeom>
          <a:ln w="9525">
            <a:round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834476-286E-4E66-BBBF-15C2F23DC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732" y="7943668"/>
            <a:ext cx="9446397" cy="5313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91260F-EF57-4DB4-801A-DEFCB39A5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799"/>
          <a:stretch/>
        </p:blipFill>
        <p:spPr>
          <a:xfrm>
            <a:off x="2126422" y="7943668"/>
            <a:ext cx="3465298" cy="5313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. New environment"/>
          <p:cNvSpPr txBox="1">
            <a:spLocks/>
          </p:cNvSpPr>
          <p:nvPr/>
        </p:nvSpPr>
        <p:spPr>
          <a:xfrm>
            <a:off x="2880893" y="757092"/>
            <a:ext cx="16957611" cy="99514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dirty="0">
                <a:uFillTx/>
              </a:rPr>
              <a:t>Le logement</a:t>
            </a:r>
            <a:endParaRPr dirty="0"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E3775A-7F0A-409F-88B0-88650DFE5049}"/>
              </a:ext>
            </a:extLst>
          </p:cNvPr>
          <p:cNvSpPr txBox="1"/>
          <p:nvPr/>
        </p:nvSpPr>
        <p:spPr>
          <a:xfrm>
            <a:off x="2126423" y="2385145"/>
            <a:ext cx="15008638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Nombreuses résidences étudiantes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Collocations d’une dizaine de personnes Erasmus ou non avec chambres individuelles de 10m² environ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Toutes les nécessités sur place (laveries, salles de sport, commerces à proximité, …)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Environ 5000€ pour le semestre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Bus 147 gratuit pour rejoindre en 15min environ le campus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 sz="2400" dirty="0"/>
          </a:p>
          <a:p>
            <a:pPr algn="l"/>
            <a:r>
              <a:rPr lang="fr-FR" sz="2400" dirty="0">
                <a:hlinkClick r:id="rId2"/>
              </a:rPr>
              <a:t>http://www.accommodation.manchester.ac.uk/ouraccommodation/hallsofresidence/</a:t>
            </a:r>
            <a:endParaRPr lang="fr-FR" sz="2400" dirty="0"/>
          </a:p>
          <a:p>
            <a:pPr algn="l"/>
            <a:endParaRPr lang="fr-FR" sz="2400" dirty="0"/>
          </a:p>
          <a:p>
            <a:pPr algn="l"/>
            <a:r>
              <a:rPr lang="fr-FR" sz="2400" dirty="0"/>
              <a:t>Possibilité de louer des appartements directement auprès de loueurs privés mais c’est systématiquement en colocations de 4 minimum et autour de 500€/mois</a:t>
            </a:r>
          </a:p>
          <a:p>
            <a:pPr algn="l"/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6C1DDB-B8EC-4D4A-B8AC-3203AB0D7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15" y="7615661"/>
            <a:ext cx="9445633" cy="5313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C12339-1444-4EC5-8BA2-95870C976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t="21369" r="34939"/>
          <a:stretch/>
        </p:blipFill>
        <p:spPr>
          <a:xfrm rot="5400000">
            <a:off x="18530441" y="8469339"/>
            <a:ext cx="5343247" cy="363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5E5FE7-5D64-45F0-BC04-7D05176D7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>
            <a:off x="10998199" y="7615661"/>
            <a:ext cx="8014869" cy="5343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2996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. New environment"/>
          <p:cNvSpPr txBox="1">
            <a:spLocks/>
          </p:cNvSpPr>
          <p:nvPr/>
        </p:nvSpPr>
        <p:spPr>
          <a:xfrm>
            <a:off x="2880893" y="757092"/>
            <a:ext cx="16957611" cy="99514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dirty="0">
                <a:uFillTx/>
              </a:rPr>
              <a:t>La vie étudiante</a:t>
            </a:r>
            <a:endParaRPr dirty="0"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E3775A-7F0A-409F-88B0-88650DFE5049}"/>
              </a:ext>
            </a:extLst>
          </p:cNvPr>
          <p:cNvSpPr txBox="1"/>
          <p:nvPr/>
        </p:nvSpPr>
        <p:spPr>
          <a:xfrm>
            <a:off x="2126422" y="2257521"/>
            <a:ext cx="14129578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1 semaine d’intégration avec des rallyes, </a:t>
            </a:r>
            <a:r>
              <a:rPr lang="fr-FR" sz="2400" dirty="0" err="1"/>
              <a:t>afternoon</a:t>
            </a:r>
            <a:r>
              <a:rPr lang="fr-FR" sz="2400" dirty="0"/>
              <a:t> </a:t>
            </a:r>
            <a:r>
              <a:rPr lang="fr-FR" sz="2400" dirty="0" err="1"/>
              <a:t>tea</a:t>
            </a:r>
            <a:r>
              <a:rPr lang="fr-FR" sz="2400" dirty="0"/>
              <a:t>, soirées, …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Nombreuses activités sportives proposées gratuitement avec des coachs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Voyages de 1 à 2 jours organisés à travers l’Angleterre et l’Ecosse ( £25 pour 1 jour, £100 pour 2 jours)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400" dirty="0"/>
              <a:t>Beaucoup de visites de la ville organisées, de concerts à prix très abordables.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 sz="2400" dirty="0"/>
          </a:p>
          <a:p>
            <a:pPr algn="l"/>
            <a:r>
              <a:rPr lang="fr-FR" sz="2400" dirty="0">
                <a:hlinkClick r:id="rId2"/>
              </a:rPr>
              <a:t>https://www.sport.manchester.ac.uk/sport-and-activity/sporticipate/</a:t>
            </a:r>
            <a:endParaRPr lang="fr-FR" sz="2400" dirty="0"/>
          </a:p>
          <a:p>
            <a:pPr algn="l"/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29E191-2C02-4A52-A8B1-FF30709A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13790"/>
          <a:stretch/>
        </p:blipFill>
        <p:spPr>
          <a:xfrm rot="10800000" flipV="1">
            <a:off x="1089498" y="7704948"/>
            <a:ext cx="7548664" cy="53131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458F1412-CFF6-4378-A5B7-46A182DA33A0-L0-001.jpeg">
            <a:extLst>
              <a:ext uri="{FF2B5EF4-FFF2-40B4-BE49-F238E27FC236}">
                <a16:creationId xmlns:a16="http://schemas.microsoft.com/office/drawing/2014/main" id="{A9CF29E3-BB05-4330-86E9-2A9F7B2A8771}"/>
              </a:ext>
            </a:extLst>
          </p:cNvPr>
          <p:cNvGrpSpPr/>
          <p:nvPr/>
        </p:nvGrpSpPr>
        <p:grpSpPr>
          <a:xfrm>
            <a:off x="17187599" y="7704948"/>
            <a:ext cx="6094275" cy="5515446"/>
            <a:chOff x="0" y="0"/>
            <a:chExt cx="10949192" cy="8234119"/>
          </a:xfrm>
        </p:grpSpPr>
        <p:pic>
          <p:nvPicPr>
            <p:cNvPr id="11" name="458F1412-CFF6-4378-A5B7-46A182DA33A0-L0-001.jpeg" descr="458F1412-CFF6-4378-A5B7-46A182DA33A0-L0-001.jpeg">
              <a:extLst>
                <a:ext uri="{FF2B5EF4-FFF2-40B4-BE49-F238E27FC236}">
                  <a16:creationId xmlns:a16="http://schemas.microsoft.com/office/drawing/2014/main" id="{2286E26B-D4CE-4C98-9B54-0571D9E4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" y="44450"/>
              <a:ext cx="10860293" cy="81452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458F1412-CFF6-4378-A5B7-46A182DA33A0-L0-001.jpeg" descr="458F1412-CFF6-4378-A5B7-46A182DA33A0-L0-001.jpeg">
              <a:extLst>
                <a:ext uri="{FF2B5EF4-FFF2-40B4-BE49-F238E27FC236}">
                  <a16:creationId xmlns:a16="http://schemas.microsoft.com/office/drawing/2014/main" id="{45FCD927-DC6E-4E4E-8ED9-F32EFFA32F5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949193" cy="8234120"/>
            </a:xfrm>
            <a:prstGeom prst="rect">
              <a:avLst/>
            </a:prstGeom>
            <a:effectLst/>
          </p:spPr>
        </p:pic>
      </p:grpSp>
      <p:grpSp>
        <p:nvGrpSpPr>
          <p:cNvPr id="13" name="8E3F727B-0D0D-44B4-9A39-F001AF434BE0-L0-001.jpeg">
            <a:extLst>
              <a:ext uri="{FF2B5EF4-FFF2-40B4-BE49-F238E27FC236}">
                <a16:creationId xmlns:a16="http://schemas.microsoft.com/office/drawing/2014/main" id="{6AC262C6-9008-4120-B1CF-8097D42E973E}"/>
              </a:ext>
            </a:extLst>
          </p:cNvPr>
          <p:cNvGrpSpPr/>
          <p:nvPr/>
        </p:nvGrpSpPr>
        <p:grpSpPr>
          <a:xfrm>
            <a:off x="8983620" y="7704948"/>
            <a:ext cx="7858522" cy="5515445"/>
            <a:chOff x="0" y="0"/>
            <a:chExt cx="11855125" cy="5846840"/>
          </a:xfrm>
        </p:grpSpPr>
        <p:pic>
          <p:nvPicPr>
            <p:cNvPr id="14" name="8E3F727B-0D0D-44B4-9A39-F001AF434BE0-L0-001.jpeg" descr="8E3F727B-0D0D-44B4-9A39-F001AF434BE0-L0-001.jpeg">
              <a:extLst>
                <a:ext uri="{FF2B5EF4-FFF2-40B4-BE49-F238E27FC236}">
                  <a16:creationId xmlns:a16="http://schemas.microsoft.com/office/drawing/2014/main" id="{12E32490-1257-4764-BA41-9D33F097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49" y="44450"/>
              <a:ext cx="11766227" cy="57579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8E3F727B-0D0D-44B4-9A39-F001AF434BE0-L0-001.jpeg" descr="8E3F727B-0D0D-44B4-9A39-F001AF434BE0-L0-001.jpeg">
              <a:extLst>
                <a:ext uri="{FF2B5EF4-FFF2-40B4-BE49-F238E27FC236}">
                  <a16:creationId xmlns:a16="http://schemas.microsoft.com/office/drawing/2014/main" id="{F4DA6C52-CD63-4600-B2E0-80D6CA95BFA2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11855127" cy="584684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8545350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. New environment"/>
          <p:cNvSpPr txBox="1">
            <a:spLocks/>
          </p:cNvSpPr>
          <p:nvPr/>
        </p:nvSpPr>
        <p:spPr>
          <a:xfrm>
            <a:off x="2880893" y="757092"/>
            <a:ext cx="16957611" cy="995144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dirty="0">
                <a:uFillTx/>
              </a:rPr>
              <a:t>Coût de la vie</a:t>
            </a:r>
            <a:endParaRPr dirty="0">
              <a:uFillTx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1C1609D-1F0F-4228-88D5-245FB7415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175699"/>
              </p:ext>
            </p:extLst>
          </p:nvPr>
        </p:nvGraphicFramePr>
        <p:xfrm>
          <a:off x="4064000" y="3359427"/>
          <a:ext cx="16256000" cy="3657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398274164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939174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Dépense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Coût moyen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01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Logement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3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Avion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Environ 300€/aller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21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Courses alimentaires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Prix semblables aux prix français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46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Courses matérielles (couette, vaisselle,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Environ 100€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213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Voyages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Environ 50€/voyage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3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151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Visites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092197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7913952"/>
            <a:ext cx="24384000" cy="5457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Si vous avez des questions envoyez nous un</a:t>
            </a:r>
            <a:r>
              <a:rPr kumimoji="0" lang="fr-FR" sz="5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message 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5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(Mail ou Facebook)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fr-FR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Mathilde</a:t>
            </a:r>
            <a:r>
              <a:rPr kumimoji="0" lang="fr-FR" sz="5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Bosquet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baseline="0" dirty="0"/>
              <a:t>Anne-Lise</a:t>
            </a:r>
            <a:r>
              <a:rPr lang="fr-FR" dirty="0"/>
              <a:t> </a:t>
            </a:r>
            <a:r>
              <a:rPr lang="fr-FR" dirty="0" err="1"/>
              <a:t>Jaubard</a:t>
            </a:r>
            <a:endParaRPr lang="fr-FR" dirty="0"/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fr-FR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Alizée</a:t>
            </a:r>
            <a:r>
              <a:rPr kumimoji="0" lang="fr-FR" sz="5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Juré</a:t>
            </a:r>
            <a:endParaRPr kumimoji="0" lang="fr-FR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6082535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FF97327F-7B0A-4622-8746-0EAF2DAFD039-L0-001.jpeg" descr="FF97327F-7B0A-4622-8746-0EAF2DAFD03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551" y="13398"/>
            <a:ext cx="16019672" cy="13716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395</Words>
  <Application>Microsoft Office PowerPoint</Application>
  <PresentationFormat>Personnalisé</PresentationFormat>
  <Paragraphs>67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Chalkduster</vt:lpstr>
      <vt:lpstr>Helvetica Neue</vt:lpstr>
      <vt:lpstr>Chalkboard</vt:lpstr>
      <vt:lpstr>International Semester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Semester</dc:title>
  <cp:lastModifiedBy>mathilde bosquet</cp:lastModifiedBy>
  <cp:revision>12</cp:revision>
  <dcterms:modified xsi:type="dcterms:W3CDTF">2020-11-19T13:18:32Z</dcterms:modified>
</cp:coreProperties>
</file>