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8" r:id="rId2"/>
    <p:sldId id="261" r:id="rId3"/>
    <p:sldId id="262" r:id="rId4"/>
    <p:sldId id="264" r:id="rId5"/>
    <p:sldId id="281" r:id="rId6"/>
    <p:sldId id="263" r:id="rId7"/>
    <p:sldId id="266" r:id="rId8"/>
    <p:sldId id="267" r:id="rId9"/>
    <p:sldId id="268" r:id="rId10"/>
    <p:sldId id="269" r:id="rId11"/>
    <p:sldId id="271" r:id="rId12"/>
    <p:sldId id="273" r:id="rId13"/>
    <p:sldId id="272" r:id="rId14"/>
    <p:sldId id="274" r:id="rId15"/>
    <p:sldId id="277" r:id="rId16"/>
    <p:sldId id="280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2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843"/>
    <p:restoredTop sz="94643"/>
  </p:normalViewPr>
  <p:slideViewPr>
    <p:cSldViewPr snapToGrid="0" snapToObjects="1">
      <p:cViewPr varScale="1">
        <p:scale>
          <a:sx n="93" d="100"/>
          <a:sy n="93" d="100"/>
        </p:scale>
        <p:origin x="216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smika/Desktop/2018%20COMPTE%20FI%20DEFINITIF/ENSAIT%202018/HISTOGRAMME%20ENSAIT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COMPARATIF</a:t>
            </a:r>
            <a:r>
              <a:rPr lang="fr-FR" baseline="0"/>
              <a:t> DEPENSES/RECETTES</a:t>
            </a:r>
            <a:endParaRPr lang="fr-F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Feuil1!$C$118:$C$119</c:f>
              <c:strCache>
                <c:ptCount val="2"/>
                <c:pt idx="0">
                  <c:v>RECETTES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Feuil1!$B$120:$B$121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Feuil1!$C$120:$C$121</c:f>
              <c:numCache>
                <c:formatCode>#,##0</c:formatCode>
                <c:ptCount val="2"/>
                <c:pt idx="0">
                  <c:v>3861003</c:v>
                </c:pt>
                <c:pt idx="1">
                  <c:v>3744877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DB-D84D-B064-8D224108169B}"/>
            </c:ext>
          </c:extLst>
        </c:ser>
        <c:ser>
          <c:idx val="1"/>
          <c:order val="1"/>
          <c:tx>
            <c:strRef>
              <c:f>Feuil1!$D$118:$D$119</c:f>
              <c:strCache>
                <c:ptCount val="2"/>
                <c:pt idx="0">
                  <c:v>DEPENSES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Feuil1!$B$120:$B$121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Feuil1!$D$120:$D$121</c:f>
              <c:numCache>
                <c:formatCode>#,##0</c:formatCode>
                <c:ptCount val="2"/>
                <c:pt idx="0">
                  <c:v>3562258</c:v>
                </c:pt>
                <c:pt idx="1">
                  <c:v>3669409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DB-D84D-B064-8D2241081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16216527"/>
        <c:axId val="537073983"/>
        <c:axId val="0"/>
      </c:bar3DChart>
      <c:catAx>
        <c:axId val="516216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7073983"/>
        <c:crosses val="autoZero"/>
        <c:auto val="1"/>
        <c:lblAlgn val="ctr"/>
        <c:lblOffset val="100"/>
        <c:noMultiLvlLbl val="0"/>
      </c:catAx>
      <c:valAx>
        <c:axId val="537073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216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FLUX FINANCIERS MENSUELS-2018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Feuil1!$P$149:$AB$149</c:f>
              <c:strCache>
                <c:ptCount val="13"/>
                <c:pt idx="0">
                  <c:v>N-1</c:v>
                </c:pt>
                <c:pt idx="1">
                  <c:v>JANVIER</c:v>
                </c:pt>
                <c:pt idx="2">
                  <c:v>FEVRIER</c:v>
                </c:pt>
                <c:pt idx="3">
                  <c:v>MARS</c:v>
                </c:pt>
                <c:pt idx="4">
                  <c:v>AVRIL</c:v>
                </c:pt>
                <c:pt idx="5">
                  <c:v>MAI</c:v>
                </c:pt>
                <c:pt idx="6">
                  <c:v>JUIN</c:v>
                </c:pt>
                <c:pt idx="7">
                  <c:v>JUILLET</c:v>
                </c:pt>
                <c:pt idx="8">
                  <c:v>AOUT</c:v>
                </c:pt>
                <c:pt idx="9">
                  <c:v>SEPTEMBRE</c:v>
                </c:pt>
                <c:pt idx="10">
                  <c:v>OCTOBRE</c:v>
                </c:pt>
                <c:pt idx="11">
                  <c:v>NOVEMBRE</c:v>
                </c:pt>
                <c:pt idx="12">
                  <c:v>DECEMEBRE</c:v>
                </c:pt>
              </c:strCache>
            </c:strRef>
          </c:cat>
          <c:val>
            <c:numRef>
              <c:f>Feuil1!$P$150:$AB$150</c:f>
              <c:numCache>
                <c:formatCode>#,##0</c:formatCode>
                <c:ptCount val="13"/>
                <c:pt idx="0">
                  <c:v>5140</c:v>
                </c:pt>
                <c:pt idx="1">
                  <c:v>4226</c:v>
                </c:pt>
                <c:pt idx="2">
                  <c:v>3826</c:v>
                </c:pt>
                <c:pt idx="3">
                  <c:v>3483</c:v>
                </c:pt>
                <c:pt idx="4">
                  <c:v>3270</c:v>
                </c:pt>
                <c:pt idx="5">
                  <c:v>3165</c:v>
                </c:pt>
                <c:pt idx="6">
                  <c:v>3074</c:v>
                </c:pt>
                <c:pt idx="7">
                  <c:v>3128</c:v>
                </c:pt>
                <c:pt idx="8">
                  <c:v>3331</c:v>
                </c:pt>
                <c:pt idx="9">
                  <c:v>3363</c:v>
                </c:pt>
                <c:pt idx="10">
                  <c:v>3290</c:v>
                </c:pt>
                <c:pt idx="11">
                  <c:v>3184</c:v>
                </c:pt>
                <c:pt idx="12">
                  <c:v>2912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65-B344-83CE-83F8AE3A26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53200607"/>
        <c:axId val="1723226079"/>
      </c:lineChart>
      <c:catAx>
        <c:axId val="1653200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23226079"/>
        <c:crosses val="autoZero"/>
        <c:auto val="1"/>
        <c:lblAlgn val="ctr"/>
        <c:lblOffset val="100"/>
        <c:noMultiLvlLbl val="0"/>
      </c:catAx>
      <c:valAx>
        <c:axId val="1723226079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6532006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TRESO/FDR/BFR 2018</a:t>
            </a:r>
          </a:p>
        </c:rich>
      </c:tx>
      <c:layout>
        <c:manualLayout>
          <c:xMode val="edge"/>
          <c:yMode val="edge"/>
          <c:x val="0.32724999999999999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>
                  <a:alpha val="85000"/>
                </a:srgbClr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FD2-C645-8DAD-D9CAEE65603F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>
                  <a:alpha val="85000"/>
                </a:srgbClr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FD2-C645-8DAD-D9CAEE65603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  <a:alpha val="85000"/>
                </a:schemeClr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FD2-C645-8DAD-D9CAEE65603F}"/>
              </c:ext>
            </c:extLst>
          </c:dPt>
          <c:cat>
            <c:strRef>
              <c:f>Feuil1!$G$94:$G$98</c:f>
              <c:strCache>
                <c:ptCount val="5"/>
                <c:pt idx="0">
                  <c:v>FdR</c:v>
                </c:pt>
                <c:pt idx="2">
                  <c:v>TRESORERIE</c:v>
                </c:pt>
                <c:pt idx="4">
                  <c:v>BFR</c:v>
                </c:pt>
              </c:strCache>
            </c:strRef>
          </c:cat>
          <c:val>
            <c:numRef>
              <c:f>Feuil1!$H$94:$H$98</c:f>
              <c:numCache>
                <c:formatCode>General</c:formatCode>
                <c:ptCount val="5"/>
                <c:pt idx="0" formatCode="#,##0">
                  <c:v>1137</c:v>
                </c:pt>
                <c:pt idx="2" formatCode="#,##0">
                  <c:v>2912</c:v>
                </c:pt>
                <c:pt idx="4" formatCode="#,##0">
                  <c:v>-1775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D2-C645-8DAD-D9CAEE656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44106959"/>
        <c:axId val="56662511"/>
        <c:axId val="0"/>
      </c:bar3DChart>
      <c:catAx>
        <c:axId val="144106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662511"/>
        <c:crosses val="autoZero"/>
        <c:auto val="1"/>
        <c:lblAlgn val="ctr"/>
        <c:lblOffset val="100"/>
        <c:noMultiLvlLbl val="0"/>
      </c:catAx>
      <c:valAx>
        <c:axId val="56662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41069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COMPARATIF TRESO/FDR/BFR 2017/2018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Feuil1!$R$155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Feuil1!$Q$156:$Q$160</c:f>
              <c:strCache>
                <c:ptCount val="5"/>
                <c:pt idx="0">
                  <c:v>TRESORERIE</c:v>
                </c:pt>
                <c:pt idx="2">
                  <c:v>FDR</c:v>
                </c:pt>
                <c:pt idx="4">
                  <c:v>BFR</c:v>
                </c:pt>
              </c:strCache>
            </c:strRef>
          </c:cat>
          <c:val>
            <c:numRef>
              <c:f>Feuil1!$R$156:$R$160</c:f>
              <c:numCache>
                <c:formatCode>General</c:formatCode>
                <c:ptCount val="5"/>
                <c:pt idx="0" formatCode="#,##0">
                  <c:v>5140</c:v>
                </c:pt>
                <c:pt idx="2" formatCode="#,##0">
                  <c:v>1114</c:v>
                </c:pt>
                <c:pt idx="4" formatCode="#,##0">
                  <c:v>-4025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76-7443-9A9A-2F1C7A8360D4}"/>
            </c:ext>
          </c:extLst>
        </c:ser>
        <c:ser>
          <c:idx val="1"/>
          <c:order val="1"/>
          <c:tx>
            <c:strRef>
              <c:f>Feuil1!$S$155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Feuil1!$Q$156:$Q$160</c:f>
              <c:strCache>
                <c:ptCount val="5"/>
                <c:pt idx="0">
                  <c:v>TRESORERIE</c:v>
                </c:pt>
                <c:pt idx="2">
                  <c:v>FDR</c:v>
                </c:pt>
                <c:pt idx="4">
                  <c:v>BFR</c:v>
                </c:pt>
              </c:strCache>
            </c:strRef>
          </c:cat>
          <c:val>
            <c:numRef>
              <c:f>Feuil1!$S$156:$S$160</c:f>
              <c:numCache>
                <c:formatCode>General</c:formatCode>
                <c:ptCount val="5"/>
                <c:pt idx="0" formatCode="#,##0">
                  <c:v>2912</c:v>
                </c:pt>
                <c:pt idx="2" formatCode="#,##0">
                  <c:v>1137</c:v>
                </c:pt>
                <c:pt idx="4" formatCode="#,##0">
                  <c:v>-1775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76-7443-9A9A-2F1C7A836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686834479"/>
        <c:axId val="1719730543"/>
        <c:axId val="0"/>
      </c:bar3DChart>
      <c:catAx>
        <c:axId val="1686834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19730543"/>
        <c:crosses val="autoZero"/>
        <c:auto val="1"/>
        <c:lblAlgn val="ctr"/>
        <c:lblOffset val="100"/>
        <c:noMultiLvlLbl val="0"/>
      </c:catAx>
      <c:valAx>
        <c:axId val="1719730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8683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RECETTES/DEPENSES GLOBALES 2018 en K€</a:t>
            </a:r>
          </a:p>
        </c:rich>
      </c:tx>
      <c:layout>
        <c:manualLayout>
          <c:xMode val="edge"/>
          <c:yMode val="edge"/>
          <c:x val="0.34039566929133858"/>
          <c:y val="5.0925925925925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Feuil1!$P$6:$P$7</c:f>
              <c:strCache>
                <c:ptCount val="2"/>
                <c:pt idx="0">
                  <c:v>RECETTES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Feuil1!$O$8:$O$12</c:f>
              <c:strCache>
                <c:ptCount val="5"/>
                <c:pt idx="0">
                  <c:v>ETABLISSEMENT</c:v>
                </c:pt>
                <c:pt idx="2">
                  <c:v>SAIC</c:v>
                </c:pt>
                <c:pt idx="4">
                  <c:v>CONSOLIDÉ</c:v>
                </c:pt>
              </c:strCache>
            </c:strRef>
          </c:cat>
          <c:val>
            <c:numRef>
              <c:f>Feuil1!$P$8:$P$12</c:f>
              <c:numCache>
                <c:formatCode>General</c:formatCode>
                <c:ptCount val="5"/>
                <c:pt idx="0" formatCode="#,##0">
                  <c:v>2256</c:v>
                </c:pt>
                <c:pt idx="2" formatCode="#,##0">
                  <c:v>1489</c:v>
                </c:pt>
                <c:pt idx="4" formatCode="#,##0">
                  <c:v>3745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7A-2E42-A647-A4B48D0366C0}"/>
            </c:ext>
          </c:extLst>
        </c:ser>
        <c:ser>
          <c:idx val="1"/>
          <c:order val="1"/>
          <c:tx>
            <c:strRef>
              <c:f>Feuil1!$Q$6:$Q$7</c:f>
              <c:strCache>
                <c:ptCount val="2"/>
                <c:pt idx="0">
                  <c:v>DEPENSES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Feuil1!$O$8:$O$12</c:f>
              <c:strCache>
                <c:ptCount val="5"/>
                <c:pt idx="0">
                  <c:v>ETABLISSEMENT</c:v>
                </c:pt>
                <c:pt idx="2">
                  <c:v>SAIC</c:v>
                </c:pt>
                <c:pt idx="4">
                  <c:v>CONSOLIDÉ</c:v>
                </c:pt>
              </c:strCache>
            </c:strRef>
          </c:cat>
          <c:val>
            <c:numRef>
              <c:f>Feuil1!$Q$8:$Q$12</c:f>
              <c:numCache>
                <c:formatCode>General</c:formatCode>
                <c:ptCount val="5"/>
                <c:pt idx="0" formatCode="#,##0">
                  <c:v>2002</c:v>
                </c:pt>
                <c:pt idx="2" formatCode="#,##0">
                  <c:v>1667</c:v>
                </c:pt>
                <c:pt idx="4" formatCode="#,##0">
                  <c:v>3669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7A-2E42-A647-A4B48D0366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18932559"/>
        <c:axId val="538113903"/>
        <c:axId val="0"/>
      </c:bar3DChart>
      <c:catAx>
        <c:axId val="518932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8113903"/>
        <c:crosses val="autoZero"/>
        <c:auto val="1"/>
        <c:lblAlgn val="ctr"/>
        <c:lblOffset val="100"/>
        <c:noMultiLvlLbl val="0"/>
      </c:catAx>
      <c:valAx>
        <c:axId val="538113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89325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RESULTAT 2017/2018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Feuil1!$C$135</c:f>
              <c:strCache>
                <c:ptCount val="1"/>
                <c:pt idx="0">
                  <c:v>ETABLISSEMENT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Feuil1!$D$135:$F$135</c:f>
              <c:numCache>
                <c:formatCode>#,##0.00</c:formatCode>
                <c:ptCount val="3"/>
                <c:pt idx="1">
                  <c:v>88514.06</c:v>
                </c:pt>
                <c:pt idx="2">
                  <c:v>253298.63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49-7F4C-9042-1CFD6C666A4C}"/>
            </c:ext>
          </c:extLst>
        </c:ser>
        <c:ser>
          <c:idx val="1"/>
          <c:order val="1"/>
          <c:tx>
            <c:strRef>
              <c:f>Feuil1!$C$136</c:f>
              <c:strCache>
                <c:ptCount val="1"/>
                <c:pt idx="0">
                  <c:v>SAIC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Feuil1!$D$136:$F$136</c:f>
              <c:numCache>
                <c:formatCode>#,##0.00</c:formatCode>
                <c:ptCount val="3"/>
                <c:pt idx="1">
                  <c:v>210017.89</c:v>
                </c:pt>
                <c:pt idx="2">
                  <c:v>-178658.17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49-7F4C-9042-1CFD6C666A4C}"/>
            </c:ext>
          </c:extLst>
        </c:ser>
        <c:ser>
          <c:idx val="2"/>
          <c:order val="2"/>
          <c:tx>
            <c:strRef>
              <c:f>Feuil1!$C$137</c:f>
              <c:strCache>
                <c:ptCount val="1"/>
                <c:pt idx="0">
                  <c:v>CONSOLIDÉ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Feuil1!$D$137:$F$137</c:f>
              <c:numCache>
                <c:formatCode>#,##0.00</c:formatCode>
                <c:ptCount val="3"/>
                <c:pt idx="1">
                  <c:v>298531.95</c:v>
                </c:pt>
                <c:pt idx="2">
                  <c:v>74640.460000000006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C49-7F4C-9042-1CFD6C666A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62543247"/>
        <c:axId val="564249935"/>
      </c:lineChart>
      <c:catAx>
        <c:axId val="56254324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64249935"/>
        <c:crosses val="autoZero"/>
        <c:auto val="1"/>
        <c:lblAlgn val="ctr"/>
        <c:lblOffset val="100"/>
        <c:noMultiLvlLbl val="0"/>
      </c:catAx>
      <c:valAx>
        <c:axId val="56424993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562543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RECETTES GLOBALES D EXPLOITATION -EN %-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EB6-D64D-AC15-A58FDF75C2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EB6-D64D-AC15-A58FDF75C2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3EB6-D64D-AC15-A58FDF75C2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EB6-D64D-AC15-A58FDF75C212}"/>
              </c:ext>
            </c:extLst>
          </c:dPt>
          <c:dPt>
            <c:idx val="4"/>
            <c:bubble3D val="0"/>
            <c:spPr>
              <a:solidFill>
                <a:srgbClr val="00FD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3EB6-D64D-AC15-A58FDF75C2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3EB6-D64D-AC15-A58FDF75C2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3EB6-D64D-AC15-A58FDF75C212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Feuil1!$B$37:$B$43</c:f>
              <c:strCache>
                <c:ptCount val="6"/>
                <c:pt idx="0">
                  <c:v>SCSP </c:v>
                </c:pt>
                <c:pt idx="1">
                  <c:v>AUTRES SUBV </c:v>
                </c:pt>
                <c:pt idx="2">
                  <c:v>T APPRENTISSAGE</c:v>
                </c:pt>
                <c:pt idx="3">
                  <c:v>DROITS INSCRIPT</c:v>
                </c:pt>
                <c:pt idx="4">
                  <c:v>PREST.RECHERCHE</c:v>
                </c:pt>
                <c:pt idx="5">
                  <c:v>F.CONT.-DIV.LOCATION</c:v>
                </c:pt>
              </c:strCache>
            </c:strRef>
          </c:cat>
          <c:val>
            <c:numRef>
              <c:f>Feuil1!$C$37:$C$43</c:f>
              <c:numCache>
                <c:formatCode>#,##0</c:formatCode>
                <c:ptCount val="7"/>
                <c:pt idx="0">
                  <c:v>1125</c:v>
                </c:pt>
                <c:pt idx="1">
                  <c:v>1241</c:v>
                </c:pt>
                <c:pt idx="2" formatCode="General">
                  <c:v>615</c:v>
                </c:pt>
                <c:pt idx="3" formatCode="General">
                  <c:v>168</c:v>
                </c:pt>
                <c:pt idx="4" formatCode="General">
                  <c:v>334</c:v>
                </c:pt>
                <c:pt idx="5" formatCode="General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EB6-D64D-AC15-A58FDF75C21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6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RECETTES 2017/2018 (K€)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Feuil1!$C$54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Feuil1!$B$55:$B$61</c:f>
              <c:strCache>
                <c:ptCount val="7"/>
                <c:pt idx="0">
                  <c:v>SCSP</c:v>
                </c:pt>
                <c:pt idx="1">
                  <c:v>AUTRESV SUBV PUBL</c:v>
                </c:pt>
                <c:pt idx="2">
                  <c:v>DROITS INSCRIPTION</c:v>
                </c:pt>
                <c:pt idx="3">
                  <c:v>PREST. RECHERCHE</c:v>
                </c:pt>
                <c:pt idx="4">
                  <c:v>TAXE APPRENTISSAGE</c:v>
                </c:pt>
                <c:pt idx="5">
                  <c:v>FORMATION CONT. </c:v>
                </c:pt>
                <c:pt idx="6">
                  <c:v>AUTRES PREST.</c:v>
                </c:pt>
              </c:strCache>
            </c:strRef>
          </c:cat>
          <c:val>
            <c:numRef>
              <c:f>Feuil1!$C$55:$C$61</c:f>
              <c:numCache>
                <c:formatCode>#,##0</c:formatCode>
                <c:ptCount val="7"/>
                <c:pt idx="0">
                  <c:v>1127</c:v>
                </c:pt>
                <c:pt idx="1">
                  <c:v>1308</c:v>
                </c:pt>
                <c:pt idx="2" formatCode="General">
                  <c:v>165</c:v>
                </c:pt>
                <c:pt idx="3" formatCode="General">
                  <c:v>402</c:v>
                </c:pt>
                <c:pt idx="4" formatCode="General">
                  <c:v>583</c:v>
                </c:pt>
                <c:pt idx="5" formatCode="General">
                  <c:v>29</c:v>
                </c:pt>
                <c:pt idx="6" formatCode="General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94-D947-8EB5-0BB2301530AF}"/>
            </c:ext>
          </c:extLst>
        </c:ser>
        <c:ser>
          <c:idx val="1"/>
          <c:order val="1"/>
          <c:tx>
            <c:strRef>
              <c:f>Feuil1!$D$54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Feuil1!$B$55:$B$61</c:f>
              <c:strCache>
                <c:ptCount val="7"/>
                <c:pt idx="0">
                  <c:v>SCSP</c:v>
                </c:pt>
                <c:pt idx="1">
                  <c:v>AUTRESV SUBV PUBL</c:v>
                </c:pt>
                <c:pt idx="2">
                  <c:v>DROITS INSCRIPTION</c:v>
                </c:pt>
                <c:pt idx="3">
                  <c:v>PREST. RECHERCHE</c:v>
                </c:pt>
                <c:pt idx="4">
                  <c:v>TAXE APPRENTISSAGE</c:v>
                </c:pt>
                <c:pt idx="5">
                  <c:v>FORMATION CONT. </c:v>
                </c:pt>
                <c:pt idx="6">
                  <c:v>AUTRES PREST.</c:v>
                </c:pt>
              </c:strCache>
            </c:strRef>
          </c:cat>
          <c:val>
            <c:numRef>
              <c:f>Feuil1!$D$55:$D$61</c:f>
              <c:numCache>
                <c:formatCode>#,##0</c:formatCode>
                <c:ptCount val="7"/>
                <c:pt idx="0">
                  <c:v>1125</c:v>
                </c:pt>
                <c:pt idx="1">
                  <c:v>1241</c:v>
                </c:pt>
                <c:pt idx="2" formatCode="General">
                  <c:v>168</c:v>
                </c:pt>
                <c:pt idx="3" formatCode="General">
                  <c:v>334</c:v>
                </c:pt>
                <c:pt idx="4" formatCode="General">
                  <c:v>615</c:v>
                </c:pt>
                <c:pt idx="5" formatCode="General">
                  <c:v>27</c:v>
                </c:pt>
                <c:pt idx="6" formatCode="General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94-D947-8EB5-0BB2301530A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0936895"/>
        <c:axId val="50934143"/>
      </c:barChart>
      <c:catAx>
        <c:axId val="509368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0934143"/>
        <c:crosses val="autoZero"/>
        <c:auto val="1"/>
        <c:lblAlgn val="ctr"/>
        <c:lblOffset val="100"/>
        <c:noMultiLvlLbl val="0"/>
      </c:catAx>
      <c:valAx>
        <c:axId val="50934143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50936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accent3">
            <a:lumMod val="5000"/>
            <a:lumOff val="95000"/>
          </a:schemeClr>
        </a:gs>
        <a:gs pos="74000">
          <a:schemeClr val="accent3">
            <a:lumMod val="45000"/>
            <a:lumOff val="55000"/>
          </a:schemeClr>
        </a:gs>
        <a:gs pos="83000">
          <a:schemeClr val="accent3">
            <a:lumMod val="45000"/>
            <a:lumOff val="55000"/>
          </a:schemeClr>
        </a:gs>
        <a:gs pos="100000">
          <a:schemeClr val="accent3">
            <a:lumMod val="30000"/>
            <a:lumOff val="70000"/>
          </a:schemeClr>
        </a:gs>
      </a:gsLst>
      <a:lin ang="5400000" scaled="1"/>
      <a:tileRect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DEPENSES GLOBALES  EXPLOITATION</a:t>
            </a:r>
            <a:r>
              <a:rPr lang="fr-FR" baseline="0"/>
              <a:t> </a:t>
            </a:r>
            <a:r>
              <a:rPr lang="fr-FR"/>
              <a:t>- en % -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408B-2B42-843F-09DB96A1637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08B-2B42-843F-09DB96A1637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408B-2B42-843F-09DB96A1637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408B-2B42-843F-09DB96A16377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408B-2B42-843F-09DB96A16377}"/>
              </c:ext>
            </c:extLst>
          </c:dPt>
          <c:dLbls>
            <c:dLbl>
              <c:idx val="4"/>
              <c:layout>
                <c:manualLayout>
                  <c:x val="2.9515748031496012E-2"/>
                  <c:y val="0.1010021143190434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8B-2B42-843F-09DB96A16377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Feuil1!$P$39:$P$43</c:f>
              <c:strCache>
                <c:ptCount val="5"/>
                <c:pt idx="0">
                  <c:v>ACHATS/FLUIDES</c:v>
                </c:pt>
                <c:pt idx="1">
                  <c:v>ABO/SERV. EXTERIEUR</c:v>
                </c:pt>
                <c:pt idx="2">
                  <c:v>FRAIS DE MISSION</c:v>
                </c:pt>
                <c:pt idx="3">
                  <c:v>FRAIS PERSONNEL</c:v>
                </c:pt>
                <c:pt idx="4">
                  <c:v>PERTE CRÉANCE/RED.TITRE</c:v>
                </c:pt>
              </c:strCache>
            </c:strRef>
          </c:cat>
          <c:val>
            <c:numRef>
              <c:f>Feuil1!$Q$39:$Q$43</c:f>
              <c:numCache>
                <c:formatCode>0.00%</c:formatCode>
                <c:ptCount val="5"/>
                <c:pt idx="0">
                  <c:v>0.11168</c:v>
                </c:pt>
                <c:pt idx="1">
                  <c:v>0.23232</c:v>
                </c:pt>
                <c:pt idx="2">
                  <c:v>7.2639999999999996E-2</c:v>
                </c:pt>
                <c:pt idx="3">
                  <c:v>0.50463999999999998</c:v>
                </c:pt>
                <c:pt idx="4">
                  <c:v>7.8719999999999998E-2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08B-2B42-843F-09DB96A1637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DEPENSES 2017/2018 (K€)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Feuil1!$Q$65:$Q$66</c:f>
              <c:strCache>
                <c:ptCount val="2"/>
                <c:pt idx="0">
                  <c:v>2017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Feuil1!$P$67:$P$70</c:f>
              <c:strCache>
                <c:ptCount val="4"/>
                <c:pt idx="0">
                  <c:v>MASSE SALAIRALE</c:v>
                </c:pt>
                <c:pt idx="1">
                  <c:v>DIV.ACHATS-ABO-LOC-ASSURANCE-FLUIDES</c:v>
                </c:pt>
                <c:pt idx="2">
                  <c:v>FRAIS DE MISSION</c:v>
                </c:pt>
                <c:pt idx="3">
                  <c:v>AUTRES CHARGES (PERTE CREANCE-RED TITRE)</c:v>
                </c:pt>
              </c:strCache>
            </c:strRef>
          </c:cat>
          <c:val>
            <c:numRef>
              <c:f>Feuil1!$Q$67:$Q$70</c:f>
              <c:numCache>
                <c:formatCode>#,##0</c:formatCode>
                <c:ptCount val="4"/>
                <c:pt idx="0">
                  <c:v>1486</c:v>
                </c:pt>
                <c:pt idx="1">
                  <c:v>1074</c:v>
                </c:pt>
                <c:pt idx="2" formatCode="General">
                  <c:v>229</c:v>
                </c:pt>
                <c:pt idx="3" formatCode="General">
                  <c:v>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EE-534F-9E9F-ACB4C7F08DD6}"/>
            </c:ext>
          </c:extLst>
        </c:ser>
        <c:ser>
          <c:idx val="1"/>
          <c:order val="1"/>
          <c:tx>
            <c:strRef>
              <c:f>Feuil1!$R$65:$R$66</c:f>
              <c:strCache>
                <c:ptCount val="2"/>
                <c:pt idx="0">
                  <c:v>2018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Feuil1!$P$67:$P$70</c:f>
              <c:strCache>
                <c:ptCount val="4"/>
                <c:pt idx="0">
                  <c:v>MASSE SALAIRALE</c:v>
                </c:pt>
                <c:pt idx="1">
                  <c:v>DIV.ACHATS-ABO-LOC-ASSURANCE-FLUIDES</c:v>
                </c:pt>
                <c:pt idx="2">
                  <c:v>FRAIS DE MISSION</c:v>
                </c:pt>
                <c:pt idx="3">
                  <c:v>AUTRES CHARGES (PERTE CREANCE-RED TITRE)</c:v>
                </c:pt>
              </c:strCache>
            </c:strRef>
          </c:cat>
          <c:val>
            <c:numRef>
              <c:f>Feuil1!$R$67:$R$70</c:f>
              <c:numCache>
                <c:formatCode>#,##0</c:formatCode>
                <c:ptCount val="4"/>
                <c:pt idx="0">
                  <c:v>1577</c:v>
                </c:pt>
                <c:pt idx="1">
                  <c:v>1075</c:v>
                </c:pt>
                <c:pt idx="2" formatCode="General">
                  <c:v>227</c:v>
                </c:pt>
                <c:pt idx="3" formatCode="General">
                  <c:v>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EE-534F-9E9F-ACB4C7F08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24573439"/>
        <c:axId val="125674607"/>
        <c:axId val="0"/>
      </c:bar3DChart>
      <c:catAx>
        <c:axId val="124573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5674607"/>
        <c:crosses val="autoZero"/>
        <c:auto val="1"/>
        <c:lblAlgn val="ctr"/>
        <c:lblOffset val="100"/>
        <c:noMultiLvlLbl val="0"/>
      </c:catAx>
      <c:valAx>
        <c:axId val="125674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45734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AMORTISSEMENTS/QUOTE-PART SUBVENTION (K€)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Feuil1!$L$79:$L$80</c:f>
              <c:strCache>
                <c:ptCount val="2"/>
                <c:pt idx="0">
                  <c:v>DOTATION AMORT.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numRef>
              <c:f>Feuil1!$K$81:$K$82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Feuil1!$L$81:$L$82</c:f>
              <c:numCache>
                <c:formatCode>General</c:formatCode>
                <c:ptCount val="2"/>
                <c:pt idx="0">
                  <c:v>535</c:v>
                </c:pt>
                <c:pt idx="1">
                  <c:v>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F1-E04E-AC74-937B336DCCF3}"/>
            </c:ext>
          </c:extLst>
        </c:ser>
        <c:ser>
          <c:idx val="1"/>
          <c:order val="1"/>
          <c:tx>
            <c:strRef>
              <c:f>Feuil1!$M$79:$M$80</c:f>
              <c:strCache>
                <c:ptCount val="2"/>
                <c:pt idx="0">
                  <c:v>QUOTE-PART SUBV.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numRef>
              <c:f>Feuil1!$K$81:$K$82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Feuil1!$M$81:$M$82</c:f>
              <c:numCache>
                <c:formatCode>General</c:formatCode>
                <c:ptCount val="2"/>
                <c:pt idx="0">
                  <c:v>159</c:v>
                </c:pt>
                <c:pt idx="1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F1-E04E-AC74-937B336DC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47300287"/>
        <c:axId val="122310143"/>
        <c:axId val="0"/>
      </c:bar3DChart>
      <c:catAx>
        <c:axId val="147300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2310143"/>
        <c:crosses val="autoZero"/>
        <c:auto val="1"/>
        <c:lblAlgn val="ctr"/>
        <c:lblOffset val="100"/>
        <c:noMultiLvlLbl val="0"/>
      </c:catAx>
      <c:valAx>
        <c:axId val="122310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300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FINANCEMENT</a:t>
            </a:r>
            <a:r>
              <a:rPr lang="fr-FR" baseline="0"/>
              <a:t> DE L'INVESTISSEMENT</a:t>
            </a:r>
            <a:endParaRPr lang="fr-F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333333333333333E-2"/>
          <c:y val="0.1804399970836979"/>
          <c:w val="0.73717519685039368"/>
          <c:h val="0.7547451881014872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87E-274A-93F5-032E8A1789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87E-274A-93F5-032E8A1789A0}"/>
              </c:ext>
            </c:extLst>
          </c:dPt>
          <c:dPt>
            <c:idx val="2"/>
            <c:bubble3D val="0"/>
            <c:explosion val="38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87E-274A-93F5-032E8A1789A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Feuil1!$Q$116:$Q$118</c:f>
              <c:strCache>
                <c:ptCount val="3"/>
                <c:pt idx="1">
                  <c:v>AUTRES SUBV</c:v>
                </c:pt>
                <c:pt idx="2">
                  <c:v>CAF</c:v>
                </c:pt>
              </c:strCache>
            </c:strRef>
          </c:cat>
          <c:val>
            <c:numRef>
              <c:f>Feuil1!$R$116:$R$118</c:f>
              <c:numCache>
                <c:formatCode>General</c:formatCode>
                <c:ptCount val="3"/>
                <c:pt idx="1">
                  <c:v>21</c:v>
                </c:pt>
                <c:pt idx="2">
                  <c:v>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7E-274A-93F5-032E8A1789A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67B0B-144A-8B48-813F-796BC54AB13A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2C678-AFEF-424E-B804-40B016AA05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015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409E-E4C5-1C43-AB92-4047DF7E31F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763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409E-E4C5-1C43-AB92-4047DF7E31F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929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IMPACT DES AMORTISSEMENTS SUR LA SECTION DE FONCTIONNEMENT DE L'ÉTABLISSEMENT </a:t>
            </a:r>
          </a:p>
          <a:p>
            <a:r>
              <a:rPr lang="fr-FR" dirty="0"/>
              <a:t>LE MONTANT DES DOTATIONS AUX AMORTISSEMENTS S ÉLÈVE À 544 K€; IL ÉTAIT DE 535 K€ EN 2017 SOIT UNE HAUSSE DE 8 K€ REPRESENTANT UNE AUGMENTATION DE 2% </a:t>
            </a:r>
          </a:p>
          <a:p>
            <a:r>
              <a:rPr lang="fr-FR" dirty="0"/>
              <a:t>DES QUOTES- PARTS DE SUBVENTION EN HAUSSE ÉGALEMENT PASSANT DE 159K€ À 166K€ EN 2018, UNE AUGMENTATION DE 7 K€ REPRESENTANT 1%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409E-E4C5-1C43-AB92-4047DF7E31F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762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CAF = DIFFERENCE ENTRE LES PRODUITS ENCAISSABLES ET LES CHARGES DÉCAISSABLES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409E-E4C5-1C43-AB92-4047DF7E31F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589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409E-E4C5-1C43-AB92-4047DF7E31F3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962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409E-E4C5-1C43-AB92-4047DF7E31F3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696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CHARGES DÉCAISSABLES / 365 J (FONCT + MS - DOTATION AMORTISSEMENT + QUOTE PART DE SUBVENTION = 3 292K€ =&gt; 3 292/ 365J = 9020EUROS</a:t>
            </a:r>
          </a:p>
          <a:p>
            <a:r>
              <a:rPr lang="fr-FR" dirty="0"/>
              <a:t>BESOIN JOURNALIER : 9K€</a:t>
            </a:r>
          </a:p>
          <a:p>
            <a:endParaRPr lang="fr-FR" dirty="0"/>
          </a:p>
          <a:p>
            <a:r>
              <a:rPr lang="fr-FR" dirty="0"/>
              <a:t>1 137/ 9= 126J</a:t>
            </a:r>
          </a:p>
          <a:p>
            <a:endParaRPr lang="fr-FR" dirty="0"/>
          </a:p>
          <a:p>
            <a:r>
              <a:rPr lang="fr-FR" dirty="0"/>
              <a:t>BESOIN JOURNALIER DE TRESORERIE : 9020K€</a:t>
            </a:r>
          </a:p>
          <a:p>
            <a:endParaRPr lang="fr-FR" dirty="0"/>
          </a:p>
          <a:p>
            <a:r>
              <a:rPr lang="fr-FR" dirty="0"/>
              <a:t>2 912/ 9= 324J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C409E-E4C5-1C43-AB92-4047DF7E31F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69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8AD476-961F-8244-8B7A-82319E0049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F0FF27-76A9-224A-8753-E813677B7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4B18A4-6C90-AF4C-8D79-A66CC0882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32D349-04F0-C24D-8471-82BAF066D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077E9-9BC0-5843-B61C-D81358E53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52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43F5C8-E6FD-F043-9A2D-A46886BF9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BDF30D-2BCD-6549-A107-79FF07855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02AF69-8FCE-3445-B8E7-299AFD23D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1E4A9D-A54D-7A4E-BC09-FE444BC9C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F1B5F9-BA52-8042-A17F-97199C03A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01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A784A2A-5844-2642-A182-0115FE2A2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82F496-CA85-1D4F-9381-6275F90AB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53CD04-378B-684E-8AF5-CE0922284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921757-9A88-6C47-B1EA-0EC13A730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6B6A95-A786-7A44-B895-8DF02F12B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40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3BD77-8C6C-6744-AA83-B2287954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C87138-8D8F-0D41-B8DC-D3F61DB39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B4EE28-3898-2D48-8ACB-9E3369042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C77CF-8E07-C243-97BA-5ED4DB2E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1D003-C1AE-354C-BEFE-C62B6A73D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7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E8AAA-2755-FD4E-A871-E9D5D9B49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6B5625-B325-514E-B030-93BB19002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AD8C27-19AD-3242-B2AE-4D94D9083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2EF6A0-E945-764C-9479-83D439A19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6E839C-B75E-3F42-91BB-80C54B3EA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1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01165A-A3BB-4D47-915B-FC3CF8A41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2FCB47-7682-0F49-B4BD-2BC923EC2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EC411D-7616-F34C-A19A-1D337AD1B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F03925-59E2-F247-943B-3BAE33637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009671-4EF4-3E41-B1BE-6FA3AA63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256BFA-1D98-D649-B7B1-88934156C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83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50E16C-823E-4346-BD86-44693C53B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3685CD-30B9-414D-99A7-D3C1582E8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DFDDC3-3697-444F-BA74-3B1DE54C2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7062DD-54BF-C349-A903-E77EE8F5B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146F722-2BF9-9448-A26B-2F0F646C5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68FBC7A-209D-D74A-9C27-200296FA2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51611CE-FAB5-6D41-AC46-C96D78BE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81ECEC7-A620-D34B-89FB-FB2377D98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85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5531F9-3905-8543-A779-0B9D1443D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0193B1-BDE7-BA4C-99C1-44C47E4FC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0EA9C3-A95C-4C40-BD69-C185796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2D5858-7F73-F241-9F60-B9E10465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77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F59D22-2C4C-B648-ACA5-B1ED460B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FB8FDE-19B7-B946-9308-00A40AA34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CACDA3-F996-5441-B8EC-E5BAFF15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29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6B252B-4EF1-DB40-899D-59C11D302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28A091-C537-3D49-AC4C-C703FB108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2CBB507-9403-A344-A242-C4E40D9BA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C70972A-6BD7-FF41-ADBD-2CC8BD99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BB395D-93E6-0544-9AE6-278D04450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844393-E8BE-B545-9FAF-4A0342BB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9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8EBC9C-BA91-8A4A-8EC3-2A3BDE3D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8AC4CD-3A67-0641-9F01-F310E6A0A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E42C3E-BD8F-CB48-A463-D831EF689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BE7F97-FBEF-6441-9EC7-2A686B61F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13521B-BD3E-DD43-AD46-8F7F9C24F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5C014C-1E6B-4844-89B3-ECCC30B4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05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5B280B-7F6F-5E4D-8734-984497E9F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EF4D72-A464-8F4A-A12D-323B8036A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4C50B8-E694-354A-8CC2-4F75BB18A5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EAC69-A0F7-3648-80A1-4DEF5C5F8F78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F4378D-1AD1-3F45-99C4-9A73894297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7F1208-C4AB-3D4F-9120-B83084164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2C8A8-53F1-9448-8549-EBB3CD8D97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65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5DDD00-2002-AD40-928F-1041D72D44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ANALYSE DE LA SITUATION FINANCIÈRE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024D09-E0D8-6240-91D5-FF2D860692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COMPTE FINANCIER 2018</a:t>
            </a:r>
          </a:p>
          <a:p>
            <a:r>
              <a:rPr lang="fr-FR"/>
              <a:t>ENSAIT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8027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14A06F-F796-394F-B3E2-8B412F9EA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DEPENSES 2017/2018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CC2B429-21A6-B04A-8DAD-D0EC5F40FC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UNE HAUSSE DE LA MASSE SALARIALE  =&gt; +8% </a:t>
            </a:r>
          </a:p>
          <a:p>
            <a:pPr marL="0" indent="0">
              <a:buNone/>
            </a:pPr>
            <a:r>
              <a:rPr lang="fr-FR" dirty="0"/>
              <a:t>(</a:t>
            </a:r>
            <a:r>
              <a:rPr lang="fr-FR" sz="2000" i="1" dirty="0"/>
              <a:t>AUGMENTATION DU POINT D’INDICE, TRANSFERT PRIME-POINT…)</a:t>
            </a:r>
          </a:p>
          <a:p>
            <a:pPr marL="0" indent="0">
              <a:buNone/>
            </a:pPr>
            <a:endParaRPr lang="fr-FR" sz="2000" i="1" dirty="0"/>
          </a:p>
          <a:p>
            <a:r>
              <a:rPr lang="fr-FR" i="1" dirty="0"/>
              <a:t>STABILITÉ SUR LES AUTRES POSTES DE DEPENSES </a:t>
            </a:r>
          </a:p>
          <a:p>
            <a:endParaRPr lang="fr-FR" i="1" dirty="0"/>
          </a:p>
          <a:p>
            <a:r>
              <a:rPr lang="fr-FR" i="1" dirty="0"/>
              <a:t>=&gt; UN BUDGET MAITRISÉ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5A0F29D4-74A6-6147-91CC-C9180A6761C4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3604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BEACBF-CD18-8E45-B9CC-FD958FC52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Amortissement du patrimoine : </a:t>
            </a:r>
            <a:r>
              <a:rPr lang="fr-FR" sz="3600" i="1" dirty="0"/>
              <a:t>incidence sur la section de fonctionnement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6DAAF2-31CB-8747-8FB7-8DC1C626A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r>
              <a:rPr lang="fr-FR" dirty="0"/>
              <a:t>Des dotations aux amortissements en hausse de 8 K€ ( + 2%)</a:t>
            </a:r>
          </a:p>
          <a:p>
            <a:r>
              <a:rPr lang="fr-FR" i="1" dirty="0"/>
              <a:t>Qui représentent 15% des dépenses totales</a:t>
            </a:r>
          </a:p>
          <a:p>
            <a:r>
              <a:rPr lang="fr-FR" dirty="0"/>
              <a:t>Des quotes-parts de subvention en hausse de 7 K€ ( + 1%)</a:t>
            </a:r>
          </a:p>
          <a:p>
            <a:r>
              <a:rPr lang="fr-FR" i="1" dirty="0"/>
              <a:t>Qui représentent 5% des recettes totales</a:t>
            </a:r>
          </a:p>
          <a:p>
            <a:endParaRPr lang="fr-FR" dirty="0"/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2E69227F-4096-C346-AE7F-F617B2B282F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39526304"/>
              </p:ext>
            </p:extLst>
          </p:nvPr>
        </p:nvGraphicFramePr>
        <p:xfrm>
          <a:off x="6172200" y="1885951"/>
          <a:ext cx="5181600" cy="387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1365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1F535A-8C70-E44D-986B-7BD022257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Capacité d’Autofinancement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48178E-10B1-F347-BD8D-90A25D103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848350" cy="4351338"/>
          </a:xfrm>
        </p:spPr>
        <p:txBody>
          <a:bodyPr>
            <a:normAutofit/>
          </a:bodyPr>
          <a:lstStyle/>
          <a:p>
            <a:r>
              <a:rPr lang="fr-FR" sz="2400" i="1" dirty="0"/>
              <a:t>UNE CAPACITÉ D’AUTOFINANCEMENT  EN BAISSE EN 2018 QUI SE CHIFFRE À 452 K€ , 675 K€ EN 2017</a:t>
            </a:r>
          </a:p>
          <a:p>
            <a:pPr marL="0" indent="0">
              <a:buNone/>
            </a:pPr>
            <a:endParaRPr lang="fr-FR" sz="2400" i="1" dirty="0"/>
          </a:p>
          <a:p>
            <a:pPr marL="0" indent="0">
              <a:buNone/>
            </a:pPr>
            <a:endParaRPr lang="fr-FR" sz="2400" i="1" dirty="0"/>
          </a:p>
          <a:p>
            <a:pPr marL="0" indent="0">
              <a:buNone/>
            </a:pPr>
            <a:endParaRPr lang="fr-FR" sz="2400" i="1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56D6BFF3-CCBD-FB4C-84D2-53002BF5C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86550" y="2586037"/>
            <a:ext cx="4667250" cy="2686051"/>
          </a:xfrm>
        </p:spPr>
        <p:txBody>
          <a:bodyPr>
            <a:normAutofit/>
          </a:bodyPr>
          <a:lstStyle/>
          <a:p>
            <a:r>
              <a:rPr lang="fr-FR" sz="2400" i="1" dirty="0"/>
              <a:t>UNE CAF QUI FINANCE LES INVESTISSEMENTS À HAUITEUR DE 95 % </a:t>
            </a:r>
          </a:p>
          <a:p>
            <a:r>
              <a:rPr lang="fr-FR" sz="2400" i="1" dirty="0"/>
              <a:t>DES SUBVENTIONS AUTRES ORGANISMES PUBLICS POUR 21K€</a:t>
            </a:r>
            <a:endParaRPr lang="fr-FR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F539C9DF-F1E7-5F4E-A27D-0BC10DE75D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3768919"/>
              </p:ext>
            </p:extLst>
          </p:nvPr>
        </p:nvGraphicFramePr>
        <p:xfrm>
          <a:off x="1136073" y="311034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50740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7A0E00-1E87-5D42-BAC2-23BF2749F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LE FONDS DE ROULEMENT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E55A78-7232-5940-B67A-71C7B5AE9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4032"/>
          </a:xfrm>
        </p:spPr>
        <p:txBody>
          <a:bodyPr>
            <a:normAutofit/>
          </a:bodyPr>
          <a:lstStyle/>
          <a:p>
            <a:r>
              <a:rPr lang="fr-FR" sz="2400" i="1" dirty="0" err="1"/>
              <a:t>FdR</a:t>
            </a:r>
            <a:r>
              <a:rPr lang="fr-FR" sz="2400" i="1" dirty="0"/>
              <a:t> = RESSOURCES DONT DISPOSE L’ETABLISSEMENT POUR FINANCER SON ACTIVITÉ ET ASSURER SES INVESTISSEMENTS </a:t>
            </a:r>
          </a:p>
          <a:p>
            <a:endParaRPr lang="fr-FR" sz="2400" i="1" dirty="0"/>
          </a:p>
          <a:p>
            <a:r>
              <a:rPr lang="fr-FR" sz="2400" i="1" dirty="0"/>
              <a:t>Le </a:t>
            </a:r>
            <a:r>
              <a:rPr lang="fr-FR" sz="2400" i="1" dirty="0" err="1"/>
              <a:t>FdR</a:t>
            </a:r>
            <a:r>
              <a:rPr lang="fr-FR" sz="2400" i="1" dirty="0"/>
              <a:t> net global pour  2018 s’élève à 1 137K€ (1 115 K€ en 2017)</a:t>
            </a:r>
          </a:p>
          <a:p>
            <a:r>
              <a:rPr lang="fr-FR" sz="2400" i="1" dirty="0"/>
              <a:t>Évolution par rapport à 2017 =&gt; + 22 K€</a:t>
            </a:r>
          </a:p>
          <a:p>
            <a:r>
              <a:rPr lang="fr-FR" sz="2400" i="1" dirty="0"/>
              <a:t>Un BFR de – 1 775 K€ Le Besoin en Fonds de </a:t>
            </a:r>
          </a:p>
          <a:p>
            <a:r>
              <a:rPr lang="fr-FR" sz="2400" i="1" dirty="0"/>
              <a:t>Roulement correspond au montant total des créances diminué du montant des dettes (si le BFR est négatif: situation favorable car l’établissement encaisse plus vite qu’il décaisse)</a:t>
            </a:r>
          </a:p>
        </p:txBody>
      </p:sp>
    </p:spTree>
    <p:extLst>
      <p:ext uri="{BB962C8B-B14F-4D97-AF65-F5344CB8AC3E}">
        <p14:creationId xmlns:p14="http://schemas.microsoft.com/office/powerpoint/2010/main" val="4106656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BFBD2-15CD-C748-9782-3F02A0BA1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DE LA TRESORERIE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5A2AAC-92D4-A842-94AA-0E7A2B970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837"/>
            <a:ext cx="10515600" cy="4689126"/>
          </a:xfrm>
        </p:spPr>
        <p:txBody>
          <a:bodyPr/>
          <a:lstStyle/>
          <a:p>
            <a:r>
              <a:rPr lang="fr-FR" dirty="0"/>
              <a:t>Au 1</a:t>
            </a:r>
            <a:r>
              <a:rPr lang="fr-FR" baseline="30000" dirty="0"/>
              <a:t>ier</a:t>
            </a:r>
            <a:r>
              <a:rPr lang="fr-FR" dirty="0"/>
              <a:t> janvier le solde de trésorerie s’élevait à 5 140 K€</a:t>
            </a:r>
          </a:p>
          <a:p>
            <a:r>
              <a:rPr lang="fr-FR" dirty="0"/>
              <a:t>Au 31 décembre le solde de trésorerie est de 2 912 K€</a:t>
            </a:r>
          </a:p>
          <a:p>
            <a:r>
              <a:rPr lang="fr-FR" dirty="0"/>
              <a:t>Une variation négative de 2 228 K€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A57C18B5-E1F5-9D4A-A4AB-503155D362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51788"/>
              </p:ext>
            </p:extLst>
          </p:nvPr>
        </p:nvGraphicFramePr>
        <p:xfrm>
          <a:off x="2819400" y="3105149"/>
          <a:ext cx="6000750" cy="3071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5182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0FB87-1106-1043-A015-D87547EB9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457200"/>
            <a:ext cx="10241869" cy="979714"/>
          </a:xfrm>
        </p:spPr>
        <p:txBody>
          <a:bodyPr/>
          <a:lstStyle/>
          <a:p>
            <a:pPr algn="ctr"/>
            <a:r>
              <a:rPr lang="fr-FR" dirty="0"/>
              <a:t>TRESORERIE / FDR /BFR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A45BE18-0E6A-2044-88EE-0E75E6399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6" y="3630385"/>
            <a:ext cx="4943702" cy="2970663"/>
          </a:xfrm>
        </p:spPr>
        <p:txBody>
          <a:bodyPr/>
          <a:lstStyle/>
          <a:p>
            <a:r>
              <a:rPr lang="fr-FR" dirty="0"/>
              <a:t>FDR net global en jours </a:t>
            </a:r>
          </a:p>
          <a:p>
            <a:pPr algn="ctr"/>
            <a:r>
              <a:rPr lang="fr-FR" dirty="0"/>
              <a:t>126j </a:t>
            </a:r>
          </a:p>
          <a:p>
            <a:endParaRPr lang="fr-FR" dirty="0"/>
          </a:p>
          <a:p>
            <a:r>
              <a:rPr lang="fr-FR" dirty="0"/>
              <a:t>Trésorerie en jours </a:t>
            </a:r>
          </a:p>
          <a:p>
            <a:pPr algn="ctr"/>
            <a:r>
              <a:rPr lang="fr-FR" dirty="0"/>
              <a:t>324j</a:t>
            </a:r>
          </a:p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3BEE40-5485-B048-BA39-6D3B1E4C0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FR" dirty="0"/>
              <a:t>TRESORERIE : 2 912 K€</a:t>
            </a:r>
          </a:p>
          <a:p>
            <a:r>
              <a:rPr lang="fr-FR" dirty="0"/>
              <a:t>FDR : 1 137 K€</a:t>
            </a:r>
          </a:p>
          <a:p>
            <a:r>
              <a:rPr lang="fr-FR" dirty="0"/>
              <a:t>BFR :  - 1 775 K€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64B16263-1FDA-0145-85E5-14F011C49C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155097"/>
              </p:ext>
            </p:extLst>
          </p:nvPr>
        </p:nvGraphicFramePr>
        <p:xfrm>
          <a:off x="839787" y="337185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5842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B0C97BD-3A91-814E-9928-9B7164B52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2018/2017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E0BA0F18-4C11-214E-975D-E7CCDF8F9B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1511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D0FE6-8AC3-7143-9CED-F891F7E0A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SITUATION FINANCIÈRE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2BA221-7EA8-604A-8C49-4900AE547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L’analyse financière porte sur des éléments issus de la comptabilité générale selon 4 indicateurs : </a:t>
            </a:r>
          </a:p>
          <a:p>
            <a:endParaRPr lang="fr-FR" dirty="0"/>
          </a:p>
          <a:p>
            <a:r>
              <a:rPr lang="fr-FR" dirty="0"/>
              <a:t>le résultat et la capacité de l’autofinancement (CAF)</a:t>
            </a:r>
          </a:p>
          <a:p>
            <a:r>
              <a:rPr lang="fr-FR" dirty="0"/>
              <a:t>le fonds de roulement net global ( FRNG) </a:t>
            </a:r>
          </a:p>
          <a:p>
            <a:r>
              <a:rPr lang="fr-FR" dirty="0"/>
              <a:t>le besoin en fonds de roulement ( BFR) </a:t>
            </a:r>
          </a:p>
          <a:p>
            <a:r>
              <a:rPr lang="fr-FR" dirty="0"/>
              <a:t>la trésorerie </a:t>
            </a:r>
          </a:p>
        </p:txBody>
      </p:sp>
    </p:spTree>
    <p:extLst>
      <p:ext uri="{BB962C8B-B14F-4D97-AF65-F5344CB8AC3E}">
        <p14:creationId xmlns:p14="http://schemas.microsoft.com/office/powerpoint/2010/main" val="3445249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433262-9100-D54D-A344-3B576B94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LA SECTION DE FONCTIONNEMENT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D12E28-3AD1-FD4C-A51C-56BD084C9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93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2018</a:t>
            </a:r>
          </a:p>
          <a:p>
            <a:pPr marL="0" indent="0" algn="ctr">
              <a:buNone/>
            </a:pPr>
            <a:r>
              <a:rPr lang="fr-FR" dirty="0"/>
              <a:t>3 744 K€ DE RECETTES  / 3 670 K€ DE DÉPENSES</a:t>
            </a:r>
          </a:p>
          <a:p>
            <a:pPr marL="0" indent="0">
              <a:buNone/>
            </a:pPr>
            <a:endParaRPr lang="fr-FR" b="1" dirty="0"/>
          </a:p>
          <a:p>
            <a:pPr marL="0" indent="0" algn="ctr">
              <a:buNone/>
            </a:pPr>
            <a:r>
              <a:rPr lang="fr-FR" dirty="0"/>
              <a:t>UN RÉSULTAT NET DE </a:t>
            </a:r>
            <a:r>
              <a:rPr lang="fr-FR" b="1" dirty="0"/>
              <a:t>74 640 </a:t>
            </a:r>
            <a:r>
              <a:rPr lang="fr-FR" dirty="0"/>
              <a:t>€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des dépenses maintenues, des recettes en baisse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817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5F319A3-837A-0947-AE18-372715C8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LA SECTION DE FONCTIONNEMENT</a:t>
            </a:r>
            <a:endParaRPr lang="fr-FR" dirty="0"/>
          </a:p>
        </p:txBody>
      </p:sp>
      <p:graphicFrame>
        <p:nvGraphicFramePr>
          <p:cNvPr id="12" name="Espace réservé du contenu 11">
            <a:extLst>
              <a:ext uri="{FF2B5EF4-FFF2-40B4-BE49-F238E27FC236}">
                <a16:creationId xmlns:a16="http://schemas.microsoft.com/office/drawing/2014/main" id="{36BE14EA-C8E7-154F-AE37-F9C5BD7A7D1C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50034639"/>
              </p:ext>
            </p:extLst>
          </p:nvPr>
        </p:nvGraphicFramePr>
        <p:xfrm>
          <a:off x="7686675" y="2466109"/>
          <a:ext cx="3829050" cy="264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77067461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745430813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3167309553"/>
                    </a:ext>
                  </a:extLst>
                </a:gridCol>
              </a:tblGrid>
              <a:tr h="66155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recettes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dépenses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419084"/>
                  </a:ext>
                </a:extLst>
              </a:tr>
              <a:tr h="661555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3 861 003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3 562 258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774023"/>
                  </a:ext>
                </a:extLst>
              </a:tr>
              <a:tr h="661555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3 744 877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3 669 409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056774"/>
                  </a:ext>
                </a:extLst>
              </a:tr>
              <a:tr h="661555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variation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- 116 126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107 151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97934"/>
                  </a:ext>
                </a:extLst>
              </a:tr>
            </a:tbl>
          </a:graphicData>
        </a:graphic>
      </p:graphicFrame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2799E763-1AD9-4347-A200-7DF87E507C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394069"/>
              </p:ext>
            </p:extLst>
          </p:nvPr>
        </p:nvGraphicFramePr>
        <p:xfrm>
          <a:off x="838200" y="1825625"/>
          <a:ext cx="552103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0996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801A39-8DD8-7E49-8BFE-CB42E10F5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DEPENSES/RECETTES 2018 par budget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7F3A77-D82E-E64A-BD8A-34DE578B37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Des recettes en légère hausse pour l’établissement, en baisse au SAIC </a:t>
            </a:r>
          </a:p>
          <a:p>
            <a:r>
              <a:rPr lang="fr-FR" dirty="0"/>
              <a:t>Des dépenses lissées et maitrisées </a:t>
            </a:r>
          </a:p>
          <a:p>
            <a:r>
              <a:rPr lang="fr-FR" dirty="0"/>
              <a:t>Des contrats terminés en 2018 et affichant un déficit (100K€)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4E879313-C03F-BF4B-83DF-9F1D9DB3B9D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5430410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9934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A92BD9-DE12-D940-A0C3-E0BDD24F4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DU RESULTAT 2017/2018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CD9AD2FF-9874-234F-9E56-A222AA67C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00108" y="1825625"/>
            <a:ext cx="3553691" cy="4351338"/>
          </a:xfrm>
        </p:spPr>
        <p:txBody>
          <a:bodyPr/>
          <a:lstStyle/>
          <a:p>
            <a:r>
              <a:rPr lang="fr-FR" dirty="0"/>
              <a:t>Une nette diminution du résultat du SAIC </a:t>
            </a:r>
          </a:p>
          <a:p>
            <a:r>
              <a:rPr lang="fr-FR" dirty="0"/>
              <a:t>Un résultat en hausse pour l’école </a:t>
            </a:r>
          </a:p>
          <a:p>
            <a:r>
              <a:rPr lang="fr-FR" dirty="0"/>
              <a:t>Conséquence : </a:t>
            </a:r>
          </a:p>
          <a:p>
            <a:r>
              <a:rPr lang="fr-FR" dirty="0"/>
              <a:t>Un résultat net global en diminution </a:t>
            </a:r>
          </a:p>
          <a:p>
            <a:pPr marL="0" indent="0">
              <a:buNone/>
            </a:pPr>
            <a:r>
              <a:rPr lang="fr-FR" dirty="0"/>
              <a:t>      </a:t>
            </a:r>
            <a:r>
              <a:rPr lang="fr-FR" dirty="0">
                <a:solidFill>
                  <a:srgbClr val="FF0000"/>
                </a:solidFill>
              </a:rPr>
              <a:t>- 223 891, 49€</a:t>
            </a:r>
          </a:p>
        </p:txBody>
      </p:sp>
      <p:graphicFrame>
        <p:nvGraphicFramePr>
          <p:cNvPr id="11" name="Espace réservé du contenu 10">
            <a:extLst>
              <a:ext uri="{FF2B5EF4-FFF2-40B4-BE49-F238E27FC236}">
                <a16:creationId xmlns:a16="http://schemas.microsoft.com/office/drawing/2014/main" id="{C429822B-F0A7-8840-9399-4E76866662C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72731454"/>
              </p:ext>
            </p:extLst>
          </p:nvPr>
        </p:nvGraphicFramePr>
        <p:xfrm>
          <a:off x="838199" y="1825625"/>
          <a:ext cx="685107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6539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D4802-2AF4-224D-8182-F10C73C5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2090"/>
          </a:xfrm>
        </p:spPr>
        <p:txBody>
          <a:bodyPr>
            <a:normAutofit fontScale="90000"/>
          </a:bodyPr>
          <a:lstStyle/>
          <a:p>
            <a:r>
              <a:rPr lang="fr-FR" dirty="0"/>
              <a:t>RECETTES DE FONCTIONNEMENT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84F451-3B78-6746-A087-34BDFE79F56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37754" y="1052945"/>
            <a:ext cx="9777845" cy="5124018"/>
          </a:xfrm>
        </p:spPr>
        <p:txBody>
          <a:bodyPr>
            <a:normAutofit/>
          </a:bodyPr>
          <a:lstStyle/>
          <a:p>
            <a:r>
              <a:rPr lang="fr-FR" sz="2400" dirty="0"/>
              <a:t>Des recettes globales =&gt; 3 744 K€</a:t>
            </a:r>
          </a:p>
          <a:p>
            <a:r>
              <a:rPr lang="fr-FR" sz="2400" dirty="0"/>
              <a:t>RECETTES NETTES DE L’ ACTIVITÉ DE L’ÉTABLISSEMENT =&gt; </a:t>
            </a:r>
            <a:r>
              <a:rPr lang="fr-FR" sz="2400" b="1" dirty="0"/>
              <a:t>3 167 K€ </a:t>
            </a:r>
          </a:p>
          <a:p>
            <a:pPr marL="0" indent="0">
              <a:buNone/>
            </a:pPr>
            <a:r>
              <a:rPr lang="fr-FR" sz="2400" dirty="0"/>
              <a:t>(</a:t>
            </a:r>
            <a:r>
              <a:rPr lang="fr-FR" sz="2400" i="1" dirty="0"/>
              <a:t>recettes propres issues de l’activité – reprises et quotes-parts de subvention)</a:t>
            </a:r>
            <a:endParaRPr lang="fr-FR" sz="2400" b="1" dirty="0"/>
          </a:p>
          <a:p>
            <a:r>
              <a:rPr lang="fr-FR" sz="2400" dirty="0"/>
              <a:t>(- 124 K€ par rapport à 2017)</a:t>
            </a:r>
          </a:p>
          <a:p>
            <a:pPr marL="0" indent="0">
              <a:buNone/>
            </a:pPr>
            <a:endParaRPr lang="fr-FR" sz="2400" i="1" dirty="0"/>
          </a:p>
          <a:p>
            <a:pPr marL="0" indent="0">
              <a:buNone/>
            </a:pPr>
            <a:endParaRPr lang="fr-FR" sz="2400" dirty="0"/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72A96506-C0D9-E34E-93C3-531CE1E7AE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683233"/>
              </p:ext>
            </p:extLst>
          </p:nvPr>
        </p:nvGraphicFramePr>
        <p:xfrm>
          <a:off x="3713018" y="3144982"/>
          <a:ext cx="4572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674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2E95C-AF18-1342-9B19-7CC0D50D6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221"/>
          </a:xfrm>
        </p:spPr>
        <p:txBody>
          <a:bodyPr/>
          <a:lstStyle/>
          <a:p>
            <a:r>
              <a:rPr lang="fr-FR" dirty="0"/>
              <a:t>EVOLUTION DES RECETTES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3042E8-05AE-5549-B3F8-5EEA4CB48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05346"/>
            <a:ext cx="10515600" cy="497161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DES RECETTES EN BAISSE SUR LES CONTRATS DE RECHERCHE </a:t>
            </a:r>
            <a:r>
              <a:rPr lang="fr-FR" i="1" dirty="0"/>
              <a:t>(changement de méthode de comptabilisation, des contrats terminés, des contrats déficitaires)</a:t>
            </a:r>
          </a:p>
          <a:p>
            <a:r>
              <a:rPr lang="fr-FR" dirty="0"/>
              <a:t>DES HAUSSES SENSIBLES SUR LES AUTRES POSTES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algn="ctr"/>
            <a:endParaRPr lang="fr-FR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62D5437-33E1-7049-8DA8-ED269415C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971799"/>
            <a:ext cx="5181600" cy="3414714"/>
          </a:xfrm>
        </p:spPr>
        <p:txBody>
          <a:bodyPr>
            <a:normAutofit lnSpcReduction="10000"/>
          </a:bodyPr>
          <a:lstStyle/>
          <a:p>
            <a:r>
              <a:rPr lang="fr-FR" i="1" dirty="0"/>
              <a:t>PRESTATIONS DE RECHERCHE </a:t>
            </a:r>
          </a:p>
          <a:p>
            <a:pPr marL="0" indent="0" algn="ctr">
              <a:buNone/>
            </a:pPr>
            <a:r>
              <a:rPr lang="fr-FR" dirty="0"/>
              <a:t>=&gt; -17 %</a:t>
            </a:r>
          </a:p>
          <a:p>
            <a:r>
              <a:rPr lang="fr-FR" i="1" dirty="0"/>
              <a:t>DROITS INSCRIPTIONS / SCSP/FORMATION CONTINUE </a:t>
            </a:r>
          </a:p>
          <a:p>
            <a:pPr marL="0" indent="0" algn="ctr">
              <a:buNone/>
            </a:pPr>
            <a:r>
              <a:rPr lang="fr-FR" dirty="0"/>
              <a:t>=&gt; Stabilité </a:t>
            </a:r>
          </a:p>
          <a:p>
            <a:r>
              <a:rPr lang="fr-FR" i="1" dirty="0"/>
              <a:t>TAXE APPRENTISSAGE </a:t>
            </a:r>
          </a:p>
          <a:p>
            <a:pPr marL="0" indent="0" algn="ctr">
              <a:buNone/>
            </a:pPr>
            <a:r>
              <a:rPr lang="fr-FR" dirty="0"/>
              <a:t>=&gt; + 6%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C9C0AC7F-3E2D-1B4C-A597-683A55F118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7350641"/>
              </p:ext>
            </p:extLst>
          </p:nvPr>
        </p:nvGraphicFramePr>
        <p:xfrm>
          <a:off x="1080654" y="2971799"/>
          <a:ext cx="4752109" cy="2985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626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7F7B4A-A4FA-7B4C-ABD0-80658121E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2511"/>
          </a:xfrm>
        </p:spPr>
        <p:txBody>
          <a:bodyPr/>
          <a:lstStyle/>
          <a:p>
            <a:r>
              <a:rPr lang="fr-FR" dirty="0"/>
              <a:t>LES DEPENSES DE FONCTIONNEMENT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9D47C4-FFD4-8548-A481-486A1AFA5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636"/>
            <a:ext cx="10515600" cy="5223164"/>
          </a:xfrm>
        </p:spPr>
        <p:txBody>
          <a:bodyPr/>
          <a:lstStyle/>
          <a:p>
            <a:r>
              <a:rPr lang="fr-FR" dirty="0"/>
              <a:t>Des dépenses globales =&gt; 3 670 K€</a:t>
            </a:r>
          </a:p>
          <a:p>
            <a:r>
              <a:rPr lang="fr-FR" dirty="0"/>
              <a:t>DÉPENSES NETTES DE L’ ACTIVITÉ DE L’ÉTABLISSEMENT =&gt; 3 125 K€</a:t>
            </a:r>
          </a:p>
          <a:p>
            <a:pPr marL="0" indent="0">
              <a:buNone/>
            </a:pPr>
            <a:r>
              <a:rPr lang="fr-FR" i="1" dirty="0"/>
              <a:t>(dépenses liées au fonctionnement de l’établissement déduction faite des dotations aux amortissements et dettes financières)</a:t>
            </a:r>
            <a:endParaRPr lang="fr-FR" dirty="0"/>
          </a:p>
          <a:p>
            <a:r>
              <a:rPr lang="fr-FR" dirty="0"/>
              <a:t>+ 3 % par rapport à 2017</a:t>
            </a:r>
          </a:p>
          <a:p>
            <a:pPr marL="0" indent="0">
              <a:buNone/>
            </a:pPr>
            <a:endParaRPr lang="fr-FR" sz="2400" i="1" dirty="0"/>
          </a:p>
          <a:p>
            <a:endParaRPr lang="fr-FR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34325CED-C477-9B49-9390-1F3076CEE5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5519597"/>
              </p:ext>
            </p:extLst>
          </p:nvPr>
        </p:nvGraphicFramePr>
        <p:xfrm>
          <a:off x="3462482" y="3657600"/>
          <a:ext cx="4851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70310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835</Words>
  <Application>Microsoft Macintosh PowerPoint</Application>
  <PresentationFormat>Grand écran</PresentationFormat>
  <Paragraphs>135</Paragraphs>
  <Slides>16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Thème Office</vt:lpstr>
      <vt:lpstr>ANALYSE DE LA SITUATION FINANCIÈRE</vt:lpstr>
      <vt:lpstr>SITUATION FINANCIÈRE</vt:lpstr>
      <vt:lpstr>LA SECTION DE FONCTIONNEMENT</vt:lpstr>
      <vt:lpstr>LA SECTION DE FONCTIONNEMENT</vt:lpstr>
      <vt:lpstr>DEPENSES/RECETTES 2018 par budget</vt:lpstr>
      <vt:lpstr>EVOLUTION DU RESULTAT 2017/2018</vt:lpstr>
      <vt:lpstr>RECETTES DE FONCTIONNEMENT </vt:lpstr>
      <vt:lpstr>EVOLUTION DES RECETTES </vt:lpstr>
      <vt:lpstr>LES DEPENSES DE FONCTIONNEMENT</vt:lpstr>
      <vt:lpstr>EVOLUTION DEPENSES 2017/2018</vt:lpstr>
      <vt:lpstr>Amortissement du patrimoine : incidence sur la section de fonctionnement </vt:lpstr>
      <vt:lpstr>La Capacité d’Autofinancement</vt:lpstr>
      <vt:lpstr>LE FONDS DE ROULEMENT </vt:lpstr>
      <vt:lpstr>EVOLUTION DE LA TRESORERIE</vt:lpstr>
      <vt:lpstr>TRESORERIE / FDR /BFR</vt:lpstr>
      <vt:lpstr>EVOLUTION 2018/2017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DE LA SITUATION FINANCIÈRE</dc:title>
  <dc:creator>Microsoft Office User</dc:creator>
  <cp:lastModifiedBy>Microsoft Office User</cp:lastModifiedBy>
  <cp:revision>63</cp:revision>
  <dcterms:created xsi:type="dcterms:W3CDTF">2019-03-13T20:11:38Z</dcterms:created>
  <dcterms:modified xsi:type="dcterms:W3CDTF">2019-03-21T17:49:55Z</dcterms:modified>
</cp:coreProperties>
</file>