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858000" cy="9144000"/>
  <p:embeddedFontLst>
    <p:embeddedFont>
      <p:font typeface="Montserrat" panose="020B0604020202020204" charset="0"/>
      <p:regular r:id="rId11"/>
      <p:bold r:id="rId12"/>
      <p:italic r:id="rId13"/>
      <p:boldItalic r:id="rId14"/>
    </p:embeddedFont>
    <p:embeddedFont>
      <p:font typeface="Lato" panose="020B060402020202020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7" d="100"/>
          <a:sy n="147" d="100"/>
        </p:scale>
        <p:origin x="-594" y="-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5775301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ac5a2fc3ca_0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ac5a2fc3ca_0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ac5a2fc3ca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ac5a2fc3ca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ac5a2fc3ca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ac5a2fc3ca_0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ac5a2fc3ca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ac5a2fc3ca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ac7a89b7f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ac7a89b7f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ac7a89b7f9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ac7a89b7f9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ac5a2fc3ca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ac5a2fc3ca_0_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5400000">
            <a:off x="7500300" y="505"/>
            <a:ext cx="1643700" cy="1643700"/>
          </a:xfrm>
          <a:prstGeom prst="diagStripe">
            <a:avLst>
              <a:gd name="adj" fmla="val 0"/>
            </a:avLst>
          </a:prstGeom>
          <a:solidFill>
            <a:schemeClr val="lt1">
              <a:alpha val="30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490"/>
            <a:ext cx="5153705" cy="5134399"/>
            <a:chOff x="0" y="75"/>
            <a:chExt cx="5153705" cy="515295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455" y="-225"/>
              <a:ext cx="5152800" cy="51537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150" y="1145825"/>
              <a:ext cx="3996600" cy="3996900"/>
            </a:xfrm>
            <a:prstGeom prst="diagStripe">
              <a:avLst>
                <a:gd name="adj" fmla="val 58774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-5400000">
              <a:off x="1646" y="-75"/>
              <a:ext cx="2299800" cy="23001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flipH="1">
              <a:off x="652821" y="590035"/>
              <a:ext cx="2300100" cy="2299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3537150" y="1578400"/>
            <a:ext cx="5017500" cy="15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5083950" y="3924925"/>
            <a:ext cx="3470700" cy="5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11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107" name="Google Shape;107;p11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1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1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1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1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1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11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11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11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11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11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11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11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11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5" name="Google Shape;125;p11"/>
          <p:cNvSpPr txBox="1">
            <a:spLocks noGrp="1"/>
          </p:cNvSpPr>
          <p:nvPr>
            <p:ph type="title" hasCustomPrompt="1"/>
          </p:nvPr>
        </p:nvSpPr>
        <p:spPr>
          <a:xfrm>
            <a:off x="823850" y="1284675"/>
            <a:ext cx="47760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6" name="Google Shape;126;p11"/>
          <p:cNvSpPr txBox="1">
            <a:spLocks noGrp="1"/>
          </p:cNvSpPr>
          <p:nvPr>
            <p:ph type="body" idx="1"/>
          </p:nvPr>
        </p:nvSpPr>
        <p:spPr>
          <a:xfrm>
            <a:off x="823850" y="2643124"/>
            <a:ext cx="4776000" cy="121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7" name="Google Shape;12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21" name="Google Shape;21;p3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3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3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3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3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" name="Google Shape;39;p3"/>
          <p:cNvSpPr txBox="1">
            <a:spLocks noGrp="1"/>
          </p:cNvSpPr>
          <p:nvPr>
            <p:ph type="title"/>
          </p:nvPr>
        </p:nvSpPr>
        <p:spPr>
          <a:xfrm>
            <a:off x="823850" y="2053000"/>
            <a:ext cx="4587000" cy="11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4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43" name="Google Shape;43;p4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4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" name="Google Shape;45;p4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6" name="Google Shape;46;p4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oogle Shape;49;p5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0" name="Google Shape;50;p5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52;p5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3" name="Google Shape;53;p5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34032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5"/>
          <p:cNvSpPr txBox="1">
            <a:spLocks noGrp="1"/>
          </p:cNvSpPr>
          <p:nvPr>
            <p:ph type="body" idx="2"/>
          </p:nvPr>
        </p:nvSpPr>
        <p:spPr>
          <a:xfrm>
            <a:off x="4933221" y="1567550"/>
            <a:ext cx="34032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6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8" name="Google Shape;58;p6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6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" name="Google Shape;60;p6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1" name="Google Shape;6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7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64" name="Google Shape;64;p7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7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3798900" cy="149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7" name="Google Shape;67;p7"/>
          <p:cNvSpPr txBox="1">
            <a:spLocks noGrp="1"/>
          </p:cNvSpPr>
          <p:nvPr>
            <p:ph type="body" idx="1"/>
          </p:nvPr>
        </p:nvSpPr>
        <p:spPr>
          <a:xfrm>
            <a:off x="1297500" y="1972550"/>
            <a:ext cx="3798900" cy="241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8" name="Google Shape;68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8"/>
          <p:cNvGrpSpPr/>
          <p:nvPr/>
        </p:nvGrpSpPr>
        <p:grpSpPr>
          <a:xfrm>
            <a:off x="4406400" y="0"/>
            <a:ext cx="4737600" cy="5143500"/>
            <a:chOff x="4406400" y="0"/>
            <a:chExt cx="4737600" cy="5143500"/>
          </a:xfrm>
        </p:grpSpPr>
        <p:sp>
          <p:nvSpPr>
            <p:cNvPr id="71" name="Google Shape;71;p8"/>
            <p:cNvSpPr/>
            <p:nvPr/>
          </p:nvSpPr>
          <p:spPr>
            <a:xfrm rot="5400000">
              <a:off x="4407900" y="-1500"/>
              <a:ext cx="4734600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8"/>
            <p:cNvSpPr/>
            <p:nvPr/>
          </p:nvSpPr>
          <p:spPr>
            <a:xfrm rot="5400000">
              <a:off x="4840825" y="6000"/>
              <a:ext cx="4298700" cy="4286700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8"/>
            <p:cNvSpPr/>
            <p:nvPr/>
          </p:nvSpPr>
          <p:spPr>
            <a:xfrm rot="-5400000">
              <a:off x="5618399" y="123664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8"/>
            <p:cNvSpPr/>
            <p:nvPr/>
          </p:nvSpPr>
          <p:spPr>
            <a:xfrm flipH="1">
              <a:off x="5849857" y="144407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8"/>
            <p:cNvSpPr/>
            <p:nvPr/>
          </p:nvSpPr>
          <p:spPr>
            <a:xfrm rot="-5400000">
              <a:off x="5987081" y="246974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8"/>
            <p:cNvSpPr/>
            <p:nvPr/>
          </p:nvSpPr>
          <p:spPr>
            <a:xfrm flipH="1">
              <a:off x="6222115" y="267717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8"/>
            <p:cNvSpPr/>
            <p:nvPr/>
          </p:nvSpPr>
          <p:spPr>
            <a:xfrm rot="-5400000">
              <a:off x="6675341" y="1862244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8"/>
            <p:cNvSpPr/>
            <p:nvPr/>
          </p:nvSpPr>
          <p:spPr>
            <a:xfrm flipH="1">
              <a:off x="6908099" y="206968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8"/>
            <p:cNvSpPr/>
            <p:nvPr/>
          </p:nvSpPr>
          <p:spPr>
            <a:xfrm rot="-5400000">
              <a:off x="6861141" y="247808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8"/>
            <p:cNvSpPr/>
            <p:nvPr/>
          </p:nvSpPr>
          <p:spPr>
            <a:xfrm flipH="1">
              <a:off x="7965266" y="269319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8"/>
            <p:cNvSpPr/>
            <p:nvPr/>
          </p:nvSpPr>
          <p:spPr>
            <a:xfrm flipH="1">
              <a:off x="8145082" y="330903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 rot="-5400000">
              <a:off x="7047599" y="309534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 flipH="1">
              <a:off x="7276649" y="330278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8"/>
            <p:cNvSpPr/>
            <p:nvPr/>
          </p:nvSpPr>
          <p:spPr>
            <a:xfrm rot="-5400000">
              <a:off x="7227414" y="37111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8"/>
            <p:cNvSpPr/>
            <p:nvPr/>
          </p:nvSpPr>
          <p:spPr>
            <a:xfrm flipH="1">
              <a:off x="7462448" y="391862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8"/>
            <p:cNvSpPr/>
            <p:nvPr/>
          </p:nvSpPr>
          <p:spPr>
            <a:xfrm rot="-5400000">
              <a:off x="8102491" y="371885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 flipH="1">
              <a:off x="8334533" y="3926292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 rot="-5400000">
              <a:off x="8288290" y="433470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" name="Google Shape;89;p8"/>
          <p:cNvSpPr txBox="1">
            <a:spLocks noGrp="1"/>
          </p:cNvSpPr>
          <p:nvPr>
            <p:ph type="title"/>
          </p:nvPr>
        </p:nvSpPr>
        <p:spPr>
          <a:xfrm>
            <a:off x="823850" y="866775"/>
            <a:ext cx="4587000" cy="352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9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93" name="Google Shape;93;p9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9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" name="Google Shape;95;p9"/>
          <p:cNvSpPr txBox="1">
            <a:spLocks noGrp="1"/>
          </p:cNvSpPr>
          <p:nvPr>
            <p:ph type="title"/>
          </p:nvPr>
        </p:nvSpPr>
        <p:spPr>
          <a:xfrm>
            <a:off x="1297500" y="1658325"/>
            <a:ext cx="3036300" cy="175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6" name="Google Shape;96;p9"/>
          <p:cNvSpPr txBox="1">
            <a:spLocks noGrp="1"/>
          </p:cNvSpPr>
          <p:nvPr>
            <p:ph type="subTitle" idx="1"/>
          </p:nvPr>
        </p:nvSpPr>
        <p:spPr>
          <a:xfrm>
            <a:off x="1297500" y="3538000"/>
            <a:ext cx="3036300" cy="5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>
            <a:endParaRPr/>
          </a:p>
        </p:txBody>
      </p:sp>
      <p:sp>
        <p:nvSpPr>
          <p:cNvPr id="97" name="Google Shape;97;p9"/>
          <p:cNvSpPr txBox="1">
            <a:spLocks noGrp="1"/>
          </p:cNvSpPr>
          <p:nvPr>
            <p:ph type="body" idx="2"/>
          </p:nvPr>
        </p:nvSpPr>
        <p:spPr>
          <a:xfrm>
            <a:off x="4648200" y="1696600"/>
            <a:ext cx="3676800" cy="23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8" name="Google Shape;98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10"/>
          <p:cNvGrpSpPr/>
          <p:nvPr/>
        </p:nvGrpSpPr>
        <p:grpSpPr>
          <a:xfrm>
            <a:off x="0" y="4128572"/>
            <a:ext cx="698925" cy="684657"/>
            <a:chOff x="0" y="3785672"/>
            <a:chExt cx="698925" cy="684657"/>
          </a:xfrm>
        </p:grpSpPr>
        <p:sp>
          <p:nvSpPr>
            <p:cNvPr id="101" name="Google Shape;101;p10"/>
            <p:cNvSpPr/>
            <p:nvPr/>
          </p:nvSpPr>
          <p:spPr>
            <a:xfrm rot="-5400000">
              <a:off x="0" y="3785672"/>
              <a:ext cx="544800" cy="544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10"/>
            <p:cNvSpPr/>
            <p:nvPr/>
          </p:nvSpPr>
          <p:spPr>
            <a:xfrm flipH="1">
              <a:off x="154125" y="3925529"/>
              <a:ext cx="544800" cy="544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" name="Google Shape;103;p10"/>
          <p:cNvSpPr txBox="1">
            <a:spLocks noGrp="1"/>
          </p:cNvSpPr>
          <p:nvPr>
            <p:ph type="body" idx="1"/>
          </p:nvPr>
        </p:nvSpPr>
        <p:spPr>
          <a:xfrm>
            <a:off x="812725" y="4305375"/>
            <a:ext cx="6936000" cy="52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04" name="Google Shape;10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focus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Lato"/>
              <a:buChar char="●"/>
              <a:defRPr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3"/>
          <p:cNvSpPr txBox="1">
            <a:spLocks noGrp="1"/>
          </p:cNvSpPr>
          <p:nvPr>
            <p:ph type="ctrTitle"/>
          </p:nvPr>
        </p:nvSpPr>
        <p:spPr>
          <a:xfrm>
            <a:off x="4964425" y="238150"/>
            <a:ext cx="3991200" cy="111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700" b="1" i="1"/>
              <a:t>SEMESTRE À L’ETRANGER</a:t>
            </a:r>
            <a:endParaRPr sz="3700" b="1" i="1"/>
          </a:p>
        </p:txBody>
      </p:sp>
      <p:sp>
        <p:nvSpPr>
          <p:cNvPr id="135" name="Google Shape;135;p13"/>
          <p:cNvSpPr txBox="1">
            <a:spLocks noGrp="1"/>
          </p:cNvSpPr>
          <p:nvPr>
            <p:ph type="subTitle" idx="1"/>
          </p:nvPr>
        </p:nvSpPr>
        <p:spPr>
          <a:xfrm>
            <a:off x="5451825" y="1849900"/>
            <a:ext cx="24528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4800" b="1">
                <a:solidFill>
                  <a:srgbClr val="4A86E8"/>
                </a:solidFill>
              </a:rPr>
              <a:t>GRÈCE</a:t>
            </a:r>
            <a:endParaRPr sz="4800" b="1">
              <a:solidFill>
                <a:srgbClr val="4A86E8"/>
              </a:solidFill>
            </a:endParaRPr>
          </a:p>
        </p:txBody>
      </p:sp>
      <p:pic>
        <p:nvPicPr>
          <p:cNvPr id="136" name="Google Shape;13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08050" y="2826625"/>
            <a:ext cx="1600200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5625" y="542225"/>
            <a:ext cx="4378849" cy="3284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4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53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La destination : Athènes</a:t>
            </a:r>
            <a:endParaRPr/>
          </a:p>
        </p:txBody>
      </p:sp>
      <p:pic>
        <p:nvPicPr>
          <p:cNvPr id="143" name="Google Shape;14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0663" y="1280050"/>
            <a:ext cx="2524125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83825" y="3172489"/>
            <a:ext cx="2524125" cy="17474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05625" y="1191525"/>
            <a:ext cx="2567024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69750" y="3172500"/>
            <a:ext cx="2362200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22125" y="466550"/>
            <a:ext cx="2659125" cy="193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5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L’université </a:t>
            </a:r>
            <a:endParaRPr/>
          </a:p>
        </p:txBody>
      </p:sp>
      <p:sp>
        <p:nvSpPr>
          <p:cNvPr id="153" name="Google Shape;153;p15"/>
          <p:cNvSpPr txBox="1">
            <a:spLocks noGrp="1"/>
          </p:cNvSpPr>
          <p:nvPr>
            <p:ph type="body" idx="1"/>
          </p:nvPr>
        </p:nvSpPr>
        <p:spPr>
          <a:xfrm>
            <a:off x="644700" y="1560400"/>
            <a:ext cx="76917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fr" sz="1600"/>
              <a:t>Université accessible en bus et métro depuis le centre ville d’Athènes :</a:t>
            </a:r>
            <a:endParaRPr sz="1600"/>
          </a:p>
          <a:p>
            <a:pPr marL="1371600" lvl="2" indent="-330200" algn="l" rtl="0"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fr" sz="1600"/>
              <a:t>43€ pour un abonnement  métro/bus de 3 mois</a:t>
            </a:r>
            <a:endParaRPr sz="1600"/>
          </a:p>
          <a:p>
            <a:pPr marL="1371600" lvl="2" indent="-330200" algn="l" rtl="0"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fr" sz="1600"/>
              <a:t>environ 45 min de trajet entre le centre ville et l’université (mais pas de panique, on a rendez vous à 10h à l’université en général)</a:t>
            </a:r>
            <a:br>
              <a:rPr lang="fr" sz="1600"/>
            </a:b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fr" sz="1600"/>
              <a:t>Projet de recherche (plusieurs sujets au choix dans le domaine de l’électrique/électronique) → semestre pour ITT</a:t>
            </a:r>
            <a:br>
              <a:rPr lang="fr" sz="1600"/>
            </a:b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fr" sz="1600"/>
              <a:t>Horaires très flexibles (car tuteur très compréhensif) → possibilité d’organiser des petits week-ends</a:t>
            </a:r>
            <a:br>
              <a:rPr lang="fr" sz="1600"/>
            </a:b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fr" sz="1600"/>
              <a:t>Pas de partiel mais un compte rendu écrit en anglais des recherches effectuées</a:t>
            </a:r>
            <a:endParaRPr sz="16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600"/>
          </a:p>
        </p:txBody>
      </p:sp>
      <p:pic>
        <p:nvPicPr>
          <p:cNvPr id="154" name="Google Shape;15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26800" y="141175"/>
            <a:ext cx="1333500" cy="1419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6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Les avantages du statut d’étudiant grec :</a:t>
            </a:r>
            <a:endParaRPr/>
          </a:p>
        </p:txBody>
      </p:sp>
      <p:sp>
        <p:nvSpPr>
          <p:cNvPr id="160" name="Google Shape;160;p16"/>
          <p:cNvSpPr txBox="1">
            <a:spLocks noGrp="1"/>
          </p:cNvSpPr>
          <p:nvPr>
            <p:ph type="body" idx="1"/>
          </p:nvPr>
        </p:nvSpPr>
        <p:spPr>
          <a:xfrm>
            <a:off x="1052550" y="1116150"/>
            <a:ext cx="74967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fr" sz="1600"/>
              <a:t>Restauration GRATUITE matin, midi et soir (week-end inclus) à l’université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fr" sz="1600"/>
              <a:t>Réduction de 50% sur tous les bateaux et bus vers les îles grecques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fr" sz="1600"/>
              <a:t>Possibilité de participer aux événements Erasmus :</a:t>
            </a:r>
            <a:endParaRPr sz="1600"/>
          </a:p>
          <a:p>
            <a:pPr marL="1371600" lvl="2" indent="-330200" algn="l" rtl="0"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fr" sz="1600"/>
              <a:t>Soirées étudiantes</a:t>
            </a:r>
            <a:endParaRPr sz="1600"/>
          </a:p>
          <a:p>
            <a:pPr marL="1371600" lvl="2" indent="-330200" algn="l" rtl="0"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fr" sz="1600"/>
              <a:t>Voyage en Crète (environ 500 étudiants) </a:t>
            </a:r>
            <a:endParaRPr sz="1600"/>
          </a:p>
        </p:txBody>
      </p:sp>
      <p:pic>
        <p:nvPicPr>
          <p:cNvPr id="161" name="Google Shape;16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4400" y="2877200"/>
            <a:ext cx="4709932" cy="206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65853" y="2877200"/>
            <a:ext cx="2998250" cy="206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7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Le logement</a:t>
            </a:r>
            <a:endParaRPr/>
          </a:p>
        </p:txBody>
      </p:sp>
      <p:sp>
        <p:nvSpPr>
          <p:cNvPr id="168" name="Google Shape;168;p17"/>
          <p:cNvSpPr txBox="1">
            <a:spLocks noGrp="1"/>
          </p:cNvSpPr>
          <p:nvPr>
            <p:ph type="body" idx="1"/>
          </p:nvPr>
        </p:nvSpPr>
        <p:spPr>
          <a:xfrm>
            <a:off x="1297500" y="1388125"/>
            <a:ext cx="7038900" cy="309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fr" sz="1600"/>
              <a:t>Ne pas hésiter à regarder sur Airbnb si coloc → peut être plus avantageux</a:t>
            </a:r>
            <a:br>
              <a:rPr lang="fr" sz="1600"/>
            </a:b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fr" sz="1600"/>
              <a:t>Compter un loyer comme en France à peu près  (environ 300/400 euros)</a:t>
            </a:r>
            <a:br>
              <a:rPr lang="fr" sz="1600"/>
            </a:b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fr" sz="1600"/>
              <a:t>Regarder les colocs / résidences d’étudiants Erasmus</a:t>
            </a:r>
            <a:br>
              <a:rPr lang="fr" sz="1600"/>
            </a:b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fr" sz="1600"/>
              <a:t>Il vaut mieux privilégier les logements dans le centre d’Athènes</a:t>
            </a:r>
            <a:endParaRPr sz="1600"/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6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8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58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Les sorties : </a:t>
            </a:r>
            <a:endParaRPr/>
          </a:p>
        </p:txBody>
      </p:sp>
      <p:sp>
        <p:nvSpPr>
          <p:cNvPr id="174" name="Google Shape;174;p18"/>
          <p:cNvSpPr txBox="1">
            <a:spLocks noGrp="1"/>
          </p:cNvSpPr>
          <p:nvPr>
            <p:ph type="body" idx="1"/>
          </p:nvPr>
        </p:nvSpPr>
        <p:spPr>
          <a:xfrm>
            <a:off x="1198350" y="1028700"/>
            <a:ext cx="7038900" cy="322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-"/>
            </a:pPr>
            <a:r>
              <a:rPr lang="fr" sz="1500"/>
              <a:t>Le centre ville d’Athènes est très vivant </a:t>
            </a: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-"/>
            </a:pPr>
            <a:r>
              <a:rPr lang="fr" sz="1500"/>
              <a:t>Beaucoup de bars et restaurations où l’on peut manger pour pas très cher !</a:t>
            </a: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-"/>
            </a:pPr>
            <a:r>
              <a:rPr lang="fr" sz="1500"/>
              <a:t>La plage à une petite heure en transport en commun</a:t>
            </a:r>
            <a:endParaRPr sz="15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500"/>
          </a:p>
        </p:txBody>
      </p:sp>
      <p:pic>
        <p:nvPicPr>
          <p:cNvPr id="175" name="Google Shape;17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5900" y="2658500"/>
            <a:ext cx="2935550" cy="178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59562" y="2396025"/>
            <a:ext cx="3213213" cy="1785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9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6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Les voyages : </a:t>
            </a:r>
            <a:endParaRPr/>
          </a:p>
        </p:txBody>
      </p:sp>
      <p:pic>
        <p:nvPicPr>
          <p:cNvPr id="182" name="Google Shape;18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3863" y="991500"/>
            <a:ext cx="2110150" cy="1644275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19"/>
          <p:cNvSpPr txBox="1"/>
          <p:nvPr/>
        </p:nvSpPr>
        <p:spPr>
          <a:xfrm>
            <a:off x="282488" y="2635775"/>
            <a:ext cx="2292900" cy="3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Zante : La baie du naufrage</a:t>
            </a:r>
            <a:endParaRPr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84" name="Google Shape;184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44108" y="323725"/>
            <a:ext cx="1680342" cy="224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19"/>
          <p:cNvSpPr txBox="1"/>
          <p:nvPr/>
        </p:nvSpPr>
        <p:spPr>
          <a:xfrm>
            <a:off x="6829125" y="2571750"/>
            <a:ext cx="1710300" cy="2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Mykonos</a:t>
            </a:r>
            <a:endParaRPr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86" name="Google Shape;186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4500" y="3139225"/>
            <a:ext cx="2553080" cy="1579225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19"/>
          <p:cNvSpPr txBox="1"/>
          <p:nvPr/>
        </p:nvSpPr>
        <p:spPr>
          <a:xfrm>
            <a:off x="784500" y="4718450"/>
            <a:ext cx="2292900" cy="2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Paros</a:t>
            </a:r>
            <a:endParaRPr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88" name="Google Shape;188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582676" y="991499"/>
            <a:ext cx="2354050" cy="1524225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19"/>
          <p:cNvSpPr txBox="1"/>
          <p:nvPr/>
        </p:nvSpPr>
        <p:spPr>
          <a:xfrm>
            <a:off x="3596100" y="2516100"/>
            <a:ext cx="2441700" cy="3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Heraklion - Crète</a:t>
            </a:r>
            <a:endParaRPr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90" name="Google Shape;190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828525" y="3139224"/>
            <a:ext cx="2772417" cy="1579225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19"/>
          <p:cNvSpPr txBox="1"/>
          <p:nvPr/>
        </p:nvSpPr>
        <p:spPr>
          <a:xfrm>
            <a:off x="5378825" y="4718450"/>
            <a:ext cx="1561800" cy="3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Les Météores</a:t>
            </a:r>
            <a:endParaRPr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0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600"/>
              <a:t>Si vous avez des questions, </a:t>
            </a:r>
            <a:endParaRPr sz="26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600"/>
              <a:t>n’hésitez pas à nous contacter !</a:t>
            </a:r>
            <a:endParaRPr sz="2600"/>
          </a:p>
        </p:txBody>
      </p:sp>
      <p:sp>
        <p:nvSpPr>
          <p:cNvPr id="197" name="Google Shape;197;p20"/>
          <p:cNvSpPr txBox="1">
            <a:spLocks noGrp="1"/>
          </p:cNvSpPr>
          <p:nvPr>
            <p:ph type="body" idx="1"/>
          </p:nvPr>
        </p:nvSpPr>
        <p:spPr>
          <a:xfrm>
            <a:off x="1297500" y="1875625"/>
            <a:ext cx="70389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DEBUE Morane</a:t>
            </a:r>
            <a:endParaRPr/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fr"/>
              <a:t>DOMENET-COURADE Marie</a:t>
            </a:r>
            <a:endParaRPr/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fr"/>
              <a:t>FOGAL Alexandre</a:t>
            </a:r>
            <a:endParaRPr/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fr"/>
              <a:t>OUDIN Aurélie</a:t>
            </a:r>
            <a:endParaRPr/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fr"/>
              <a:t>TOUTAIN Clémentine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ocus">
  <a:themeElements>
    <a:clrScheme name="Focus">
      <a:dk1>
        <a:srgbClr val="1B212C"/>
      </a:dk1>
      <a:lt1>
        <a:srgbClr val="FFFFFF"/>
      </a:lt1>
      <a:dk2>
        <a:srgbClr val="D9D9D9"/>
      </a:dk2>
      <a:lt2>
        <a:srgbClr val="82C7A5"/>
      </a:lt2>
      <a:accent1>
        <a:srgbClr val="0145AC"/>
      </a:accent1>
      <a:accent2>
        <a:srgbClr val="EECE1A"/>
      </a:accent2>
      <a:accent3>
        <a:srgbClr val="4E5567"/>
      </a:accent3>
      <a:accent4>
        <a:srgbClr val="F4D6AD"/>
      </a:accent4>
      <a:accent5>
        <a:srgbClr val="7890CD"/>
      </a:accent5>
      <a:accent6>
        <a:srgbClr val="F15E22"/>
      </a:accent6>
      <a:hlink>
        <a:srgbClr val="7890CD"/>
      </a:hlink>
      <a:folHlink>
        <a:srgbClr val="7890C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197</Words>
  <Application>Microsoft Office PowerPoint</Application>
  <PresentationFormat>Affichage à l'écran (16:9)</PresentationFormat>
  <Paragraphs>38</Paragraphs>
  <Slides>8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2" baseType="lpstr">
      <vt:lpstr>Arial</vt:lpstr>
      <vt:lpstr>Montserrat</vt:lpstr>
      <vt:lpstr>Lato</vt:lpstr>
      <vt:lpstr>Focus</vt:lpstr>
      <vt:lpstr>SEMESTRE À L’ETRANGER</vt:lpstr>
      <vt:lpstr>La destination : Athènes</vt:lpstr>
      <vt:lpstr>L’université </vt:lpstr>
      <vt:lpstr>Les avantages du statut d’étudiant grec :</vt:lpstr>
      <vt:lpstr>Le logement</vt:lpstr>
      <vt:lpstr>Les sorties : </vt:lpstr>
      <vt:lpstr>Les voyages : </vt:lpstr>
      <vt:lpstr>Si vous avez des questions,  n’hésitez pas à nous contacter 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SEMESTRE À L’ETRANGER</dc:title>
  <dc:creator>Marie Hombert</dc:creator>
  <cp:lastModifiedBy>Marie Hombert</cp:lastModifiedBy>
  <cp:revision>1</cp:revision>
  <dcterms:modified xsi:type="dcterms:W3CDTF">2020-11-19T11:52:30Z</dcterms:modified>
</cp:coreProperties>
</file>