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5" r:id="rId3"/>
  </p:sldMasterIdLst>
  <p:notesMasterIdLst>
    <p:notesMasterId r:id="rId24"/>
  </p:notesMasterIdLst>
  <p:handoutMasterIdLst>
    <p:handoutMasterId r:id="rId25"/>
  </p:handoutMasterIdLst>
  <p:sldIdLst>
    <p:sldId id="659" r:id="rId4"/>
    <p:sldId id="469" r:id="rId5"/>
    <p:sldId id="580" r:id="rId6"/>
    <p:sldId id="660" r:id="rId7"/>
    <p:sldId id="658" r:id="rId8"/>
    <p:sldId id="661" r:id="rId9"/>
    <p:sldId id="662" r:id="rId10"/>
    <p:sldId id="640" r:id="rId11"/>
    <p:sldId id="642" r:id="rId12"/>
    <p:sldId id="643" r:id="rId13"/>
    <p:sldId id="634" r:id="rId14"/>
    <p:sldId id="645" r:id="rId15"/>
    <p:sldId id="657" r:id="rId16"/>
    <p:sldId id="644" r:id="rId17"/>
    <p:sldId id="656" r:id="rId18"/>
    <p:sldId id="655" r:id="rId19"/>
    <p:sldId id="649" r:id="rId20"/>
    <p:sldId id="650" r:id="rId21"/>
    <p:sldId id="641" r:id="rId22"/>
    <p:sldId id="663" r:id="rId23"/>
  </p:sldIdLst>
  <p:sldSz cx="9144000" cy="6858000" type="screen4x3"/>
  <p:notesSz cx="6735763" cy="9869488"/>
  <p:defaultTextStyle>
    <a:defPPr>
      <a:defRPr lang="fr-FR"/>
    </a:defPPr>
    <a:lvl1pPr algn="ctr" rtl="0" fontAlgn="base">
      <a:spcBef>
        <a:spcPct val="0"/>
      </a:spcBef>
      <a:spcAft>
        <a:spcPct val="0"/>
      </a:spcAft>
      <a:defRPr sz="2400" kern="1200">
        <a:solidFill>
          <a:srgbClr val="3366CC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rgbClr val="3366CC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rgbClr val="3366CC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rgbClr val="3366CC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rgbClr val="3366CC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3366CC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3366CC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3366CC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3366CC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08">
          <p15:clr>
            <a:srgbClr val="A4A3A4"/>
          </p15:clr>
        </p15:guide>
        <p15:guide id="2" pos="212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A0000"/>
    <a:srgbClr val="931423"/>
    <a:srgbClr val="932623"/>
    <a:srgbClr val="932B23"/>
    <a:srgbClr val="C02828"/>
    <a:srgbClr val="FFFF66"/>
    <a:srgbClr val="FFCCFF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8" autoAdjust="0"/>
    <p:restoredTop sz="94599" autoAdjust="0"/>
  </p:normalViewPr>
  <p:slideViewPr>
    <p:cSldViewPr>
      <p:cViewPr>
        <p:scale>
          <a:sx n="114" d="100"/>
          <a:sy n="114" d="100"/>
        </p:scale>
        <p:origin x="-918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-3163" y="-77"/>
      </p:cViewPr>
      <p:guideLst>
        <p:guide orient="horz" pos="3108"/>
        <p:guide pos="2122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AC9C30-6372-4F55-9578-EE94192AE3EC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fr-FR"/>
        </a:p>
      </dgm:t>
    </dgm:pt>
    <dgm:pt modelId="{51F40B94-5977-43BE-A05C-15C661EDDAA3}">
      <dgm:prSet phldrT="[Texte]" custT="1"/>
      <dgm:spPr/>
      <dgm:t>
        <a:bodyPr/>
        <a:lstStyle/>
        <a:p>
          <a:r>
            <a:rPr lang="fr-FR" sz="900" dirty="0" smtClean="0"/>
            <a:t>Habillement chaîne logistique textile</a:t>
          </a:r>
          <a:endParaRPr lang="fr-FR" sz="900" dirty="0"/>
        </a:p>
      </dgm:t>
    </dgm:pt>
    <dgm:pt modelId="{4BD8BFBF-5598-42C2-86D1-70E493BDE8D6}" type="parTrans" cxnId="{7212716D-CCC0-44B8-B73F-E87F0DBD6FB7}">
      <dgm:prSet/>
      <dgm:spPr/>
      <dgm:t>
        <a:bodyPr/>
        <a:lstStyle/>
        <a:p>
          <a:endParaRPr lang="fr-FR" sz="2400"/>
        </a:p>
      </dgm:t>
    </dgm:pt>
    <dgm:pt modelId="{D4BD7627-241F-4281-AA4A-51D34958CF5A}" type="sibTrans" cxnId="{7212716D-CCC0-44B8-B73F-E87F0DBD6FB7}">
      <dgm:prSet/>
      <dgm:spPr/>
      <dgm:t>
        <a:bodyPr/>
        <a:lstStyle/>
        <a:p>
          <a:endParaRPr lang="fr-FR" sz="2400"/>
        </a:p>
      </dgm:t>
    </dgm:pt>
    <dgm:pt modelId="{567684AD-9907-46C2-8990-697FEE5B4DF9}">
      <dgm:prSet phldrT="[Texte]" custT="1"/>
      <dgm:spPr/>
      <dgm:t>
        <a:bodyPr/>
        <a:lstStyle/>
        <a:p>
          <a:r>
            <a:rPr lang="fr-FR" sz="900" dirty="0" smtClean="0"/>
            <a:t>Critères fonctionnels nouveaux modes de consommation et usage</a:t>
          </a:r>
          <a:endParaRPr lang="fr-FR" sz="900" dirty="0"/>
        </a:p>
      </dgm:t>
    </dgm:pt>
    <dgm:pt modelId="{91AC65D9-10D1-463D-8EF6-0B994635D330}" type="parTrans" cxnId="{68DB10D8-BC2F-4794-A76F-71C078FBA785}">
      <dgm:prSet/>
      <dgm:spPr/>
      <dgm:t>
        <a:bodyPr/>
        <a:lstStyle/>
        <a:p>
          <a:endParaRPr lang="fr-FR" sz="2400"/>
        </a:p>
      </dgm:t>
    </dgm:pt>
    <dgm:pt modelId="{675F74E8-5A63-4172-8658-C51FC4994F89}" type="sibTrans" cxnId="{68DB10D8-BC2F-4794-A76F-71C078FBA785}">
      <dgm:prSet/>
      <dgm:spPr/>
      <dgm:t>
        <a:bodyPr/>
        <a:lstStyle/>
        <a:p>
          <a:endParaRPr lang="fr-FR" sz="2400"/>
        </a:p>
      </dgm:t>
    </dgm:pt>
    <dgm:pt modelId="{6550C984-1851-4C29-8B7A-46D272C9DE80}">
      <dgm:prSet phldrT="[Texte]" custT="1"/>
      <dgm:spPr/>
      <dgm:t>
        <a:bodyPr/>
        <a:lstStyle/>
        <a:p>
          <a:r>
            <a:rPr lang="fr-FR" sz="900" dirty="0" smtClean="0"/>
            <a:t>Traçabilité</a:t>
          </a:r>
          <a:endParaRPr lang="fr-FR" sz="900" dirty="0"/>
        </a:p>
      </dgm:t>
    </dgm:pt>
    <dgm:pt modelId="{4AA6C326-0493-439F-A830-E65CE85A2CD2}" type="parTrans" cxnId="{78AD949C-33BE-41A5-B4E2-AD9AC4321207}">
      <dgm:prSet/>
      <dgm:spPr/>
      <dgm:t>
        <a:bodyPr/>
        <a:lstStyle/>
        <a:p>
          <a:endParaRPr lang="fr-FR" sz="2400"/>
        </a:p>
      </dgm:t>
    </dgm:pt>
    <dgm:pt modelId="{E6DE3487-06D2-439C-B5E3-3C8D09E4D464}" type="sibTrans" cxnId="{78AD949C-33BE-41A5-B4E2-AD9AC4321207}">
      <dgm:prSet/>
      <dgm:spPr/>
      <dgm:t>
        <a:bodyPr/>
        <a:lstStyle/>
        <a:p>
          <a:endParaRPr lang="fr-FR" sz="2400"/>
        </a:p>
      </dgm:t>
    </dgm:pt>
    <dgm:pt modelId="{B1425DD6-4C8D-424C-A804-F570625193EF}">
      <dgm:prSet phldrT="[Texte]" custT="1"/>
      <dgm:spPr/>
      <dgm:t>
        <a:bodyPr/>
        <a:lstStyle/>
        <a:p>
          <a:r>
            <a:rPr lang="fr-FR" sz="900" dirty="0" smtClean="0"/>
            <a:t>analyse de données, </a:t>
          </a:r>
          <a:r>
            <a:rPr lang="fr-FR" sz="900" dirty="0" err="1" smtClean="0"/>
            <a:t>big</a:t>
          </a:r>
          <a:r>
            <a:rPr lang="fr-FR" sz="900" dirty="0" smtClean="0"/>
            <a:t> data, IA</a:t>
          </a:r>
          <a:endParaRPr lang="fr-FR" sz="900" dirty="0"/>
        </a:p>
      </dgm:t>
    </dgm:pt>
    <dgm:pt modelId="{F4135C5A-8E40-4E2F-B446-150DC47544B9}" type="parTrans" cxnId="{19D96062-7DBE-43E0-9286-493FFF255BC8}">
      <dgm:prSet/>
      <dgm:spPr/>
      <dgm:t>
        <a:bodyPr/>
        <a:lstStyle/>
        <a:p>
          <a:endParaRPr lang="fr-FR" sz="2400"/>
        </a:p>
      </dgm:t>
    </dgm:pt>
    <dgm:pt modelId="{42030EBB-52AD-4080-8E6C-8CF27210CAE1}" type="sibTrans" cxnId="{19D96062-7DBE-43E0-9286-493FFF255BC8}">
      <dgm:prSet/>
      <dgm:spPr/>
      <dgm:t>
        <a:bodyPr/>
        <a:lstStyle/>
        <a:p>
          <a:endParaRPr lang="fr-FR" sz="2400"/>
        </a:p>
      </dgm:t>
    </dgm:pt>
    <dgm:pt modelId="{0791326E-1EE8-41A2-84E6-E17D2289A532}">
      <dgm:prSet phldrT="[Texte]" custT="1"/>
      <dgm:spPr/>
      <dgm:t>
        <a:bodyPr/>
        <a:lstStyle/>
        <a:p>
          <a:r>
            <a:rPr lang="fr-FR" sz="900" dirty="0" smtClean="0"/>
            <a:t>Textiles intelligents et connectés</a:t>
          </a:r>
          <a:endParaRPr lang="fr-FR" sz="900" dirty="0"/>
        </a:p>
      </dgm:t>
    </dgm:pt>
    <dgm:pt modelId="{ED6DB4D6-8938-4CD3-9A29-37E41448FE66}" type="parTrans" cxnId="{21D48CF9-CC21-439F-BCEA-E6E8AE18ABF3}">
      <dgm:prSet/>
      <dgm:spPr/>
      <dgm:t>
        <a:bodyPr/>
        <a:lstStyle/>
        <a:p>
          <a:endParaRPr lang="fr-FR" sz="2400"/>
        </a:p>
      </dgm:t>
    </dgm:pt>
    <dgm:pt modelId="{F82E02A3-13AB-48F9-98B1-F66A4DC5025D}" type="sibTrans" cxnId="{21D48CF9-CC21-439F-BCEA-E6E8AE18ABF3}">
      <dgm:prSet/>
      <dgm:spPr/>
      <dgm:t>
        <a:bodyPr/>
        <a:lstStyle/>
        <a:p>
          <a:endParaRPr lang="fr-FR" sz="2400"/>
        </a:p>
      </dgm:t>
    </dgm:pt>
    <dgm:pt modelId="{06071052-4270-4C27-8A9B-0C5A3C4AD016}">
      <dgm:prSet phldrT="[Texte]" custT="1"/>
      <dgm:spPr>
        <a:noFill/>
        <a:ln>
          <a:noFill/>
        </a:ln>
      </dgm:spPr>
      <dgm:t>
        <a:bodyPr/>
        <a:lstStyle/>
        <a:p>
          <a:endParaRPr lang="fr-FR" sz="900" dirty="0"/>
        </a:p>
      </dgm:t>
    </dgm:pt>
    <dgm:pt modelId="{CCFAC5F0-47F8-4FFC-A265-D046ECBF17E9}" type="sibTrans" cxnId="{708DEAF6-AE2E-48C5-8900-56B8D0ED83DB}">
      <dgm:prSet/>
      <dgm:spPr/>
      <dgm:t>
        <a:bodyPr/>
        <a:lstStyle/>
        <a:p>
          <a:endParaRPr lang="fr-FR" sz="2400"/>
        </a:p>
      </dgm:t>
    </dgm:pt>
    <dgm:pt modelId="{580FBF44-601D-4BEE-89CF-8AD665244529}" type="parTrans" cxnId="{708DEAF6-AE2E-48C5-8900-56B8D0ED83DB}">
      <dgm:prSet/>
      <dgm:spPr/>
      <dgm:t>
        <a:bodyPr/>
        <a:lstStyle/>
        <a:p>
          <a:endParaRPr lang="fr-FR" sz="2400"/>
        </a:p>
      </dgm:t>
    </dgm:pt>
    <dgm:pt modelId="{D32B76DC-FB0E-4B2B-B111-AF7E5C93E0ED}" type="pres">
      <dgm:prSet presAssocID="{93AC9C30-6372-4F55-9578-EE94192AE3EC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fr-FR"/>
        </a:p>
      </dgm:t>
    </dgm:pt>
    <dgm:pt modelId="{E8F4ACD0-5F1C-47E2-8C6B-3DB1D088E5EC}" type="pres">
      <dgm:prSet presAssocID="{06071052-4270-4C27-8A9B-0C5A3C4AD016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fr-FR"/>
        </a:p>
      </dgm:t>
    </dgm:pt>
    <dgm:pt modelId="{4F2C03BC-7803-4EB2-AF4C-063BBCF70D5B}" type="pres">
      <dgm:prSet presAssocID="{06071052-4270-4C27-8A9B-0C5A3C4AD016}" presName="Accent2" presStyleLbl="node1" presStyleIdx="0" presStyleCnt="19"/>
      <dgm:spPr/>
    </dgm:pt>
    <dgm:pt modelId="{97303722-FEEC-4308-A6D4-3989323BC088}" type="pres">
      <dgm:prSet presAssocID="{06071052-4270-4C27-8A9B-0C5A3C4AD016}" presName="Accent3" presStyleLbl="node1" presStyleIdx="1" presStyleCnt="19"/>
      <dgm:spPr/>
    </dgm:pt>
    <dgm:pt modelId="{33DD496E-9DFC-46E0-B5C5-6B09BF466897}" type="pres">
      <dgm:prSet presAssocID="{06071052-4270-4C27-8A9B-0C5A3C4AD016}" presName="Accent4" presStyleLbl="node1" presStyleIdx="2" presStyleCnt="19"/>
      <dgm:spPr/>
    </dgm:pt>
    <dgm:pt modelId="{FB187676-055E-4EFC-8E31-EC6D1AD55D2A}" type="pres">
      <dgm:prSet presAssocID="{06071052-4270-4C27-8A9B-0C5A3C4AD016}" presName="Accent5" presStyleLbl="node1" presStyleIdx="3" presStyleCnt="19" custLinFactNeighborX="-60124" custLinFactNeighborY="-591"/>
      <dgm:spPr/>
    </dgm:pt>
    <dgm:pt modelId="{0CBAE865-C09A-4B6B-A1F3-571DFE6E3940}" type="pres">
      <dgm:prSet presAssocID="{06071052-4270-4C27-8A9B-0C5A3C4AD016}" presName="Accent6" presStyleLbl="node1" presStyleIdx="4" presStyleCnt="19"/>
      <dgm:spPr/>
    </dgm:pt>
    <dgm:pt modelId="{26444E3C-3884-4CFF-9213-3B0C51CA4CEE}" type="pres">
      <dgm:prSet presAssocID="{51F40B94-5977-43BE-A05C-15C661EDDAA3}" presName="Child1" presStyleLbl="node1" presStyleIdx="5" presStyleCnt="19">
        <dgm:presLayoutVars>
          <dgm:chMax val="0"/>
          <dgm:chPref val="0"/>
        </dgm:presLayoutVars>
      </dgm:prSet>
      <dgm:spPr/>
      <dgm:t>
        <a:bodyPr/>
        <a:lstStyle/>
        <a:p>
          <a:endParaRPr lang="fr-FR"/>
        </a:p>
      </dgm:t>
    </dgm:pt>
    <dgm:pt modelId="{FE4DB4AD-66ED-4D56-B412-A5925BAF35BA}" type="pres">
      <dgm:prSet presAssocID="{51F40B94-5977-43BE-A05C-15C661EDDAA3}" presName="Accent7" presStyleCnt="0"/>
      <dgm:spPr/>
    </dgm:pt>
    <dgm:pt modelId="{B7A55CEB-CF6E-4F74-A079-1C9CEE289865}" type="pres">
      <dgm:prSet presAssocID="{51F40B94-5977-43BE-A05C-15C661EDDAA3}" presName="AccentHold1" presStyleLbl="node1" presStyleIdx="6" presStyleCnt="19" custLinFactNeighborX="-90099" custLinFactNeighborY="60567"/>
      <dgm:spPr/>
    </dgm:pt>
    <dgm:pt modelId="{269C656E-8D5B-48F5-9FD5-5CBA59B6F664}" type="pres">
      <dgm:prSet presAssocID="{51F40B94-5977-43BE-A05C-15C661EDDAA3}" presName="Accent8" presStyleCnt="0"/>
      <dgm:spPr/>
    </dgm:pt>
    <dgm:pt modelId="{137051C7-2EF7-4900-B8AC-4F4929FE3135}" type="pres">
      <dgm:prSet presAssocID="{51F40B94-5977-43BE-A05C-15C661EDDAA3}" presName="AccentHold2" presStyleLbl="node1" presStyleIdx="7" presStyleCnt="19"/>
      <dgm:spPr/>
    </dgm:pt>
    <dgm:pt modelId="{5DDB26FA-0500-4AEB-90EA-C3B9574A2003}" type="pres">
      <dgm:prSet presAssocID="{567684AD-9907-46C2-8990-697FEE5B4DF9}" presName="Child2" presStyleLbl="node1" presStyleIdx="8" presStyleCnt="19">
        <dgm:presLayoutVars>
          <dgm:chMax val="0"/>
          <dgm:chPref val="0"/>
        </dgm:presLayoutVars>
      </dgm:prSet>
      <dgm:spPr/>
      <dgm:t>
        <a:bodyPr/>
        <a:lstStyle/>
        <a:p>
          <a:endParaRPr lang="fr-FR"/>
        </a:p>
      </dgm:t>
    </dgm:pt>
    <dgm:pt modelId="{D4146DFC-7111-4759-AE3B-C5AFDF47BCCC}" type="pres">
      <dgm:prSet presAssocID="{567684AD-9907-46C2-8990-697FEE5B4DF9}" presName="Accent9" presStyleCnt="0"/>
      <dgm:spPr/>
    </dgm:pt>
    <dgm:pt modelId="{72E83B11-5D81-40DF-85D0-12E07EABDA96}" type="pres">
      <dgm:prSet presAssocID="{567684AD-9907-46C2-8990-697FEE5B4DF9}" presName="AccentHold1" presStyleLbl="node1" presStyleIdx="9" presStyleCnt="19"/>
      <dgm:spPr/>
    </dgm:pt>
    <dgm:pt modelId="{D28910F6-7BA4-49E6-8206-2E59CFDB7243}" type="pres">
      <dgm:prSet presAssocID="{567684AD-9907-46C2-8990-697FEE5B4DF9}" presName="Accent10" presStyleCnt="0"/>
      <dgm:spPr/>
    </dgm:pt>
    <dgm:pt modelId="{F2C5B122-D910-46E3-A9E4-A7B01E6FE073}" type="pres">
      <dgm:prSet presAssocID="{567684AD-9907-46C2-8990-697FEE5B4DF9}" presName="AccentHold2" presStyleLbl="node1" presStyleIdx="10" presStyleCnt="19" custLinFactNeighborX="15822" custLinFactNeighborY="89357"/>
      <dgm:spPr/>
    </dgm:pt>
    <dgm:pt modelId="{7F032D97-62B6-483E-8B45-795EBD4EA4B8}" type="pres">
      <dgm:prSet presAssocID="{567684AD-9907-46C2-8990-697FEE5B4DF9}" presName="Accent11" presStyleCnt="0"/>
      <dgm:spPr/>
    </dgm:pt>
    <dgm:pt modelId="{A6C63980-98B1-4B60-AB8D-8E5B72318FE5}" type="pres">
      <dgm:prSet presAssocID="{567684AD-9907-46C2-8990-697FEE5B4DF9}" presName="AccentHold3" presStyleLbl="node1" presStyleIdx="11" presStyleCnt="19"/>
      <dgm:spPr/>
    </dgm:pt>
    <dgm:pt modelId="{1BCBA165-0793-485A-811D-45DB0C8A6F25}" type="pres">
      <dgm:prSet presAssocID="{6550C984-1851-4C29-8B7A-46D272C9DE80}" presName="Child3" presStyleLbl="node1" presStyleIdx="12" presStyleCnt="19">
        <dgm:presLayoutVars>
          <dgm:chMax val="0"/>
          <dgm:chPref val="0"/>
        </dgm:presLayoutVars>
      </dgm:prSet>
      <dgm:spPr/>
      <dgm:t>
        <a:bodyPr/>
        <a:lstStyle/>
        <a:p>
          <a:endParaRPr lang="fr-FR"/>
        </a:p>
      </dgm:t>
    </dgm:pt>
    <dgm:pt modelId="{9F984221-6B44-4E52-9046-297D60137ADC}" type="pres">
      <dgm:prSet presAssocID="{6550C984-1851-4C29-8B7A-46D272C9DE80}" presName="Accent12" presStyleCnt="0"/>
      <dgm:spPr/>
    </dgm:pt>
    <dgm:pt modelId="{A00AB77C-300A-4C70-A419-A46E2B90A0AB}" type="pres">
      <dgm:prSet presAssocID="{6550C984-1851-4C29-8B7A-46D272C9DE80}" presName="AccentHold1" presStyleLbl="node1" presStyleIdx="13" presStyleCnt="19"/>
      <dgm:spPr/>
    </dgm:pt>
    <dgm:pt modelId="{B87C3FAF-B38F-4801-807C-D5B3969B3400}" type="pres">
      <dgm:prSet presAssocID="{B1425DD6-4C8D-424C-A804-F570625193EF}" presName="Child4" presStyleLbl="node1" presStyleIdx="14" presStyleCnt="19">
        <dgm:presLayoutVars>
          <dgm:chMax val="0"/>
          <dgm:chPref val="0"/>
        </dgm:presLayoutVars>
      </dgm:prSet>
      <dgm:spPr/>
      <dgm:t>
        <a:bodyPr/>
        <a:lstStyle/>
        <a:p>
          <a:endParaRPr lang="fr-FR"/>
        </a:p>
      </dgm:t>
    </dgm:pt>
    <dgm:pt modelId="{3AAD51CC-9AB4-48E5-8910-5A6D52470DEF}" type="pres">
      <dgm:prSet presAssocID="{B1425DD6-4C8D-424C-A804-F570625193EF}" presName="Accent13" presStyleCnt="0"/>
      <dgm:spPr/>
    </dgm:pt>
    <dgm:pt modelId="{3668089F-6D2D-4267-868D-ABB7B60148EA}" type="pres">
      <dgm:prSet presAssocID="{B1425DD6-4C8D-424C-A804-F570625193EF}" presName="AccentHold1" presStyleLbl="node1" presStyleIdx="15" presStyleCnt="19"/>
      <dgm:spPr/>
    </dgm:pt>
    <dgm:pt modelId="{68146F5D-166F-41A0-8DBD-B80EAA5C63DB}" type="pres">
      <dgm:prSet presAssocID="{0791326E-1EE8-41A2-84E6-E17D2289A532}" presName="Child5" presStyleLbl="node1" presStyleIdx="16" presStyleCnt="19">
        <dgm:presLayoutVars>
          <dgm:chMax val="0"/>
          <dgm:chPref val="0"/>
        </dgm:presLayoutVars>
      </dgm:prSet>
      <dgm:spPr/>
      <dgm:t>
        <a:bodyPr/>
        <a:lstStyle/>
        <a:p>
          <a:endParaRPr lang="fr-FR"/>
        </a:p>
      </dgm:t>
    </dgm:pt>
    <dgm:pt modelId="{BC3A0727-AF4C-4695-93B9-3245C1B514E0}" type="pres">
      <dgm:prSet presAssocID="{0791326E-1EE8-41A2-84E6-E17D2289A532}" presName="Accent15" presStyleCnt="0"/>
      <dgm:spPr/>
    </dgm:pt>
    <dgm:pt modelId="{698F4478-EB14-449E-AA6C-CDD07FCB6B1A}" type="pres">
      <dgm:prSet presAssocID="{0791326E-1EE8-41A2-84E6-E17D2289A532}" presName="AccentHold2" presStyleLbl="node1" presStyleIdx="17" presStyleCnt="19"/>
      <dgm:spPr/>
    </dgm:pt>
    <dgm:pt modelId="{84B02B1F-CF79-4666-B57F-30C786DC1B43}" type="pres">
      <dgm:prSet presAssocID="{0791326E-1EE8-41A2-84E6-E17D2289A532}" presName="Accent16" presStyleCnt="0"/>
      <dgm:spPr/>
    </dgm:pt>
    <dgm:pt modelId="{6CA99821-85DB-4D5A-B47E-90FB06384116}" type="pres">
      <dgm:prSet presAssocID="{0791326E-1EE8-41A2-84E6-E17D2289A532}" presName="AccentHold3" presStyleLbl="node1" presStyleIdx="18" presStyleCnt="19"/>
      <dgm:spPr/>
    </dgm:pt>
  </dgm:ptLst>
  <dgm:cxnLst>
    <dgm:cxn modelId="{21D48CF9-CC21-439F-BCEA-E6E8AE18ABF3}" srcId="{06071052-4270-4C27-8A9B-0C5A3C4AD016}" destId="{0791326E-1EE8-41A2-84E6-E17D2289A532}" srcOrd="4" destOrd="0" parTransId="{ED6DB4D6-8938-4CD3-9A29-37E41448FE66}" sibTransId="{F82E02A3-13AB-48F9-98B1-F66A4DC5025D}"/>
    <dgm:cxn modelId="{575C0D83-9C8A-4041-A72B-0E41248441D4}" type="presOf" srcId="{B1425DD6-4C8D-424C-A804-F570625193EF}" destId="{B87C3FAF-B38F-4801-807C-D5B3969B3400}" srcOrd="0" destOrd="0" presId="urn:microsoft.com/office/officeart/2009/3/layout/CircleRelationship"/>
    <dgm:cxn modelId="{47C88FEE-A1ED-4F0B-AE9E-65BCB4B61061}" type="presOf" srcId="{06071052-4270-4C27-8A9B-0C5A3C4AD016}" destId="{E8F4ACD0-5F1C-47E2-8C6B-3DB1D088E5EC}" srcOrd="0" destOrd="0" presId="urn:microsoft.com/office/officeart/2009/3/layout/CircleRelationship"/>
    <dgm:cxn modelId="{19D96062-7DBE-43E0-9286-493FFF255BC8}" srcId="{06071052-4270-4C27-8A9B-0C5A3C4AD016}" destId="{B1425DD6-4C8D-424C-A804-F570625193EF}" srcOrd="3" destOrd="0" parTransId="{F4135C5A-8E40-4E2F-B446-150DC47544B9}" sibTransId="{42030EBB-52AD-4080-8E6C-8CF27210CAE1}"/>
    <dgm:cxn modelId="{7212716D-CCC0-44B8-B73F-E87F0DBD6FB7}" srcId="{06071052-4270-4C27-8A9B-0C5A3C4AD016}" destId="{51F40B94-5977-43BE-A05C-15C661EDDAA3}" srcOrd="0" destOrd="0" parTransId="{4BD8BFBF-5598-42C2-86D1-70E493BDE8D6}" sibTransId="{D4BD7627-241F-4281-AA4A-51D34958CF5A}"/>
    <dgm:cxn modelId="{99738ABE-B544-45FB-9242-F742DEA5AC96}" type="presOf" srcId="{51F40B94-5977-43BE-A05C-15C661EDDAA3}" destId="{26444E3C-3884-4CFF-9213-3B0C51CA4CEE}" srcOrd="0" destOrd="0" presId="urn:microsoft.com/office/officeart/2009/3/layout/CircleRelationship"/>
    <dgm:cxn modelId="{68DB10D8-BC2F-4794-A76F-71C078FBA785}" srcId="{06071052-4270-4C27-8A9B-0C5A3C4AD016}" destId="{567684AD-9907-46C2-8990-697FEE5B4DF9}" srcOrd="1" destOrd="0" parTransId="{91AC65D9-10D1-463D-8EF6-0B994635D330}" sibTransId="{675F74E8-5A63-4172-8658-C51FC4994F89}"/>
    <dgm:cxn modelId="{78AD949C-33BE-41A5-B4E2-AD9AC4321207}" srcId="{06071052-4270-4C27-8A9B-0C5A3C4AD016}" destId="{6550C984-1851-4C29-8B7A-46D272C9DE80}" srcOrd="2" destOrd="0" parTransId="{4AA6C326-0493-439F-A830-E65CE85A2CD2}" sibTransId="{E6DE3487-06D2-439C-B5E3-3C8D09E4D464}"/>
    <dgm:cxn modelId="{3205A668-8AFD-4486-9213-40FA569990B9}" type="presOf" srcId="{6550C984-1851-4C29-8B7A-46D272C9DE80}" destId="{1BCBA165-0793-485A-811D-45DB0C8A6F25}" srcOrd="0" destOrd="0" presId="urn:microsoft.com/office/officeart/2009/3/layout/CircleRelationship"/>
    <dgm:cxn modelId="{43CFC61F-C574-47E0-B787-B603CDDCCF46}" type="presOf" srcId="{93AC9C30-6372-4F55-9578-EE94192AE3EC}" destId="{D32B76DC-FB0E-4B2B-B111-AF7E5C93E0ED}" srcOrd="0" destOrd="0" presId="urn:microsoft.com/office/officeart/2009/3/layout/CircleRelationship"/>
    <dgm:cxn modelId="{A69EBE62-0FA3-48AB-BE58-1252863DB01F}" type="presOf" srcId="{567684AD-9907-46C2-8990-697FEE5B4DF9}" destId="{5DDB26FA-0500-4AEB-90EA-C3B9574A2003}" srcOrd="0" destOrd="0" presId="urn:microsoft.com/office/officeart/2009/3/layout/CircleRelationship"/>
    <dgm:cxn modelId="{E15C9470-9D37-4526-BD35-CFB6C57EDFA6}" type="presOf" srcId="{0791326E-1EE8-41A2-84E6-E17D2289A532}" destId="{68146F5D-166F-41A0-8DBD-B80EAA5C63DB}" srcOrd="0" destOrd="0" presId="urn:microsoft.com/office/officeart/2009/3/layout/CircleRelationship"/>
    <dgm:cxn modelId="{708DEAF6-AE2E-48C5-8900-56B8D0ED83DB}" srcId="{93AC9C30-6372-4F55-9578-EE94192AE3EC}" destId="{06071052-4270-4C27-8A9B-0C5A3C4AD016}" srcOrd="0" destOrd="0" parTransId="{580FBF44-601D-4BEE-89CF-8AD665244529}" sibTransId="{CCFAC5F0-47F8-4FFC-A265-D046ECBF17E9}"/>
    <dgm:cxn modelId="{033DD364-613B-492A-9411-87B9C2444E2D}" type="presParOf" srcId="{D32B76DC-FB0E-4B2B-B111-AF7E5C93E0ED}" destId="{E8F4ACD0-5F1C-47E2-8C6B-3DB1D088E5EC}" srcOrd="0" destOrd="0" presId="urn:microsoft.com/office/officeart/2009/3/layout/CircleRelationship"/>
    <dgm:cxn modelId="{F0020313-505B-4F56-9D09-37A9EDE442F9}" type="presParOf" srcId="{D32B76DC-FB0E-4B2B-B111-AF7E5C93E0ED}" destId="{4F2C03BC-7803-4EB2-AF4C-063BBCF70D5B}" srcOrd="1" destOrd="0" presId="urn:microsoft.com/office/officeart/2009/3/layout/CircleRelationship"/>
    <dgm:cxn modelId="{E673C161-0035-416F-9554-3226E70C7421}" type="presParOf" srcId="{D32B76DC-FB0E-4B2B-B111-AF7E5C93E0ED}" destId="{97303722-FEEC-4308-A6D4-3989323BC088}" srcOrd="2" destOrd="0" presId="urn:microsoft.com/office/officeart/2009/3/layout/CircleRelationship"/>
    <dgm:cxn modelId="{DB8F8BB3-D04D-4474-9611-A858085E7EED}" type="presParOf" srcId="{D32B76DC-FB0E-4B2B-B111-AF7E5C93E0ED}" destId="{33DD496E-9DFC-46E0-B5C5-6B09BF466897}" srcOrd="3" destOrd="0" presId="urn:microsoft.com/office/officeart/2009/3/layout/CircleRelationship"/>
    <dgm:cxn modelId="{6326FE3E-FD4F-438B-8619-086A30D69C10}" type="presParOf" srcId="{D32B76DC-FB0E-4B2B-B111-AF7E5C93E0ED}" destId="{FB187676-055E-4EFC-8E31-EC6D1AD55D2A}" srcOrd="4" destOrd="0" presId="urn:microsoft.com/office/officeart/2009/3/layout/CircleRelationship"/>
    <dgm:cxn modelId="{3E406C88-C14E-4C80-8C7D-A424EA01C947}" type="presParOf" srcId="{D32B76DC-FB0E-4B2B-B111-AF7E5C93E0ED}" destId="{0CBAE865-C09A-4B6B-A1F3-571DFE6E3940}" srcOrd="5" destOrd="0" presId="urn:microsoft.com/office/officeart/2009/3/layout/CircleRelationship"/>
    <dgm:cxn modelId="{EEB63C91-96FD-4AF7-BAE2-0FA728CFB93E}" type="presParOf" srcId="{D32B76DC-FB0E-4B2B-B111-AF7E5C93E0ED}" destId="{26444E3C-3884-4CFF-9213-3B0C51CA4CEE}" srcOrd="6" destOrd="0" presId="urn:microsoft.com/office/officeart/2009/3/layout/CircleRelationship"/>
    <dgm:cxn modelId="{A59B5968-DCF4-442D-B5C2-FADEDA536565}" type="presParOf" srcId="{D32B76DC-FB0E-4B2B-B111-AF7E5C93E0ED}" destId="{FE4DB4AD-66ED-4D56-B412-A5925BAF35BA}" srcOrd="7" destOrd="0" presId="urn:microsoft.com/office/officeart/2009/3/layout/CircleRelationship"/>
    <dgm:cxn modelId="{051582F8-BC2E-4D1F-B8B4-194A59EB6864}" type="presParOf" srcId="{FE4DB4AD-66ED-4D56-B412-A5925BAF35BA}" destId="{B7A55CEB-CF6E-4F74-A079-1C9CEE289865}" srcOrd="0" destOrd="0" presId="urn:microsoft.com/office/officeart/2009/3/layout/CircleRelationship"/>
    <dgm:cxn modelId="{A8728733-9EF8-45F2-8D9C-3834FA126EF0}" type="presParOf" srcId="{D32B76DC-FB0E-4B2B-B111-AF7E5C93E0ED}" destId="{269C656E-8D5B-48F5-9FD5-5CBA59B6F664}" srcOrd="8" destOrd="0" presId="urn:microsoft.com/office/officeart/2009/3/layout/CircleRelationship"/>
    <dgm:cxn modelId="{85C4C379-374C-47D3-AE68-4EEE161C2DD2}" type="presParOf" srcId="{269C656E-8D5B-48F5-9FD5-5CBA59B6F664}" destId="{137051C7-2EF7-4900-B8AC-4F4929FE3135}" srcOrd="0" destOrd="0" presId="urn:microsoft.com/office/officeart/2009/3/layout/CircleRelationship"/>
    <dgm:cxn modelId="{BB6EF2CC-531A-4FAD-ACE2-1B9532E01255}" type="presParOf" srcId="{D32B76DC-FB0E-4B2B-B111-AF7E5C93E0ED}" destId="{5DDB26FA-0500-4AEB-90EA-C3B9574A2003}" srcOrd="9" destOrd="0" presId="urn:microsoft.com/office/officeart/2009/3/layout/CircleRelationship"/>
    <dgm:cxn modelId="{CFC7CB0F-8313-4169-961F-6B6FF167E9C4}" type="presParOf" srcId="{D32B76DC-FB0E-4B2B-B111-AF7E5C93E0ED}" destId="{D4146DFC-7111-4759-AE3B-C5AFDF47BCCC}" srcOrd="10" destOrd="0" presId="urn:microsoft.com/office/officeart/2009/3/layout/CircleRelationship"/>
    <dgm:cxn modelId="{88B251E2-5860-45CD-8135-93A6421E9B95}" type="presParOf" srcId="{D4146DFC-7111-4759-AE3B-C5AFDF47BCCC}" destId="{72E83B11-5D81-40DF-85D0-12E07EABDA96}" srcOrd="0" destOrd="0" presId="urn:microsoft.com/office/officeart/2009/3/layout/CircleRelationship"/>
    <dgm:cxn modelId="{40F55ECB-7848-497B-8571-C18719CDB727}" type="presParOf" srcId="{D32B76DC-FB0E-4B2B-B111-AF7E5C93E0ED}" destId="{D28910F6-7BA4-49E6-8206-2E59CFDB7243}" srcOrd="11" destOrd="0" presId="urn:microsoft.com/office/officeart/2009/3/layout/CircleRelationship"/>
    <dgm:cxn modelId="{22D5A55A-454D-4E6A-A4B4-7FAF1C4D9086}" type="presParOf" srcId="{D28910F6-7BA4-49E6-8206-2E59CFDB7243}" destId="{F2C5B122-D910-46E3-A9E4-A7B01E6FE073}" srcOrd="0" destOrd="0" presId="urn:microsoft.com/office/officeart/2009/3/layout/CircleRelationship"/>
    <dgm:cxn modelId="{789D4F46-A878-4E53-AA96-5F0B61381030}" type="presParOf" srcId="{D32B76DC-FB0E-4B2B-B111-AF7E5C93E0ED}" destId="{7F032D97-62B6-483E-8B45-795EBD4EA4B8}" srcOrd="12" destOrd="0" presId="urn:microsoft.com/office/officeart/2009/3/layout/CircleRelationship"/>
    <dgm:cxn modelId="{F4953715-1337-4448-BCA4-7DD1783FF2A6}" type="presParOf" srcId="{7F032D97-62B6-483E-8B45-795EBD4EA4B8}" destId="{A6C63980-98B1-4B60-AB8D-8E5B72318FE5}" srcOrd="0" destOrd="0" presId="urn:microsoft.com/office/officeart/2009/3/layout/CircleRelationship"/>
    <dgm:cxn modelId="{736BA7C8-F7B1-4806-968B-C6BA77C5F793}" type="presParOf" srcId="{D32B76DC-FB0E-4B2B-B111-AF7E5C93E0ED}" destId="{1BCBA165-0793-485A-811D-45DB0C8A6F25}" srcOrd="13" destOrd="0" presId="urn:microsoft.com/office/officeart/2009/3/layout/CircleRelationship"/>
    <dgm:cxn modelId="{3B582A0F-A063-47F7-B4DA-6383F11B716B}" type="presParOf" srcId="{D32B76DC-FB0E-4B2B-B111-AF7E5C93E0ED}" destId="{9F984221-6B44-4E52-9046-297D60137ADC}" srcOrd="14" destOrd="0" presId="urn:microsoft.com/office/officeart/2009/3/layout/CircleRelationship"/>
    <dgm:cxn modelId="{8ED02A69-2796-49F6-81FC-76E5F7AAB171}" type="presParOf" srcId="{9F984221-6B44-4E52-9046-297D60137ADC}" destId="{A00AB77C-300A-4C70-A419-A46E2B90A0AB}" srcOrd="0" destOrd="0" presId="urn:microsoft.com/office/officeart/2009/3/layout/CircleRelationship"/>
    <dgm:cxn modelId="{E0D52704-F6A3-4B63-B15A-2F3FB2DCC6B6}" type="presParOf" srcId="{D32B76DC-FB0E-4B2B-B111-AF7E5C93E0ED}" destId="{B87C3FAF-B38F-4801-807C-D5B3969B3400}" srcOrd="15" destOrd="0" presId="urn:microsoft.com/office/officeart/2009/3/layout/CircleRelationship"/>
    <dgm:cxn modelId="{33B0376C-311D-43CB-A710-A3A45B788449}" type="presParOf" srcId="{D32B76DC-FB0E-4B2B-B111-AF7E5C93E0ED}" destId="{3AAD51CC-9AB4-48E5-8910-5A6D52470DEF}" srcOrd="16" destOrd="0" presId="urn:microsoft.com/office/officeart/2009/3/layout/CircleRelationship"/>
    <dgm:cxn modelId="{7AEC4E34-37A8-46F8-BEE3-D2D829519C32}" type="presParOf" srcId="{3AAD51CC-9AB4-48E5-8910-5A6D52470DEF}" destId="{3668089F-6D2D-4267-868D-ABB7B60148EA}" srcOrd="0" destOrd="0" presId="urn:microsoft.com/office/officeart/2009/3/layout/CircleRelationship"/>
    <dgm:cxn modelId="{D2D87A30-2C5C-49C5-87FD-B77B6D9739F9}" type="presParOf" srcId="{D32B76DC-FB0E-4B2B-B111-AF7E5C93E0ED}" destId="{68146F5D-166F-41A0-8DBD-B80EAA5C63DB}" srcOrd="17" destOrd="0" presId="urn:microsoft.com/office/officeart/2009/3/layout/CircleRelationship"/>
    <dgm:cxn modelId="{3472921C-69FA-4872-BEF5-C2B44782CB41}" type="presParOf" srcId="{D32B76DC-FB0E-4B2B-B111-AF7E5C93E0ED}" destId="{BC3A0727-AF4C-4695-93B9-3245C1B514E0}" srcOrd="18" destOrd="0" presId="urn:microsoft.com/office/officeart/2009/3/layout/CircleRelationship"/>
    <dgm:cxn modelId="{EB116DCD-8A81-4931-AA40-FEF6589DDD30}" type="presParOf" srcId="{BC3A0727-AF4C-4695-93B9-3245C1B514E0}" destId="{698F4478-EB14-449E-AA6C-CDD07FCB6B1A}" srcOrd="0" destOrd="0" presId="urn:microsoft.com/office/officeart/2009/3/layout/CircleRelationship"/>
    <dgm:cxn modelId="{99E54C2B-4242-4E05-9981-BC25B47547F0}" type="presParOf" srcId="{D32B76DC-FB0E-4B2B-B111-AF7E5C93E0ED}" destId="{84B02B1F-CF79-4666-B57F-30C786DC1B43}" srcOrd="19" destOrd="0" presId="urn:microsoft.com/office/officeart/2009/3/layout/CircleRelationship"/>
    <dgm:cxn modelId="{1019613C-CCAC-48A0-B856-18F6431A6013}" type="presParOf" srcId="{84B02B1F-CF79-4666-B57F-30C786DC1B43}" destId="{6CA99821-85DB-4D5A-B47E-90FB06384116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F4ACD0-5F1C-47E2-8C6B-3DB1D088E5EC}">
      <dsp:nvSpPr>
        <dsp:cNvPr id="0" name=""/>
        <dsp:cNvSpPr/>
      </dsp:nvSpPr>
      <dsp:spPr>
        <a:xfrm>
          <a:off x="2316999" y="1029894"/>
          <a:ext cx="3021655" cy="3022175"/>
        </a:xfrm>
        <a:prstGeom prst="ellipse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900" kern="1200" dirty="0"/>
        </a:p>
      </dsp:txBody>
      <dsp:txXfrm>
        <a:off x="2759510" y="1472481"/>
        <a:ext cx="2136633" cy="2137001"/>
      </dsp:txXfrm>
    </dsp:sp>
    <dsp:sp modelId="{4F2C03BC-7803-4EB2-AF4C-063BBCF70D5B}">
      <dsp:nvSpPr>
        <dsp:cNvPr id="0" name=""/>
        <dsp:cNvSpPr/>
      </dsp:nvSpPr>
      <dsp:spPr>
        <a:xfrm>
          <a:off x="3246120" y="3827405"/>
          <a:ext cx="243591" cy="24356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303722-FEEC-4308-A6D4-3989323BC088}">
      <dsp:nvSpPr>
        <dsp:cNvPr id="0" name=""/>
        <dsp:cNvSpPr/>
      </dsp:nvSpPr>
      <dsp:spPr>
        <a:xfrm>
          <a:off x="5533281" y="2256370"/>
          <a:ext cx="243591" cy="243567"/>
        </a:xfrm>
        <a:prstGeom prst="ellipse">
          <a:avLst/>
        </a:prstGeom>
        <a:solidFill>
          <a:schemeClr val="accent3">
            <a:hueOff val="0"/>
            <a:satOff val="0"/>
            <a:lumOff val="-55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DD496E-9DFC-46E0-B5C5-6B09BF466897}">
      <dsp:nvSpPr>
        <dsp:cNvPr id="0" name=""/>
        <dsp:cNvSpPr/>
      </dsp:nvSpPr>
      <dsp:spPr>
        <a:xfrm>
          <a:off x="4369246" y="4086634"/>
          <a:ext cx="335946" cy="336457"/>
        </a:xfrm>
        <a:prstGeom prst="ellipse">
          <a:avLst/>
        </a:prstGeom>
        <a:solidFill>
          <a:schemeClr val="accent3">
            <a:hueOff val="0"/>
            <a:satOff val="0"/>
            <a:lumOff val="-1111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187676-055E-4EFC-8E31-EC6D1AD55D2A}">
      <dsp:nvSpPr>
        <dsp:cNvPr id="0" name=""/>
        <dsp:cNvSpPr/>
      </dsp:nvSpPr>
      <dsp:spPr>
        <a:xfrm>
          <a:off x="3167843" y="1368152"/>
          <a:ext cx="243591" cy="243567"/>
        </a:xfrm>
        <a:prstGeom prst="ellipse">
          <a:avLst/>
        </a:prstGeom>
        <a:solidFill>
          <a:schemeClr val="accent3">
            <a:hueOff val="0"/>
            <a:satOff val="0"/>
            <a:lumOff val="-1666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BAE865-C09A-4B6B-A1F3-571DFE6E3940}">
      <dsp:nvSpPr>
        <dsp:cNvPr id="0" name=""/>
        <dsp:cNvSpPr/>
      </dsp:nvSpPr>
      <dsp:spPr>
        <a:xfrm>
          <a:off x="2547575" y="2763487"/>
          <a:ext cx="243591" cy="243567"/>
        </a:xfrm>
        <a:prstGeom prst="ellipse">
          <a:avLst/>
        </a:prstGeom>
        <a:solidFill>
          <a:schemeClr val="accent3">
            <a:hueOff val="0"/>
            <a:satOff val="0"/>
            <a:lumOff val="-222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444E3C-3884-4CFF-9213-3B0C51CA4CEE}">
      <dsp:nvSpPr>
        <dsp:cNvPr id="0" name=""/>
        <dsp:cNvSpPr/>
      </dsp:nvSpPr>
      <dsp:spPr>
        <a:xfrm>
          <a:off x="1372383" y="1575355"/>
          <a:ext cx="1228496" cy="1228636"/>
        </a:xfrm>
        <a:prstGeom prst="ellipse">
          <a:avLst/>
        </a:prstGeom>
        <a:solidFill>
          <a:schemeClr val="accent3">
            <a:hueOff val="0"/>
            <a:satOff val="0"/>
            <a:lumOff val="-277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 smtClean="0"/>
            <a:t>Habillement chaîne logistique textile</a:t>
          </a:r>
          <a:endParaRPr lang="fr-FR" sz="900" kern="1200" dirty="0"/>
        </a:p>
      </dsp:txBody>
      <dsp:txXfrm>
        <a:off x="1552292" y="1755285"/>
        <a:ext cx="868678" cy="868776"/>
      </dsp:txXfrm>
    </dsp:sp>
    <dsp:sp modelId="{B7A55CEB-CF6E-4F74-A079-1C9CEE289865}">
      <dsp:nvSpPr>
        <dsp:cNvPr id="0" name=""/>
        <dsp:cNvSpPr/>
      </dsp:nvSpPr>
      <dsp:spPr>
        <a:xfrm>
          <a:off x="3399008" y="1584175"/>
          <a:ext cx="335946" cy="336457"/>
        </a:xfrm>
        <a:prstGeom prst="ellipse">
          <a:avLst/>
        </a:prstGeom>
        <a:solidFill>
          <a:schemeClr val="accent3">
            <a:hueOff val="0"/>
            <a:satOff val="0"/>
            <a:lumOff val="-3333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7051C7-2EF7-4900-B8AC-4F4929FE3135}">
      <dsp:nvSpPr>
        <dsp:cNvPr id="0" name=""/>
        <dsp:cNvSpPr/>
      </dsp:nvSpPr>
      <dsp:spPr>
        <a:xfrm>
          <a:off x="1488291" y="3163671"/>
          <a:ext cx="607430" cy="607567"/>
        </a:xfrm>
        <a:prstGeom prst="ellipse">
          <a:avLst/>
        </a:prstGeom>
        <a:solidFill>
          <a:schemeClr val="accent3">
            <a:hueOff val="0"/>
            <a:satOff val="0"/>
            <a:lumOff val="-3888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DB26FA-0500-4AEB-90EA-C3B9574A2003}">
      <dsp:nvSpPr>
        <dsp:cNvPr id="0" name=""/>
        <dsp:cNvSpPr/>
      </dsp:nvSpPr>
      <dsp:spPr>
        <a:xfrm>
          <a:off x="5649188" y="997490"/>
          <a:ext cx="1228496" cy="1228636"/>
        </a:xfrm>
        <a:prstGeom prst="ellipse">
          <a:avLst/>
        </a:prstGeom>
        <a:solidFill>
          <a:schemeClr val="accent3">
            <a:hueOff val="0"/>
            <a:satOff val="0"/>
            <a:lumOff val="-444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 smtClean="0"/>
            <a:t>Critères fonctionnels nouveaux modes de consommation et usage</a:t>
          </a:r>
          <a:endParaRPr lang="fr-FR" sz="900" kern="1200" dirty="0"/>
        </a:p>
      </dsp:txBody>
      <dsp:txXfrm>
        <a:off x="5829097" y="1177420"/>
        <a:ext cx="868678" cy="868776"/>
      </dsp:txXfrm>
    </dsp:sp>
    <dsp:sp modelId="{72E83B11-5D81-40DF-85D0-12E07EABDA96}">
      <dsp:nvSpPr>
        <dsp:cNvPr id="0" name=""/>
        <dsp:cNvSpPr/>
      </dsp:nvSpPr>
      <dsp:spPr>
        <a:xfrm>
          <a:off x="5100642" y="1845385"/>
          <a:ext cx="335946" cy="336457"/>
        </a:xfrm>
        <a:prstGeom prst="ellipse">
          <a:avLst/>
        </a:prstGeom>
        <a:solidFill>
          <a:schemeClr val="accent3">
            <a:hueOff val="0"/>
            <a:satOff val="0"/>
            <a:lumOff val="-5000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C5B122-D910-46E3-A9E4-A7B01E6FE073}">
      <dsp:nvSpPr>
        <dsp:cNvPr id="0" name=""/>
        <dsp:cNvSpPr/>
      </dsp:nvSpPr>
      <dsp:spPr>
        <a:xfrm>
          <a:off x="1295636" y="4104456"/>
          <a:ext cx="243591" cy="243567"/>
        </a:xfrm>
        <a:prstGeom prst="ellipse">
          <a:avLst/>
        </a:prstGeom>
        <a:solidFill>
          <a:schemeClr val="accent3">
            <a:hueOff val="0"/>
            <a:satOff val="0"/>
            <a:lumOff val="-555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C63980-98B1-4B60-AB8D-8E5B72318FE5}">
      <dsp:nvSpPr>
        <dsp:cNvPr id="0" name=""/>
        <dsp:cNvSpPr/>
      </dsp:nvSpPr>
      <dsp:spPr>
        <a:xfrm>
          <a:off x="3684337" y="3540093"/>
          <a:ext cx="243591" cy="243567"/>
        </a:xfrm>
        <a:prstGeom prst="ellipse">
          <a:avLst/>
        </a:prstGeom>
        <a:solidFill>
          <a:schemeClr val="accent3">
            <a:hueOff val="0"/>
            <a:satOff val="0"/>
            <a:lumOff val="-6111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CBA165-0793-485A-811D-45DB0C8A6F25}">
      <dsp:nvSpPr>
        <dsp:cNvPr id="0" name=""/>
        <dsp:cNvSpPr/>
      </dsp:nvSpPr>
      <dsp:spPr>
        <a:xfrm>
          <a:off x="6226867" y="3120466"/>
          <a:ext cx="1228496" cy="1228636"/>
        </a:xfrm>
        <a:prstGeom prst="ellipse">
          <a:avLst/>
        </a:prstGeom>
        <a:solidFill>
          <a:schemeClr val="accent3">
            <a:hueOff val="0"/>
            <a:satOff val="0"/>
            <a:lumOff val="-6666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 smtClean="0"/>
            <a:t>Traçabilité</a:t>
          </a:r>
          <a:endParaRPr lang="fr-FR" sz="900" kern="1200" dirty="0"/>
        </a:p>
      </dsp:txBody>
      <dsp:txXfrm>
        <a:off x="6406776" y="3300396"/>
        <a:ext cx="868678" cy="868776"/>
      </dsp:txXfrm>
    </dsp:sp>
    <dsp:sp modelId="{A00AB77C-300A-4C70-A419-A46E2B90A0AB}">
      <dsp:nvSpPr>
        <dsp:cNvPr id="0" name=""/>
        <dsp:cNvSpPr/>
      </dsp:nvSpPr>
      <dsp:spPr>
        <a:xfrm>
          <a:off x="5880384" y="3077801"/>
          <a:ext cx="243591" cy="243567"/>
        </a:xfrm>
        <a:prstGeom prst="ellipse">
          <a:avLst/>
        </a:prstGeom>
        <a:solidFill>
          <a:schemeClr val="accent3">
            <a:hueOff val="0"/>
            <a:satOff val="0"/>
            <a:lumOff val="-722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7C3FAF-B38F-4801-807C-D5B3969B3400}">
      <dsp:nvSpPr>
        <dsp:cNvPr id="0" name=""/>
        <dsp:cNvSpPr/>
      </dsp:nvSpPr>
      <dsp:spPr>
        <a:xfrm>
          <a:off x="2700672" y="4171963"/>
          <a:ext cx="1228496" cy="1228636"/>
        </a:xfrm>
        <a:prstGeom prst="ellipse">
          <a:avLst/>
        </a:prstGeom>
        <a:solidFill>
          <a:schemeClr val="accent3">
            <a:hueOff val="0"/>
            <a:satOff val="0"/>
            <a:lumOff val="-777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 smtClean="0"/>
            <a:t>analyse de données, </a:t>
          </a:r>
          <a:r>
            <a:rPr lang="fr-FR" sz="900" kern="1200" dirty="0" err="1" smtClean="0"/>
            <a:t>big</a:t>
          </a:r>
          <a:r>
            <a:rPr lang="fr-FR" sz="900" kern="1200" dirty="0" smtClean="0"/>
            <a:t> data, IA</a:t>
          </a:r>
          <a:endParaRPr lang="fr-FR" sz="900" kern="1200" dirty="0"/>
        </a:p>
      </dsp:txBody>
      <dsp:txXfrm>
        <a:off x="2880581" y="4351893"/>
        <a:ext cx="868678" cy="868776"/>
      </dsp:txXfrm>
    </dsp:sp>
    <dsp:sp modelId="{3668089F-6D2D-4267-868D-ABB7B60148EA}">
      <dsp:nvSpPr>
        <dsp:cNvPr id="0" name=""/>
        <dsp:cNvSpPr/>
      </dsp:nvSpPr>
      <dsp:spPr>
        <a:xfrm>
          <a:off x="3797765" y="4130378"/>
          <a:ext cx="243591" cy="243567"/>
        </a:xfrm>
        <a:prstGeom prst="ellipse">
          <a:avLst/>
        </a:prstGeom>
        <a:solidFill>
          <a:schemeClr val="accent3">
            <a:hueOff val="0"/>
            <a:satOff val="0"/>
            <a:lumOff val="-8333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146F5D-166F-41A0-8DBD-B80EAA5C63DB}">
      <dsp:nvSpPr>
        <dsp:cNvPr id="0" name=""/>
        <dsp:cNvSpPr/>
      </dsp:nvSpPr>
      <dsp:spPr>
        <a:xfrm>
          <a:off x="3872145" y="0"/>
          <a:ext cx="1228496" cy="1228636"/>
        </a:xfrm>
        <a:prstGeom prst="ellipse">
          <a:avLst/>
        </a:prstGeom>
        <a:solidFill>
          <a:schemeClr val="accent3">
            <a:hueOff val="0"/>
            <a:satOff val="0"/>
            <a:lumOff val="-8888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 smtClean="0"/>
            <a:t>Textiles intelligents et connectés</a:t>
          </a:r>
          <a:endParaRPr lang="fr-FR" sz="900" kern="1200" dirty="0"/>
        </a:p>
      </dsp:txBody>
      <dsp:txXfrm>
        <a:off x="4052054" y="179930"/>
        <a:ext cx="868678" cy="868776"/>
      </dsp:txXfrm>
    </dsp:sp>
    <dsp:sp modelId="{698F4478-EB14-449E-AA6C-CDD07FCB6B1A}">
      <dsp:nvSpPr>
        <dsp:cNvPr id="0" name=""/>
        <dsp:cNvSpPr/>
      </dsp:nvSpPr>
      <dsp:spPr>
        <a:xfrm>
          <a:off x="2357288" y="1331787"/>
          <a:ext cx="243591" cy="243567"/>
        </a:xfrm>
        <a:prstGeom prst="ellipse">
          <a:avLst/>
        </a:prstGeom>
        <a:solidFill>
          <a:schemeClr val="accent3">
            <a:hueOff val="0"/>
            <a:satOff val="0"/>
            <a:lumOff val="-944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A99821-85DB-4D5A-B47E-90FB06384116}">
      <dsp:nvSpPr>
        <dsp:cNvPr id="0" name=""/>
        <dsp:cNvSpPr/>
      </dsp:nvSpPr>
      <dsp:spPr>
        <a:xfrm>
          <a:off x="5193616" y="302433"/>
          <a:ext cx="243591" cy="243567"/>
        </a:xfrm>
        <a:prstGeom prst="ellipse">
          <a:avLst/>
        </a:prstGeom>
        <a:solidFill>
          <a:schemeClr val="accent3">
            <a:hueOff val="0"/>
            <a:satOff val="0"/>
            <a:lumOff val="-10000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 b="1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fr-FR" altLang="fr-FR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fr-FR" altLang="fr-FR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5775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 b="1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fr-FR" altLang="fr-FR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350" y="9375775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fld id="{7D517B5B-EF2A-4CA2-9BE6-8CD91F12FB08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904837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 b="1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fr-FR" altLang="fr-FR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fr-FR" altLang="fr-FR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0113" y="739775"/>
            <a:ext cx="4935537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525" y="4687888"/>
            <a:ext cx="4938713" cy="444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5775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 b="1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fr-FR" altLang="fr-FR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350" y="9375775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fld id="{39E12129-04CB-4BB5-84BF-DE9089EC0A89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479470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685D68-DE51-4E37-A513-2E560F70A6EF}" type="slidenum">
              <a:rPr lang="fr-FR" altLang="fr-FR"/>
              <a:pPr/>
              <a:t>6</a:t>
            </a:fld>
            <a:endParaRPr lang="fr-FR" altLang="fr-FR"/>
          </a:p>
        </p:txBody>
      </p:sp>
      <p:sp>
        <p:nvSpPr>
          <p:cNvPr id="314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4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685D68-DE51-4E37-A513-2E560F70A6EF}" type="slidenum">
              <a:rPr lang="fr-FR" altLang="fr-FR"/>
              <a:pPr/>
              <a:t>7</a:t>
            </a:fld>
            <a:endParaRPr lang="fr-FR" altLang="fr-FR"/>
          </a:p>
        </p:txBody>
      </p:sp>
      <p:sp>
        <p:nvSpPr>
          <p:cNvPr id="314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4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19980274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990600"/>
            <a:ext cx="60960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1010162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990600"/>
            <a:ext cx="1943100" cy="5105400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990600"/>
            <a:ext cx="5676900" cy="51054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7820627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3"/>
          <p:cNvSpPr txBox="1">
            <a:spLocks noChangeArrowheads="1"/>
          </p:cNvSpPr>
          <p:nvPr userDrawn="1"/>
        </p:nvSpPr>
        <p:spPr bwMode="auto">
          <a:xfrm>
            <a:off x="4362450" y="-28575"/>
            <a:ext cx="365125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3366CC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3366CC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3366CC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3366CC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3366CC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9pPr>
          </a:lstStyle>
          <a:p>
            <a:fld id="{A2C930A4-2691-4175-AF97-09E29F6742A8}" type="slidenum">
              <a:rPr lang="fr-FR" altLang="fr-FR" sz="800">
                <a:solidFill>
                  <a:srgbClr val="8D8D8D"/>
                </a:solidFill>
              </a:rPr>
              <a:pPr/>
              <a:t>‹N°›</a:t>
            </a:fld>
            <a:endParaRPr lang="fr-FR" altLang="fr-FR" sz="800">
              <a:solidFill>
                <a:srgbClr val="8D8D8D"/>
              </a:solidFill>
            </a:endParaRPr>
          </a:p>
        </p:txBody>
      </p:sp>
      <p:sp>
        <p:nvSpPr>
          <p:cNvPr id="5" name="Rectangle 24"/>
          <p:cNvSpPr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2400">
                <a:solidFill>
                  <a:srgbClr val="3366CC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3366CC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3366CC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3366CC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3366CC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322578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 anchor="b"/>
          <a:lstStyle>
            <a:lvl1pPr>
              <a:defRPr sz="5700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22579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8" name="Rectangle 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890AE8-59C8-48D8-A812-919F2250DC76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68093194"/>
      </p:ext>
    </p:extLst>
  </p:cSld>
  <p:clrMapOvr>
    <a:masterClrMapping/>
  </p:clrMapOvr>
  <p:transition spd="med"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43CDC3-32B7-47EC-804F-009D69604B9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41605303"/>
      </p:ext>
    </p:extLst>
  </p:cSld>
  <p:clrMapOvr>
    <a:masterClrMapping/>
  </p:clrMapOvr>
  <p:transition spd="med">
    <p:zo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7CC73E-3600-4EE0-8D50-894BA06B1D68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97679980"/>
      </p:ext>
    </p:extLst>
  </p:cSld>
  <p:clrMapOvr>
    <a:masterClrMapping/>
  </p:clrMapOvr>
  <p:transition spd="med">
    <p:zo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A77B94-BDFC-4045-AC46-5A1947A0FCF6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12184181"/>
      </p:ext>
    </p:extLst>
  </p:cSld>
  <p:clrMapOvr>
    <a:masterClrMapping/>
  </p:clrMapOvr>
  <p:transition spd="med">
    <p:zo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8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9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FC2010-9707-49D1-8DE3-E6929A6E2661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13243177"/>
      </p:ext>
    </p:extLst>
  </p:cSld>
  <p:clrMapOvr>
    <a:masterClrMapping/>
  </p:clrMapOvr>
  <p:transition spd="med">
    <p:zo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C3A21F-043F-4BDA-BFBF-1B33B97D0C99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79816555"/>
      </p:ext>
    </p:extLst>
  </p:cSld>
  <p:clrMapOvr>
    <a:masterClrMapping/>
  </p:clrMapOvr>
  <p:transition spd="med">
    <p:zo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3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4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4B1E6E-B6B2-4B20-AB01-2B40D232F060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56367809"/>
      </p:ext>
    </p:extLst>
  </p:cSld>
  <p:clrMapOvr>
    <a:masterClrMapping/>
  </p:clrMapOvr>
  <p:transition spd="med">
    <p:zo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00DE88-9BCD-4B91-8649-E7DE4A09C12A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84144569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990600"/>
            <a:ext cx="60960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9025229"/>
      </p:ext>
    </p:extLst>
  </p:cSld>
  <p:clrMapOvr>
    <a:masterClrMapping/>
  </p:clrMapOvr>
  <p:transition spd="med">
    <p:zo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5D02A6-3A58-46D2-8DA3-3E4079F6CE9F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78828821"/>
      </p:ext>
    </p:extLst>
  </p:cSld>
  <p:clrMapOvr>
    <a:masterClrMapping/>
  </p:clrMapOvr>
  <p:transition spd="med">
    <p:zo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20768D-A9F6-4A28-922C-070D849B9048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27419664"/>
      </p:ext>
    </p:extLst>
  </p:cSld>
  <p:clrMapOvr>
    <a:masterClrMapping/>
  </p:clrMapOvr>
  <p:transition spd="med">
    <p:zo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FE662D-2A31-42BE-81A8-608540ECE121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79781894"/>
      </p:ext>
    </p:extLst>
  </p:cSld>
  <p:clrMapOvr>
    <a:masterClrMapping/>
  </p:clrMapOvr>
  <p:transition spd="med">
    <p:zo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050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5" name="Freeform 2051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921 w 5740"/>
                <a:gd name="T1" fmla="*/ 0 h 4316"/>
                <a:gd name="T2" fmla="*/ 0 w 5740"/>
                <a:gd name="T3" fmla="*/ 0 h 4316"/>
                <a:gd name="T4" fmla="*/ 0 w 5740"/>
                <a:gd name="T5" fmla="*/ 0 h 4316"/>
                <a:gd name="T6" fmla="*/ 5921 w 5740"/>
                <a:gd name="T7" fmla="*/ 0 h 4316"/>
                <a:gd name="T8" fmla="*/ 5921 w 5740"/>
                <a:gd name="T9" fmla="*/ 0 h 4316"/>
                <a:gd name="T10" fmla="*/ 5921 w 5740"/>
                <a:gd name="T11" fmla="*/ 0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6" name="Group 2052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2053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>
                <a:lvl1pPr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58" name="Oval 2054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>
                <a:lvl1pPr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59" name="Oval 2055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>
                <a:lvl1pPr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60" name="Oval 2056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>
                <a:lvl1pPr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61" name="Oval 2057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>
                <a:lvl1pPr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62" name="Freeform 2058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latin typeface="Arial" pitchFamily="34" charset="0"/>
                </a:endParaRPr>
              </a:p>
            </p:txBody>
          </p:sp>
          <p:sp>
            <p:nvSpPr>
              <p:cNvPr id="63" name="Freeform 2059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latin typeface="Arial" pitchFamily="34" charset="0"/>
                </a:endParaRPr>
              </a:p>
            </p:txBody>
          </p:sp>
          <p:sp>
            <p:nvSpPr>
              <p:cNvPr id="64" name="Freeform 2060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latin typeface="Arial" pitchFamily="34" charset="0"/>
                </a:endParaRPr>
              </a:p>
            </p:txBody>
          </p:sp>
          <p:sp>
            <p:nvSpPr>
              <p:cNvPr id="65" name="Freeform 2061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latin typeface="Arial" pitchFamily="34" charset="0"/>
                </a:endParaRPr>
              </a:p>
            </p:txBody>
          </p:sp>
          <p:sp>
            <p:nvSpPr>
              <p:cNvPr id="66" name="Freeform 2062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latin typeface="Arial" pitchFamily="34" charset="0"/>
                </a:endParaRPr>
              </a:p>
            </p:txBody>
          </p:sp>
          <p:sp>
            <p:nvSpPr>
              <p:cNvPr id="67" name="Oval 2063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>
                <a:lvl1pPr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</p:grpSp>
        <p:grpSp>
          <p:nvGrpSpPr>
            <p:cNvPr id="7" name="Group 2064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2065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>
                <a:lvl1pPr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40" name="Oval 2066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>
                <a:lvl1pPr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41" name="Oval 2067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>
                <a:lvl1pPr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42" name="Oval 2068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>
                <a:lvl1pPr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43" name="Oval 2069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>
                <a:lvl1pPr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44" name="Oval 2070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>
                <a:lvl1pPr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45" name="Oval 2071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>
                <a:lvl1pPr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46" name="Oval 2072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>
                <a:lvl1pPr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47" name="Freeform 2073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latin typeface="Arial" pitchFamily="34" charset="0"/>
                </a:endParaRPr>
              </a:p>
            </p:txBody>
          </p:sp>
          <p:sp>
            <p:nvSpPr>
              <p:cNvPr id="48" name="Freeform 2074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latin typeface="Arial" pitchFamily="34" charset="0"/>
                </a:endParaRPr>
              </a:p>
            </p:txBody>
          </p:sp>
          <p:sp>
            <p:nvSpPr>
              <p:cNvPr id="49" name="Freeform 2075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latin typeface="Arial" pitchFamily="34" charset="0"/>
                </a:endParaRPr>
              </a:p>
            </p:txBody>
          </p:sp>
          <p:sp>
            <p:nvSpPr>
              <p:cNvPr id="50" name="Freeform 2076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latin typeface="Arial" pitchFamily="34" charset="0"/>
                </a:endParaRPr>
              </a:p>
            </p:txBody>
          </p:sp>
          <p:sp>
            <p:nvSpPr>
              <p:cNvPr id="51" name="Freeform 2077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2" name="Freeform 2078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3" name="Freeform 2079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latin typeface="Arial" pitchFamily="34" charset="0"/>
                </a:endParaRPr>
              </a:p>
            </p:txBody>
          </p:sp>
          <p:sp>
            <p:nvSpPr>
              <p:cNvPr id="54" name="Freeform 2080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latin typeface="Arial" pitchFamily="34" charset="0"/>
                </a:endParaRPr>
              </a:p>
            </p:txBody>
          </p:sp>
          <p:sp>
            <p:nvSpPr>
              <p:cNvPr id="55" name="Freeform 2081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latin typeface="Arial" pitchFamily="34" charset="0"/>
                </a:endParaRPr>
              </a:p>
            </p:txBody>
          </p:sp>
          <p:sp>
            <p:nvSpPr>
              <p:cNvPr id="56" name="Freeform 2082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8" name="Group 2083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2084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latin typeface="Arial" pitchFamily="34" charset="0"/>
                </a:endParaRPr>
              </a:p>
            </p:txBody>
          </p:sp>
          <p:sp>
            <p:nvSpPr>
              <p:cNvPr id="23" name="Freeform 2085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latin typeface="Arial" pitchFamily="34" charset="0"/>
                </a:endParaRPr>
              </a:p>
            </p:txBody>
          </p:sp>
          <p:sp>
            <p:nvSpPr>
              <p:cNvPr id="24" name="Freeform 2086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latin typeface="Arial" pitchFamily="34" charset="0"/>
                </a:endParaRPr>
              </a:p>
            </p:txBody>
          </p:sp>
          <p:sp>
            <p:nvSpPr>
              <p:cNvPr id="25" name="Freeform 2087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latin typeface="Arial" pitchFamily="34" charset="0"/>
                </a:endParaRPr>
              </a:p>
            </p:txBody>
          </p:sp>
          <p:sp>
            <p:nvSpPr>
              <p:cNvPr id="26" name="Freeform 2088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latin typeface="Arial" pitchFamily="34" charset="0"/>
                </a:endParaRPr>
              </a:p>
            </p:txBody>
          </p:sp>
          <p:sp>
            <p:nvSpPr>
              <p:cNvPr id="27" name="Freeform 2089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latin typeface="Arial" pitchFamily="34" charset="0"/>
                </a:endParaRPr>
              </a:p>
            </p:txBody>
          </p:sp>
          <p:sp>
            <p:nvSpPr>
              <p:cNvPr id="28" name="Freeform 2090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latin typeface="Arial" pitchFamily="34" charset="0"/>
                </a:endParaRPr>
              </a:p>
            </p:txBody>
          </p:sp>
          <p:sp>
            <p:nvSpPr>
              <p:cNvPr id="29" name="Freeform 2091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" name="Freeform 2092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latin typeface="Arial" pitchFamily="34" charset="0"/>
                </a:endParaRPr>
              </a:p>
            </p:txBody>
          </p:sp>
          <p:sp>
            <p:nvSpPr>
              <p:cNvPr id="31" name="Freeform 2093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latin typeface="Arial" pitchFamily="34" charset="0"/>
                </a:endParaRPr>
              </a:p>
            </p:txBody>
          </p:sp>
          <p:sp>
            <p:nvSpPr>
              <p:cNvPr id="32" name="Freeform 2094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latin typeface="Arial" pitchFamily="34" charset="0"/>
                </a:endParaRPr>
              </a:p>
            </p:txBody>
          </p:sp>
          <p:sp>
            <p:nvSpPr>
              <p:cNvPr id="33" name="Oval 2095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>
                <a:lvl1pPr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4" name="Oval 2096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>
                <a:lvl1pPr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5" name="Oval 2097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>
                <a:lvl1pPr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6" name="Oval 2098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>
                <a:lvl1pPr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7" name="Oval 2099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>
                <a:lvl1pPr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8" name="Oval 2100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>
                <a:lvl1pPr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</p:grpSp>
        <p:grpSp>
          <p:nvGrpSpPr>
            <p:cNvPr id="9" name="Group 2101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2102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9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9 w 382"/>
                  <a:gd name="T19" fmla="*/ 96 h 96"/>
                  <a:gd name="T20" fmla="*/ 273 w 382"/>
                  <a:gd name="T21" fmla="*/ 90 h 96"/>
                  <a:gd name="T22" fmla="*/ 321 w 382"/>
                  <a:gd name="T23" fmla="*/ 84 h 96"/>
                  <a:gd name="T24" fmla="*/ 362 w 382"/>
                  <a:gd name="T25" fmla="*/ 66 h 96"/>
                  <a:gd name="T26" fmla="*/ 392 w 382"/>
                  <a:gd name="T27" fmla="*/ 42 h 96"/>
                  <a:gd name="T28" fmla="*/ 386 w 382"/>
                  <a:gd name="T29" fmla="*/ 42 h 96"/>
                  <a:gd name="T30" fmla="*/ 356 w 382"/>
                  <a:gd name="T31" fmla="*/ 66 h 96"/>
                  <a:gd name="T32" fmla="*/ 315 w 382"/>
                  <a:gd name="T33" fmla="*/ 78 h 96"/>
                  <a:gd name="T34" fmla="*/ 273 w 382"/>
                  <a:gd name="T35" fmla="*/ 90 h 96"/>
                  <a:gd name="T36" fmla="*/ 219 w 382"/>
                  <a:gd name="T37" fmla="*/ 96 h 96"/>
                  <a:gd name="T38" fmla="*/ 219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" name="Freeform 2103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" name="Freeform 2104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" name="Freeform 2105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" name="Freeform 2106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" name="Freeform 2107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9 w 185"/>
                  <a:gd name="T5" fmla="*/ 36 h 210"/>
                  <a:gd name="T6" fmla="*/ 165 w 185"/>
                  <a:gd name="T7" fmla="*/ 72 h 210"/>
                  <a:gd name="T8" fmla="*/ 171 w 185"/>
                  <a:gd name="T9" fmla="*/ 90 h 210"/>
                  <a:gd name="T10" fmla="*/ 177 w 185"/>
                  <a:gd name="T11" fmla="*/ 114 h 210"/>
                  <a:gd name="T12" fmla="*/ 171 w 185"/>
                  <a:gd name="T13" fmla="*/ 138 h 210"/>
                  <a:gd name="T14" fmla="*/ 159 w 185"/>
                  <a:gd name="T15" fmla="*/ 162 h 210"/>
                  <a:gd name="T16" fmla="*/ 129 w 185"/>
                  <a:gd name="T17" fmla="*/ 180 h 210"/>
                  <a:gd name="T18" fmla="*/ 90 w 185"/>
                  <a:gd name="T19" fmla="*/ 198 h 210"/>
                  <a:gd name="T20" fmla="*/ 106 w 185"/>
                  <a:gd name="T21" fmla="*/ 210 h 210"/>
                  <a:gd name="T22" fmla="*/ 141 w 185"/>
                  <a:gd name="T23" fmla="*/ 192 h 210"/>
                  <a:gd name="T24" fmla="*/ 171 w 185"/>
                  <a:gd name="T25" fmla="*/ 168 h 210"/>
                  <a:gd name="T26" fmla="*/ 189 w 185"/>
                  <a:gd name="T27" fmla="*/ 144 h 210"/>
                  <a:gd name="T28" fmla="*/ 195 w 185"/>
                  <a:gd name="T29" fmla="*/ 114 h 210"/>
                  <a:gd name="T30" fmla="*/ 189 w 185"/>
                  <a:gd name="T31" fmla="*/ 90 h 210"/>
                  <a:gd name="T32" fmla="*/ 183 w 185"/>
                  <a:gd name="T33" fmla="*/ 66 h 210"/>
                  <a:gd name="T34" fmla="*/ 165 w 185"/>
                  <a:gd name="T35" fmla="*/ 48 h 210"/>
                  <a:gd name="T36" fmla="*/ 141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" name="Freeform 2108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17" name="Group 2109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2110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>
                  <a:lvl1pPr eaLnBrk="0" hangingPunct="0"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fr-FR" altLang="fr-FR"/>
                </a:p>
              </p:txBody>
            </p:sp>
            <p:sp>
              <p:nvSpPr>
                <p:cNvPr id="19" name="Oval 2111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>
                  <a:lvl1pPr eaLnBrk="0" hangingPunct="0"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fr-FR" altLang="fr-FR"/>
                </a:p>
              </p:txBody>
            </p:sp>
            <p:sp>
              <p:nvSpPr>
                <p:cNvPr id="20" name="Oval 2112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>
                  <a:lvl1pPr eaLnBrk="0" hangingPunct="0"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fr-FR" altLang="fr-FR"/>
                </a:p>
              </p:txBody>
            </p:sp>
            <p:sp>
              <p:nvSpPr>
                <p:cNvPr id="21" name="Oval 2113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>
                  <a:lvl1pPr eaLnBrk="0" hangingPunct="0"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fr-FR" altLang="fr-FR"/>
                </a:p>
              </p:txBody>
            </p:sp>
          </p:grpSp>
        </p:grpSp>
      </p:grpSp>
      <p:sp>
        <p:nvSpPr>
          <p:cNvPr id="68" name="Text Box 2119"/>
          <p:cNvSpPr txBox="1">
            <a:spLocks noChangeArrowheads="1"/>
          </p:cNvSpPr>
          <p:nvPr userDrawn="1"/>
        </p:nvSpPr>
        <p:spPr bwMode="auto">
          <a:xfrm>
            <a:off x="4362450" y="-28575"/>
            <a:ext cx="365125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3366CC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3366CC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3366CC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3366CC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3366CC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9pPr>
          </a:lstStyle>
          <a:p>
            <a:fld id="{F32CE21C-35FA-4067-AAC6-7D71C5EF363D}" type="slidenum">
              <a:rPr lang="fr-FR" altLang="fr-FR" sz="800">
                <a:solidFill>
                  <a:srgbClr val="8D8D8D"/>
                </a:solidFill>
              </a:rPr>
              <a:pPr/>
              <a:t>‹N°›</a:t>
            </a:fld>
            <a:endParaRPr lang="fr-FR" altLang="fr-FR" sz="800">
              <a:solidFill>
                <a:srgbClr val="8D8D8D"/>
              </a:solidFill>
            </a:endParaRPr>
          </a:p>
        </p:txBody>
      </p:sp>
      <p:sp>
        <p:nvSpPr>
          <p:cNvPr id="69" name="Rectangle 2120"/>
          <p:cNvSpPr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2400">
                <a:solidFill>
                  <a:srgbClr val="3366CC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3366CC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3366CC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3366CC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3366CC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396354" name="Rectangle 211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96355" name="Rectangle 211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70" name="Rectangle 2116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71" name="Rectangle 211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72" name="Rectangle 211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B6C6F235-FA4A-44B9-85A4-F2E40EB19628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70493488"/>
      </p:ext>
    </p:extLst>
  </p:cSld>
  <p:clrMapOvr>
    <a:masterClrMapping/>
  </p:clrMapOvr>
  <p:transition spd="med">
    <p:zo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A0BDEE-F401-4D33-BC38-9F5E2B47D58E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45359554"/>
      </p:ext>
    </p:extLst>
  </p:cSld>
  <p:clrMapOvr>
    <a:masterClrMapping/>
  </p:clrMapOvr>
  <p:transition spd="med">
    <p:zo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5FC7F3-62CC-4322-96B5-CF0AEB293B22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83233018"/>
      </p:ext>
    </p:extLst>
  </p:cSld>
  <p:clrMapOvr>
    <a:masterClrMapping/>
  </p:clrMapOvr>
  <p:transition spd="med">
    <p:zo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F245CC-8C5C-4241-A75E-B9AA5F59B5F8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35038577"/>
      </p:ext>
    </p:extLst>
  </p:cSld>
  <p:clrMapOvr>
    <a:masterClrMapping/>
  </p:clrMapOvr>
  <p:transition spd="med">
    <p:zo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8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9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94B6BC-E222-4816-9910-5B8B513668A5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2645764"/>
      </p:ext>
    </p:extLst>
  </p:cSld>
  <p:clrMapOvr>
    <a:masterClrMapping/>
  </p:clrMapOvr>
  <p:transition spd="med">
    <p:zo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73937D-0593-4ED5-858E-403C19A8D2B6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5073365"/>
      </p:ext>
    </p:extLst>
  </p:cSld>
  <p:clrMapOvr>
    <a:masterClrMapping/>
  </p:clrMapOvr>
  <p:transition spd="med">
    <p:zo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9546CD-1DC9-4FB2-AA1D-6089F664ED9A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26076127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25842172"/>
      </p:ext>
    </p:extLst>
  </p:cSld>
  <p:clrMapOvr>
    <a:masterClrMapping/>
  </p:clrMapOvr>
  <p:transition spd="med">
    <p:zo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18131F-C611-4FAF-ACD8-0B3009780D1E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80192464"/>
      </p:ext>
    </p:extLst>
  </p:cSld>
  <p:clrMapOvr>
    <a:masterClrMapping/>
  </p:clrMapOvr>
  <p:transition spd="med">
    <p:zo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BE86EA-6D98-4058-9B0B-0329EAAC653A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01783884"/>
      </p:ext>
    </p:extLst>
  </p:cSld>
  <p:clrMapOvr>
    <a:masterClrMapping/>
  </p:clrMapOvr>
  <p:transition spd="med">
    <p:zo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6BEA8-43C8-4E81-8463-5139D2AC2F4F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88896779"/>
      </p:ext>
    </p:extLst>
  </p:cSld>
  <p:clrMapOvr>
    <a:masterClrMapping/>
  </p:clrMapOvr>
  <p:transition spd="med">
    <p:zo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4835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4835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55596D-6B96-44DA-8225-D7B8D1DE2FC6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7581719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990600"/>
            <a:ext cx="60960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6368589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3265359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990600"/>
            <a:ext cx="60960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16302133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0171490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314468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1894783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925" y="6526213"/>
            <a:ext cx="633730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 b="1">
                <a:solidFill>
                  <a:srgbClr val="1A12B8"/>
                </a:solidFill>
                <a:latin typeface="Times New Roman" pitchFamily="18" charset="0"/>
              </a:defRPr>
            </a:lvl1pPr>
          </a:lstStyle>
          <a:p>
            <a:endParaRPr lang="fr-FR" altLang="fr-FR"/>
          </a:p>
        </p:txBody>
      </p:sp>
      <p:sp>
        <p:nvSpPr>
          <p:cNvPr id="1049" name="Text Box 25"/>
          <p:cNvSpPr txBox="1">
            <a:spLocks noChangeArrowheads="1"/>
          </p:cNvSpPr>
          <p:nvPr userDrawn="1"/>
        </p:nvSpPr>
        <p:spPr bwMode="auto">
          <a:xfrm>
            <a:off x="8316913" y="6524625"/>
            <a:ext cx="7921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3366CC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3366CC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3366CC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3366CC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3366CC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9pPr>
          </a:lstStyle>
          <a:p>
            <a:fld id="{D5554DC3-3E01-4C01-B16E-3485C89BCC06}" type="slidenum">
              <a:rPr lang="fr-FR" altLang="fr-FR" sz="1400" b="1">
                <a:solidFill>
                  <a:srgbClr val="1A12B8"/>
                </a:solidFill>
                <a:latin typeface="Times New Roman" pitchFamily="18" charset="0"/>
              </a:rPr>
              <a:pPr/>
              <a:t>‹N°›</a:t>
            </a:fld>
            <a:endParaRPr lang="fr-FR" altLang="fr-FR" sz="1400" b="1">
              <a:solidFill>
                <a:srgbClr val="1A12B8"/>
              </a:solidFill>
              <a:latin typeface="Times New Roman" pitchFamily="18" charset="0"/>
            </a:endParaRPr>
          </a:p>
        </p:txBody>
      </p:sp>
      <p:pic>
        <p:nvPicPr>
          <p:cNvPr id="1032" name="Picture 8" descr="\\ROME\Partages_Users\ludovic.koehl\koehl\2017-2018\GEMTEX\Logo Gemtex 2017 HD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8016504" y="382343"/>
            <a:ext cx="1497545" cy="757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16" r:id="rId1"/>
    <p:sldLayoutId id="2147484217" r:id="rId2"/>
    <p:sldLayoutId id="2147484218" r:id="rId3"/>
    <p:sldLayoutId id="2147484219" r:id="rId4"/>
    <p:sldLayoutId id="2147484220" r:id="rId5"/>
    <p:sldLayoutId id="2147484221" r:id="rId6"/>
    <p:sldLayoutId id="2147484222" r:id="rId7"/>
    <p:sldLayoutId id="2147484223" r:id="rId8"/>
    <p:sldLayoutId id="2147484224" r:id="rId9"/>
    <p:sldLayoutId id="2147484225" r:id="rId10"/>
    <p:sldLayoutId id="2147484226" r:id="rId11"/>
  </p:sldLayoutIdLst>
  <p:transition spd="med">
    <p:zoom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C3300"/>
        </a:buClr>
        <a:buSzPct val="60000"/>
        <a:buFont typeface="Wingdings" pitchFamily="2" charset="2"/>
        <a:buChar char="u"/>
        <a:defRPr sz="28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66CCFF"/>
        </a:buClr>
        <a:buSzPct val="60000"/>
        <a:buFont typeface="Wingdings" pitchFamily="2" charset="2"/>
        <a:buChar char="è"/>
        <a:defRPr sz="2400">
          <a:solidFill>
            <a:srgbClr val="FFDA1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66CCFF"/>
        </a:buClr>
        <a:buChar char="•"/>
        <a:defRPr sz="2000">
          <a:solidFill>
            <a:srgbClr val="FFDA1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FFDA14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FFDA14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FFDA14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FFDA14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FFDA14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FFDA14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54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321555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1pPr>
          </a:lstStyle>
          <a:p>
            <a:endParaRPr lang="fr-FR" altLang="fr-FR"/>
          </a:p>
        </p:txBody>
      </p:sp>
      <p:sp>
        <p:nvSpPr>
          <p:cNvPr id="321556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1pPr>
          </a:lstStyle>
          <a:p>
            <a:endParaRPr lang="fr-FR" altLang="fr-FR"/>
          </a:p>
        </p:txBody>
      </p:sp>
      <p:sp>
        <p:nvSpPr>
          <p:cNvPr id="321557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1pPr>
          </a:lstStyle>
          <a:p>
            <a:fld id="{4449D877-6EEC-4FA5-BDFE-9C172787784E}" type="slidenum">
              <a:rPr lang="fr-FR" altLang="fr-FR"/>
              <a:pPr/>
              <a:t>‹N°›</a:t>
            </a:fld>
            <a:endParaRPr lang="fr-FR" altLang="fr-FR"/>
          </a:p>
        </p:txBody>
      </p:sp>
      <p:sp>
        <p:nvSpPr>
          <p:cNvPr id="321558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321559" name="Text Box 23"/>
          <p:cNvSpPr txBox="1">
            <a:spLocks noChangeArrowheads="1"/>
          </p:cNvSpPr>
          <p:nvPr userDrawn="1"/>
        </p:nvSpPr>
        <p:spPr bwMode="auto">
          <a:xfrm>
            <a:off x="4362450" y="-28575"/>
            <a:ext cx="365125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3366CC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3366CC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3366CC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3366CC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3366CC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9pPr>
          </a:lstStyle>
          <a:p>
            <a:fld id="{F026E580-BBD6-4C37-8C47-B92D9B975942}" type="slidenum">
              <a:rPr lang="fr-FR" altLang="fr-FR" sz="800">
                <a:solidFill>
                  <a:srgbClr val="8D8D8D"/>
                </a:solidFill>
              </a:rPr>
              <a:pPr/>
              <a:t>‹N°›</a:t>
            </a:fld>
            <a:endParaRPr lang="fr-FR" altLang="fr-FR" sz="800">
              <a:solidFill>
                <a:srgbClr val="8D8D8D"/>
              </a:solidFill>
            </a:endParaRPr>
          </a:p>
        </p:txBody>
      </p:sp>
      <p:sp>
        <p:nvSpPr>
          <p:cNvPr id="321560" name="Rectangle 24"/>
          <p:cNvSpPr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2400">
                <a:solidFill>
                  <a:srgbClr val="3366CC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3366CC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3366CC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3366CC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3366CC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9pPr>
          </a:lstStyle>
          <a:p>
            <a:pPr eaLnBrk="1" hangingPunct="1"/>
            <a:endParaRPr lang="fr-FR" altLang="fr-F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27" r:id="rId1"/>
    <p:sldLayoutId id="2147484196" r:id="rId2"/>
    <p:sldLayoutId id="2147484197" r:id="rId3"/>
    <p:sldLayoutId id="2147484198" r:id="rId4"/>
    <p:sldLayoutId id="2147484199" r:id="rId5"/>
    <p:sldLayoutId id="2147484200" r:id="rId6"/>
    <p:sldLayoutId id="2147484201" r:id="rId7"/>
    <p:sldLayoutId id="2147484202" r:id="rId8"/>
    <p:sldLayoutId id="2147484203" r:id="rId9"/>
    <p:sldLayoutId id="2147484204" r:id="rId10"/>
    <p:sldLayoutId id="2147484205" r:id="rId11"/>
  </p:sldLayoutIdLst>
  <p:transition spd="med">
    <p:zoom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6" name="Freeform 2"/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fr-FR">
              <a:latin typeface="Arial" pitchFamily="34" charset="0"/>
            </a:endParaRPr>
          </a:p>
        </p:txBody>
      </p:sp>
      <p:grpSp>
        <p:nvGrpSpPr>
          <p:cNvPr id="3075" name="Group 3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3083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921 w 5740"/>
                <a:gd name="T1" fmla="*/ 0 h 4316"/>
                <a:gd name="T2" fmla="*/ 0 w 5740"/>
                <a:gd name="T3" fmla="*/ 0 h 4316"/>
                <a:gd name="T4" fmla="*/ 0 w 5740"/>
                <a:gd name="T5" fmla="*/ 0 h 4316"/>
                <a:gd name="T6" fmla="*/ 5921 w 5740"/>
                <a:gd name="T7" fmla="*/ 0 h 4316"/>
                <a:gd name="T8" fmla="*/ 5921 w 5740"/>
                <a:gd name="T9" fmla="*/ 0 h 4316"/>
                <a:gd name="T10" fmla="*/ 5921 w 5740"/>
                <a:gd name="T11" fmla="*/ 0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084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395270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>
                <a:lvl1pPr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95271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>
                <a:lvl1pPr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95272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>
                <a:lvl1pPr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95273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>
                <a:lvl1pPr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95274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>
                <a:lvl1pPr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95275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latin typeface="Arial" pitchFamily="34" charset="0"/>
                </a:endParaRPr>
              </a:p>
            </p:txBody>
          </p:sp>
          <p:sp>
            <p:nvSpPr>
              <p:cNvPr id="395276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latin typeface="Arial" pitchFamily="34" charset="0"/>
                </a:endParaRPr>
              </a:p>
            </p:txBody>
          </p:sp>
          <p:sp>
            <p:nvSpPr>
              <p:cNvPr id="395277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latin typeface="Arial" pitchFamily="34" charset="0"/>
                </a:endParaRPr>
              </a:p>
            </p:txBody>
          </p:sp>
          <p:sp>
            <p:nvSpPr>
              <p:cNvPr id="395278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latin typeface="Arial" pitchFamily="34" charset="0"/>
                </a:endParaRPr>
              </a:p>
            </p:txBody>
          </p:sp>
          <p:sp>
            <p:nvSpPr>
              <p:cNvPr id="395279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latin typeface="Arial" pitchFamily="34" charset="0"/>
                </a:endParaRPr>
              </a:p>
            </p:txBody>
          </p:sp>
          <p:sp>
            <p:nvSpPr>
              <p:cNvPr id="395280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>
                <a:lvl1pPr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</p:grpSp>
        <p:grpSp>
          <p:nvGrpSpPr>
            <p:cNvPr id="3085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5282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>
                <a:lvl1pPr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95283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>
                <a:lvl1pPr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95284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>
                <a:lvl1pPr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95285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>
                <a:lvl1pPr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95286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>
                <a:lvl1pPr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95287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>
                <a:lvl1pPr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95288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>
                <a:lvl1pPr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95289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>
                <a:lvl1pPr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95290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latin typeface="Arial" pitchFamily="34" charset="0"/>
                </a:endParaRPr>
              </a:p>
            </p:txBody>
          </p:sp>
          <p:sp>
            <p:nvSpPr>
              <p:cNvPr id="395291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latin typeface="Arial" pitchFamily="34" charset="0"/>
                </a:endParaRPr>
              </a:p>
            </p:txBody>
          </p:sp>
          <p:sp>
            <p:nvSpPr>
              <p:cNvPr id="395292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latin typeface="Arial" pitchFamily="34" charset="0"/>
                </a:endParaRPr>
              </a:p>
            </p:txBody>
          </p:sp>
          <p:sp>
            <p:nvSpPr>
              <p:cNvPr id="395293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latin typeface="Arial" pitchFamily="34" charset="0"/>
                </a:endParaRPr>
              </a:p>
            </p:txBody>
          </p:sp>
          <p:sp>
            <p:nvSpPr>
              <p:cNvPr id="3129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130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5296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latin typeface="Arial" pitchFamily="34" charset="0"/>
                </a:endParaRPr>
              </a:p>
            </p:txBody>
          </p:sp>
          <p:sp>
            <p:nvSpPr>
              <p:cNvPr id="395297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latin typeface="Arial" pitchFamily="34" charset="0"/>
                </a:endParaRPr>
              </a:p>
            </p:txBody>
          </p:sp>
          <p:sp>
            <p:nvSpPr>
              <p:cNvPr id="395298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latin typeface="Arial" pitchFamily="34" charset="0"/>
                </a:endParaRPr>
              </a:p>
            </p:txBody>
          </p:sp>
          <p:sp>
            <p:nvSpPr>
              <p:cNvPr id="3134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3086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395301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latin typeface="Arial" pitchFamily="34" charset="0"/>
                </a:endParaRPr>
              </a:p>
            </p:txBody>
          </p:sp>
          <p:sp>
            <p:nvSpPr>
              <p:cNvPr id="395302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latin typeface="Arial" pitchFamily="34" charset="0"/>
                </a:endParaRPr>
              </a:p>
            </p:txBody>
          </p:sp>
          <p:sp>
            <p:nvSpPr>
              <p:cNvPr id="395303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latin typeface="Arial" pitchFamily="34" charset="0"/>
                </a:endParaRPr>
              </a:p>
            </p:txBody>
          </p:sp>
          <p:sp>
            <p:nvSpPr>
              <p:cNvPr id="395304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latin typeface="Arial" pitchFamily="34" charset="0"/>
                </a:endParaRPr>
              </a:p>
            </p:txBody>
          </p:sp>
          <p:sp>
            <p:nvSpPr>
              <p:cNvPr id="395305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latin typeface="Arial" pitchFamily="34" charset="0"/>
                </a:endParaRPr>
              </a:p>
            </p:txBody>
          </p:sp>
          <p:sp>
            <p:nvSpPr>
              <p:cNvPr id="395306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latin typeface="Arial" pitchFamily="34" charset="0"/>
                </a:endParaRPr>
              </a:p>
            </p:txBody>
          </p:sp>
          <p:sp>
            <p:nvSpPr>
              <p:cNvPr id="395307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latin typeface="Arial" pitchFamily="34" charset="0"/>
                </a:endParaRPr>
              </a:p>
            </p:txBody>
          </p:sp>
          <p:sp>
            <p:nvSpPr>
              <p:cNvPr id="3107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5309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latin typeface="Arial" pitchFamily="34" charset="0"/>
                </a:endParaRPr>
              </a:p>
            </p:txBody>
          </p:sp>
          <p:sp>
            <p:nvSpPr>
              <p:cNvPr id="395310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latin typeface="Arial" pitchFamily="34" charset="0"/>
                </a:endParaRPr>
              </a:p>
            </p:txBody>
          </p:sp>
          <p:sp>
            <p:nvSpPr>
              <p:cNvPr id="395311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latin typeface="Arial" pitchFamily="34" charset="0"/>
                </a:endParaRPr>
              </a:p>
            </p:txBody>
          </p:sp>
          <p:sp>
            <p:nvSpPr>
              <p:cNvPr id="395312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>
                <a:lvl1pPr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95313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>
                <a:lvl1pPr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95314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>
                <a:lvl1pPr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95315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>
                <a:lvl1pPr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95316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>
                <a:lvl1pPr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  <p:sp>
            <p:nvSpPr>
              <p:cNvPr id="395317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>
                <a:lvl1pPr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rgbClr val="3366CC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3366CC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fr-FR" altLang="fr-FR"/>
              </a:p>
            </p:txBody>
          </p:sp>
        </p:grpSp>
        <p:grpSp>
          <p:nvGrpSpPr>
            <p:cNvPr id="3087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3088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9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9 w 382"/>
                  <a:gd name="T19" fmla="*/ 96 h 96"/>
                  <a:gd name="T20" fmla="*/ 273 w 382"/>
                  <a:gd name="T21" fmla="*/ 90 h 96"/>
                  <a:gd name="T22" fmla="*/ 321 w 382"/>
                  <a:gd name="T23" fmla="*/ 84 h 96"/>
                  <a:gd name="T24" fmla="*/ 362 w 382"/>
                  <a:gd name="T25" fmla="*/ 66 h 96"/>
                  <a:gd name="T26" fmla="*/ 392 w 382"/>
                  <a:gd name="T27" fmla="*/ 42 h 96"/>
                  <a:gd name="T28" fmla="*/ 386 w 382"/>
                  <a:gd name="T29" fmla="*/ 42 h 96"/>
                  <a:gd name="T30" fmla="*/ 356 w 382"/>
                  <a:gd name="T31" fmla="*/ 66 h 96"/>
                  <a:gd name="T32" fmla="*/ 315 w 382"/>
                  <a:gd name="T33" fmla="*/ 78 h 96"/>
                  <a:gd name="T34" fmla="*/ 273 w 382"/>
                  <a:gd name="T35" fmla="*/ 90 h 96"/>
                  <a:gd name="T36" fmla="*/ 219 w 382"/>
                  <a:gd name="T37" fmla="*/ 96 h 96"/>
                  <a:gd name="T38" fmla="*/ 219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89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90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91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92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93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9 w 185"/>
                  <a:gd name="T5" fmla="*/ 36 h 210"/>
                  <a:gd name="T6" fmla="*/ 165 w 185"/>
                  <a:gd name="T7" fmla="*/ 72 h 210"/>
                  <a:gd name="T8" fmla="*/ 171 w 185"/>
                  <a:gd name="T9" fmla="*/ 90 h 210"/>
                  <a:gd name="T10" fmla="*/ 177 w 185"/>
                  <a:gd name="T11" fmla="*/ 114 h 210"/>
                  <a:gd name="T12" fmla="*/ 171 w 185"/>
                  <a:gd name="T13" fmla="*/ 138 h 210"/>
                  <a:gd name="T14" fmla="*/ 159 w 185"/>
                  <a:gd name="T15" fmla="*/ 162 h 210"/>
                  <a:gd name="T16" fmla="*/ 129 w 185"/>
                  <a:gd name="T17" fmla="*/ 180 h 210"/>
                  <a:gd name="T18" fmla="*/ 90 w 185"/>
                  <a:gd name="T19" fmla="*/ 198 h 210"/>
                  <a:gd name="T20" fmla="*/ 106 w 185"/>
                  <a:gd name="T21" fmla="*/ 210 h 210"/>
                  <a:gd name="T22" fmla="*/ 141 w 185"/>
                  <a:gd name="T23" fmla="*/ 192 h 210"/>
                  <a:gd name="T24" fmla="*/ 171 w 185"/>
                  <a:gd name="T25" fmla="*/ 168 h 210"/>
                  <a:gd name="T26" fmla="*/ 189 w 185"/>
                  <a:gd name="T27" fmla="*/ 144 h 210"/>
                  <a:gd name="T28" fmla="*/ 195 w 185"/>
                  <a:gd name="T29" fmla="*/ 114 h 210"/>
                  <a:gd name="T30" fmla="*/ 189 w 185"/>
                  <a:gd name="T31" fmla="*/ 90 h 210"/>
                  <a:gd name="T32" fmla="*/ 183 w 185"/>
                  <a:gd name="T33" fmla="*/ 66 h 210"/>
                  <a:gd name="T34" fmla="*/ 165 w 185"/>
                  <a:gd name="T35" fmla="*/ 48 h 210"/>
                  <a:gd name="T36" fmla="*/ 141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94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095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395327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>
                  <a:lvl1pPr eaLnBrk="0" hangingPunct="0"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fr-FR" altLang="fr-FR"/>
                </a:p>
              </p:txBody>
            </p:sp>
            <p:sp>
              <p:nvSpPr>
                <p:cNvPr id="395328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>
                  <a:lvl1pPr eaLnBrk="0" hangingPunct="0"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fr-FR" altLang="fr-FR"/>
                </a:p>
              </p:txBody>
            </p:sp>
            <p:sp>
              <p:nvSpPr>
                <p:cNvPr id="395329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>
                  <a:lvl1pPr eaLnBrk="0" hangingPunct="0"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fr-FR" altLang="fr-FR"/>
                </a:p>
              </p:txBody>
            </p:sp>
            <p:sp>
              <p:nvSpPr>
                <p:cNvPr id="395330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>
                  <a:lvl1pPr eaLnBrk="0" hangingPunct="0"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3366CC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fr-FR" altLang="fr-FR"/>
                </a:p>
              </p:txBody>
            </p:sp>
          </p:grpSp>
        </p:grpSp>
      </p:grpSp>
      <p:sp>
        <p:nvSpPr>
          <p:cNvPr id="395331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395332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395333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fr-FR" altLang="fr-FR"/>
          </a:p>
        </p:txBody>
      </p:sp>
      <p:sp>
        <p:nvSpPr>
          <p:cNvPr id="395334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fr-FR" altLang="fr-FR"/>
          </a:p>
        </p:txBody>
      </p:sp>
      <p:sp>
        <p:nvSpPr>
          <p:cNvPr id="395335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50869D79-2FD9-4D0B-914D-956C14765264}" type="slidenum">
              <a:rPr lang="fr-FR" altLang="fr-FR"/>
              <a:pPr/>
              <a:t>‹N°›</a:t>
            </a:fld>
            <a:endParaRPr lang="fr-FR" altLang="fr-FR"/>
          </a:p>
        </p:txBody>
      </p:sp>
      <p:sp>
        <p:nvSpPr>
          <p:cNvPr id="395336" name="Text Box 72"/>
          <p:cNvSpPr txBox="1">
            <a:spLocks noChangeArrowheads="1"/>
          </p:cNvSpPr>
          <p:nvPr userDrawn="1"/>
        </p:nvSpPr>
        <p:spPr bwMode="auto">
          <a:xfrm>
            <a:off x="4362450" y="-28575"/>
            <a:ext cx="365125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3366CC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3366CC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3366CC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3366CC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3366CC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9pPr>
          </a:lstStyle>
          <a:p>
            <a:fld id="{B07B7896-DA6C-4A05-B884-583585947B21}" type="slidenum">
              <a:rPr lang="fr-FR" altLang="fr-FR" sz="800">
                <a:solidFill>
                  <a:srgbClr val="8D8D8D"/>
                </a:solidFill>
              </a:rPr>
              <a:pPr/>
              <a:t>‹N°›</a:t>
            </a:fld>
            <a:endParaRPr lang="fr-FR" altLang="fr-FR" sz="800">
              <a:solidFill>
                <a:srgbClr val="8D8D8D"/>
              </a:solidFill>
            </a:endParaRPr>
          </a:p>
        </p:txBody>
      </p:sp>
      <p:sp>
        <p:nvSpPr>
          <p:cNvPr id="395337" name="Rectangle 73"/>
          <p:cNvSpPr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2400">
                <a:solidFill>
                  <a:srgbClr val="3366CC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3366CC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3366CC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3366CC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3366CC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9pPr>
          </a:lstStyle>
          <a:p>
            <a:pPr eaLnBrk="1" hangingPunct="1"/>
            <a:endParaRPr lang="fr-FR" altLang="fr-F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28" r:id="rId1"/>
    <p:sldLayoutId id="2147484206" r:id="rId2"/>
    <p:sldLayoutId id="2147484207" r:id="rId3"/>
    <p:sldLayoutId id="2147484208" r:id="rId4"/>
    <p:sldLayoutId id="2147484209" r:id="rId5"/>
    <p:sldLayoutId id="2147484210" r:id="rId6"/>
    <p:sldLayoutId id="2147484211" r:id="rId7"/>
    <p:sldLayoutId id="2147484212" r:id="rId8"/>
    <p:sldLayoutId id="2147484213" r:id="rId9"/>
    <p:sldLayoutId id="2147484214" r:id="rId10"/>
    <p:sldLayoutId id="2147484215" r:id="rId11"/>
  </p:sldLayoutIdLst>
  <p:transition spd="med">
    <p:zoom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5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Textile_Virtual_Representation_GEMTEX.wmv" TargetMode="External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7.jpeg"/><Relationship Id="rId7" Type="http://schemas.microsoft.com/office/2007/relationships/hdphoto" Target="../media/hdphoto1.wdp"/><Relationship Id="rId12" Type="http://schemas.openxmlformats.org/officeDocument/2006/relationships/image" Target="../media/image1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4.jpeg"/><Relationship Id="rId5" Type="http://schemas.openxmlformats.org/officeDocument/2006/relationships/image" Target="../media/image9.jpeg"/><Relationship Id="rId10" Type="http://schemas.openxmlformats.org/officeDocument/2006/relationships/image" Target="../media/image13.jpeg"/><Relationship Id="rId4" Type="http://schemas.openxmlformats.org/officeDocument/2006/relationships/image" Target="../media/image8.jpeg"/><Relationship Id="rId9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 2"/>
          <p:cNvSpPr txBox="1">
            <a:spLocks/>
          </p:cNvSpPr>
          <p:nvPr/>
        </p:nvSpPr>
        <p:spPr>
          <a:xfrm>
            <a:off x="-27939" y="4905164"/>
            <a:ext cx="9144000" cy="14967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fr-FR" sz="6600" kern="1200" spc="1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3600" dirty="0" smtClean="0"/>
              <a:t>HCD theme: </a:t>
            </a:r>
            <a:r>
              <a:rPr lang="en-US" sz="3600" dirty="0"/>
              <a:t>Human </a:t>
            </a:r>
            <a:r>
              <a:rPr lang="en-US" sz="3600" dirty="0" smtClean="0"/>
              <a:t>Centered Design</a:t>
            </a:r>
          </a:p>
          <a:p>
            <a:pPr algn="r"/>
            <a:endParaRPr lang="en-US" sz="3600" dirty="0" smtClean="0"/>
          </a:p>
          <a:p>
            <a:pPr algn="r"/>
            <a:endParaRPr lang="en-US" sz="3600" dirty="0"/>
          </a:p>
        </p:txBody>
      </p:sp>
      <p:pic>
        <p:nvPicPr>
          <p:cNvPr id="3074" name="Picture 2" descr="S:\koehl\2017-2018\GEMTEX\Logo Gemtex 2017 H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711" y="8620"/>
            <a:ext cx="3562350" cy="1801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0" y="2158991"/>
            <a:ext cx="9144000" cy="249299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</a:rPr>
              <a:t>Journée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découverte</a:t>
            </a:r>
            <a:r>
              <a:rPr lang="en-US" sz="3200" dirty="0" smtClean="0">
                <a:solidFill>
                  <a:schemeClr val="bg1"/>
                </a:solidFill>
              </a:rPr>
              <a:t> de la </a:t>
            </a:r>
            <a:r>
              <a:rPr lang="en-US" sz="3200" dirty="0" err="1" smtClean="0">
                <a:solidFill>
                  <a:schemeClr val="bg1"/>
                </a:solidFill>
              </a:rPr>
              <a:t>recherche</a:t>
            </a:r>
            <a:r>
              <a:rPr lang="en-US" sz="3200" dirty="0" smtClean="0">
                <a:solidFill>
                  <a:schemeClr val="bg1"/>
                </a:solidFill>
              </a:rPr>
              <a:t> et du </a:t>
            </a:r>
            <a:r>
              <a:rPr lang="en-US" sz="3200" dirty="0" err="1" smtClean="0">
                <a:solidFill>
                  <a:schemeClr val="bg1"/>
                </a:solidFill>
              </a:rPr>
              <a:t>laboratoire</a:t>
            </a:r>
            <a:endParaRPr lang="en-US" sz="3200" dirty="0" smtClean="0">
              <a:solidFill>
                <a:schemeClr val="bg1"/>
              </a:solidFill>
            </a:endParaRPr>
          </a:p>
          <a:p>
            <a:pPr algn="ctr"/>
            <a:endParaRPr lang="en-US" sz="3200" dirty="0" smtClean="0">
              <a:solidFill>
                <a:schemeClr val="bg1"/>
              </a:solidFill>
            </a:endParaRPr>
          </a:p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GEMTEX Day</a:t>
            </a:r>
          </a:p>
          <a:p>
            <a:pPr algn="ctr"/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08839406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15"/>
          <p:cNvSpPr>
            <a:spLocks noChangeArrowheads="1"/>
          </p:cNvSpPr>
          <p:nvPr/>
        </p:nvSpPr>
        <p:spPr bwMode="auto">
          <a:xfrm>
            <a:off x="0" y="768350"/>
            <a:ext cx="8950325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b="1">
                <a:solidFill>
                  <a:srgbClr val="CA0000"/>
                </a:solidFill>
                <a:latin typeface="Times New Roman" pitchFamily="18" charset="0"/>
                <a:ea typeface="SimSun" pitchFamily="2" charset="-122"/>
              </a:rPr>
              <a:t>Nouveau</a:t>
            </a:r>
            <a:r>
              <a:rPr lang="en-US" altLang="fr-FR" sz="2400" b="1">
                <a:solidFill>
                  <a:srgbClr val="CA0000"/>
                </a:solidFill>
                <a:latin typeface="Times New Roman" pitchFamily="18" charset="0"/>
              </a:rPr>
              <a:t> business model avec big data</a:t>
            </a:r>
            <a:r>
              <a:rPr lang="zh-CN" altLang="fr-FR" sz="2400" b="1">
                <a:solidFill>
                  <a:srgbClr val="CA0000"/>
                </a:solidFill>
                <a:latin typeface="Times New Roman" pitchFamily="18" charset="0"/>
                <a:ea typeface="SimSun" pitchFamily="2" charset="-122"/>
              </a:rPr>
              <a:t>（</a:t>
            </a:r>
            <a:r>
              <a:rPr lang="en-US" altLang="fr-FR" sz="2400" b="1">
                <a:solidFill>
                  <a:srgbClr val="CA0000"/>
                </a:solidFill>
                <a:latin typeface="Times New Roman" pitchFamily="18" charset="0"/>
              </a:rPr>
              <a:t>B2B2C</a:t>
            </a:r>
            <a:r>
              <a:rPr lang="zh-CN" altLang="fr-FR" sz="2400" b="1">
                <a:solidFill>
                  <a:srgbClr val="CA0000"/>
                </a:solidFill>
                <a:latin typeface="Times New Roman" pitchFamily="18" charset="0"/>
                <a:ea typeface="SimSun" pitchFamily="2" charset="-122"/>
              </a:rPr>
              <a:t>）</a:t>
            </a:r>
            <a:r>
              <a:rPr lang="en-US" altLang="fr-FR" sz="2400" b="1">
                <a:solidFill>
                  <a:srgbClr val="CA0000"/>
                </a:solidFill>
                <a:latin typeface="Times New Roman" pitchFamily="18" charset="0"/>
              </a:rPr>
              <a:t> </a:t>
            </a:r>
            <a:endParaRPr lang="fr-FR" altLang="fr-FR" sz="2400">
              <a:solidFill>
                <a:srgbClr val="CA0000"/>
              </a:solidFill>
              <a:latin typeface="Times New Roman" pitchFamily="18" charset="0"/>
            </a:endParaRPr>
          </a:p>
        </p:txBody>
      </p:sp>
      <p:sp>
        <p:nvSpPr>
          <p:cNvPr id="21508" name="Espace réservé du contenu 2"/>
          <p:cNvSpPr txBox="1">
            <a:spLocks/>
          </p:cNvSpPr>
          <p:nvPr/>
        </p:nvSpPr>
        <p:spPr bwMode="auto">
          <a:xfrm>
            <a:off x="717550" y="1606550"/>
            <a:ext cx="183356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eaLnBrk="1" hangingPunct="1">
              <a:buClrTx/>
              <a:buSzTx/>
              <a:buFont typeface="Arial" charset="0"/>
              <a:buNone/>
            </a:pPr>
            <a:r>
              <a:rPr lang="fr-FR" altLang="fr-FR" sz="1200"/>
              <a:t>Initial perception: 0.38</a:t>
            </a:r>
            <a:endParaRPr lang="en-US" altLang="fr-FR" sz="1600"/>
          </a:p>
        </p:txBody>
      </p:sp>
      <p:sp>
        <p:nvSpPr>
          <p:cNvPr id="9" name="Rectangle 8"/>
          <p:cNvSpPr/>
          <p:nvPr/>
        </p:nvSpPr>
        <p:spPr>
          <a:xfrm>
            <a:off x="0" y="6097588"/>
            <a:ext cx="9144000" cy="5921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rgbClr val="3366CC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3366CC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3366CC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3366CC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3366CC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9pPr>
          </a:lstStyle>
          <a:p>
            <a:pPr eaLnBrk="1" hangingPunct="1"/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21510" name="AutoShape 2" descr="Résultat de recherche d'images pour &quot;shop icon&quot;"/>
          <p:cNvSpPr>
            <a:spLocks noChangeAspect="1" noChangeArrowheads="1"/>
          </p:cNvSpPr>
          <p:nvPr/>
        </p:nvSpPr>
        <p:spPr bwMode="auto">
          <a:xfrm>
            <a:off x="155575" y="-603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>
              <a:solidFill>
                <a:srgbClr val="3366CC"/>
              </a:solidFill>
            </a:endParaRPr>
          </a:p>
        </p:txBody>
      </p:sp>
      <p:grpSp>
        <p:nvGrpSpPr>
          <p:cNvPr id="21511" name="Groupe 25"/>
          <p:cNvGrpSpPr>
            <a:grpSpLocks/>
          </p:cNvGrpSpPr>
          <p:nvPr/>
        </p:nvGrpSpPr>
        <p:grpSpPr bwMode="auto">
          <a:xfrm>
            <a:off x="1433513" y="4548188"/>
            <a:ext cx="1317625" cy="1358900"/>
            <a:chOff x="96361" y="4383142"/>
            <a:chExt cx="1826895" cy="1832238"/>
          </a:xfrm>
        </p:grpSpPr>
        <p:sp>
          <p:nvSpPr>
            <p:cNvPr id="21566" name="Rectangle 32"/>
            <p:cNvSpPr>
              <a:spLocks noChangeArrowheads="1"/>
            </p:cNvSpPr>
            <p:nvPr/>
          </p:nvSpPr>
          <p:spPr bwMode="auto">
            <a:xfrm>
              <a:off x="96361" y="5219786"/>
              <a:ext cx="1826895" cy="9955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rgbClr val="CC3300"/>
                </a:buClr>
                <a:buSzPct val="60000"/>
                <a:buFont typeface="Wingdings" pitchFamily="2" charset="2"/>
                <a:buChar char="u"/>
                <a:defRPr sz="28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rgbClr val="66CCFF"/>
                </a:buClr>
                <a:buSzPct val="60000"/>
                <a:buFont typeface="Wingdings" pitchFamily="2" charset="2"/>
                <a:buChar char="è"/>
                <a:defRPr sz="2400">
                  <a:solidFill>
                    <a:srgbClr val="FFDA14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rgbClr val="66CCFF"/>
                </a:buClr>
                <a:buChar char="•"/>
                <a:defRPr sz="2000">
                  <a:solidFill>
                    <a:srgbClr val="FFDA14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rgbClr val="FFDA14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>
                  <a:solidFill>
                    <a:srgbClr val="3366CC"/>
                  </a:solidFill>
                  <a:ea typeface="SimSun" pitchFamily="2" charset="-122"/>
                  <a:cs typeface="Times New Roman" pitchFamily="18" charset="0"/>
                </a:rPr>
                <a:t>Boutiques réelles et virtuelles</a:t>
              </a:r>
              <a:endParaRPr lang="en-CA" altLang="fr-FR" sz="1400">
                <a:solidFill>
                  <a:srgbClr val="3366CC"/>
                </a:solidFill>
                <a:ea typeface="SimSun" pitchFamily="2" charset="-122"/>
                <a:cs typeface="Times New Roman" pitchFamily="18" charset="0"/>
              </a:endParaRPr>
            </a:p>
          </p:txBody>
        </p:sp>
        <p:pic>
          <p:nvPicPr>
            <p:cNvPr id="21567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903" y="4383142"/>
              <a:ext cx="915950" cy="831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12" name="Groupe 34"/>
          <p:cNvGrpSpPr>
            <a:grpSpLocks/>
          </p:cNvGrpSpPr>
          <p:nvPr/>
        </p:nvGrpSpPr>
        <p:grpSpPr bwMode="auto">
          <a:xfrm>
            <a:off x="1406525" y="3133725"/>
            <a:ext cx="1450975" cy="884238"/>
            <a:chOff x="201955" y="2690713"/>
            <a:chExt cx="1451139" cy="1036415"/>
          </a:xfrm>
        </p:grpSpPr>
        <p:sp>
          <p:nvSpPr>
            <p:cNvPr id="21564" name="Rectangle 35"/>
            <p:cNvSpPr>
              <a:spLocks noChangeArrowheads="1"/>
            </p:cNvSpPr>
            <p:nvPr/>
          </p:nvSpPr>
          <p:spPr bwMode="auto">
            <a:xfrm>
              <a:off x="201955" y="3402158"/>
              <a:ext cx="1451139" cy="3249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rgbClr val="CC3300"/>
                </a:buClr>
                <a:buSzPct val="60000"/>
                <a:buFont typeface="Wingdings" pitchFamily="2" charset="2"/>
                <a:buChar char="u"/>
                <a:defRPr sz="28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rgbClr val="66CCFF"/>
                </a:buClr>
                <a:buSzPct val="60000"/>
                <a:buFont typeface="Wingdings" pitchFamily="2" charset="2"/>
                <a:buChar char="è"/>
                <a:defRPr sz="2400">
                  <a:solidFill>
                    <a:srgbClr val="FFDA14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rgbClr val="66CCFF"/>
                </a:buClr>
                <a:buChar char="•"/>
                <a:defRPr sz="2000">
                  <a:solidFill>
                    <a:srgbClr val="FFDA14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rgbClr val="FFDA14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200">
                  <a:solidFill>
                    <a:srgbClr val="3366CC"/>
                  </a:solidFill>
                  <a:ea typeface="SimSun" pitchFamily="2" charset="-122"/>
                  <a:cs typeface="Times New Roman" pitchFamily="18" charset="0"/>
                </a:rPr>
                <a:t>stockage</a:t>
              </a:r>
            </a:p>
          </p:txBody>
        </p:sp>
        <p:pic>
          <p:nvPicPr>
            <p:cNvPr id="21565" name="Picture 7" descr="Résultat de recherche d'images pour &quot;factory icon&quot;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733" y="2690713"/>
              <a:ext cx="777878" cy="777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Arc 16"/>
          <p:cNvSpPr/>
          <p:nvPr/>
        </p:nvSpPr>
        <p:spPr>
          <a:xfrm rot="10800000">
            <a:off x="5840413" y="5230813"/>
            <a:ext cx="903287" cy="444500"/>
          </a:xfrm>
          <a:prstGeom prst="arc">
            <a:avLst>
              <a:gd name="adj1" fmla="val 11241093"/>
              <a:gd name="adj2" fmla="val 21139555"/>
            </a:avLst>
          </a:prstGeom>
          <a:ln w="127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fr-FR"/>
          </a:p>
        </p:txBody>
      </p:sp>
      <p:sp>
        <p:nvSpPr>
          <p:cNvPr id="18" name="Arc 17"/>
          <p:cNvSpPr/>
          <p:nvPr/>
        </p:nvSpPr>
        <p:spPr>
          <a:xfrm rot="10800000">
            <a:off x="5253038" y="4681538"/>
            <a:ext cx="2057400" cy="1279525"/>
          </a:xfrm>
          <a:prstGeom prst="arc">
            <a:avLst>
              <a:gd name="adj1" fmla="val 12092940"/>
              <a:gd name="adj2" fmla="val 20315613"/>
            </a:avLst>
          </a:prstGeom>
          <a:ln w="127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fr-FR"/>
          </a:p>
        </p:txBody>
      </p:sp>
      <p:sp>
        <p:nvSpPr>
          <p:cNvPr id="19" name="Rectangle à coins arrondis 18"/>
          <p:cNvSpPr/>
          <p:nvPr/>
        </p:nvSpPr>
        <p:spPr>
          <a:xfrm>
            <a:off x="4913313" y="4586288"/>
            <a:ext cx="2736850" cy="825500"/>
          </a:xfrm>
          <a:prstGeom prst="roundRect">
            <a:avLst/>
          </a:prstGeom>
          <a:gradFill>
            <a:gsLst>
              <a:gs pos="50000">
                <a:schemeClr val="accent1">
                  <a:lumMod val="75000"/>
                </a:schemeClr>
              </a:gs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l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1800" dirty="0" smtClean="0">
                <a:solidFill>
                  <a:srgbClr val="FFFFFF"/>
                </a:solidFill>
                <a:latin typeface="Arial" pitchFamily="34" charset="0"/>
                <a:ea typeface="DejaVu Sans"/>
                <a:cs typeface="DejaVu Sans"/>
              </a:rPr>
              <a:t>Plateforme de </a:t>
            </a:r>
          </a:p>
          <a:p>
            <a:pPr algn="ctr" eaLnBrk="1" hangingPunct="1">
              <a:defRPr/>
            </a:pPr>
            <a:r>
              <a:rPr lang="fr-FR" altLang="fr-FR" sz="1800" dirty="0" err="1" smtClean="0">
                <a:solidFill>
                  <a:srgbClr val="FFFFFF"/>
                </a:solidFill>
                <a:latin typeface="Arial" pitchFamily="34" charset="0"/>
                <a:ea typeface="DejaVu Sans"/>
                <a:cs typeface="DejaVu Sans"/>
              </a:rPr>
              <a:t>co</a:t>
            </a:r>
            <a:r>
              <a:rPr lang="fr-FR" altLang="fr-FR" sz="1800" dirty="0" smtClean="0">
                <a:solidFill>
                  <a:srgbClr val="FFFFFF"/>
                </a:solidFill>
                <a:latin typeface="Arial" pitchFamily="34" charset="0"/>
                <a:ea typeface="DejaVu Sans"/>
                <a:cs typeface="DejaVu Sans"/>
              </a:rPr>
              <a:t>-création</a:t>
            </a:r>
          </a:p>
        </p:txBody>
      </p:sp>
      <p:grpSp>
        <p:nvGrpSpPr>
          <p:cNvPr id="21516" name="Groupe 40"/>
          <p:cNvGrpSpPr>
            <a:grpSpLocks/>
          </p:cNvGrpSpPr>
          <p:nvPr/>
        </p:nvGrpSpPr>
        <p:grpSpPr bwMode="auto">
          <a:xfrm>
            <a:off x="3573463" y="5411788"/>
            <a:ext cx="1558925" cy="660400"/>
            <a:chOff x="3330217" y="5327958"/>
            <a:chExt cx="1558626" cy="660535"/>
          </a:xfrm>
        </p:grpSpPr>
        <p:sp>
          <p:nvSpPr>
            <p:cNvPr id="21" name="Bulle ronde 20"/>
            <p:cNvSpPr/>
            <p:nvPr/>
          </p:nvSpPr>
          <p:spPr>
            <a:xfrm>
              <a:off x="3379420" y="5327958"/>
              <a:ext cx="1477680" cy="660535"/>
            </a:xfrm>
            <a:prstGeom prst="wedgeEllipseCallout">
              <a:avLst>
                <a:gd name="adj1" fmla="val 29129"/>
                <a:gd name="adj2" fmla="val -37479"/>
              </a:avLst>
            </a:prstGeom>
            <a:gradFill>
              <a:gsLst>
                <a:gs pos="0">
                  <a:schemeClr val="tx2">
                    <a:lumMod val="60000"/>
                    <a:lumOff val="40000"/>
                    <a:alpha val="1000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3366CC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3366CC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3366CC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3366CC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fr-FR" altLang="fr-FR">
                <a:solidFill>
                  <a:srgbClr val="FFFFFF"/>
                </a:solidFill>
              </a:endParaRPr>
            </a:p>
          </p:txBody>
        </p:sp>
        <p:sp>
          <p:nvSpPr>
            <p:cNvPr id="21563" name="Rectangle 42"/>
            <p:cNvSpPr>
              <a:spLocks noChangeArrowheads="1"/>
            </p:cNvSpPr>
            <p:nvPr/>
          </p:nvSpPr>
          <p:spPr bwMode="auto">
            <a:xfrm>
              <a:off x="3330217" y="5376449"/>
              <a:ext cx="1558626" cy="523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rgbClr val="CC3300"/>
                </a:buClr>
                <a:buSzPct val="60000"/>
                <a:buFont typeface="Wingdings" pitchFamily="2" charset="2"/>
                <a:buChar char="u"/>
                <a:defRPr sz="28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rgbClr val="66CCFF"/>
                </a:buClr>
                <a:buSzPct val="60000"/>
                <a:buFont typeface="Wingdings" pitchFamily="2" charset="2"/>
                <a:buChar char="è"/>
                <a:defRPr sz="2400">
                  <a:solidFill>
                    <a:srgbClr val="FFDA14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rgbClr val="66CCFF"/>
                </a:buClr>
                <a:buChar char="•"/>
                <a:defRPr sz="2000">
                  <a:solidFill>
                    <a:srgbClr val="FFDA14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rgbClr val="FFDA14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 i="1">
                  <a:solidFill>
                    <a:srgbClr val="3366CC"/>
                  </a:solidFill>
                  <a:latin typeface="Times New Roman" pitchFamily="18" charset="0"/>
                  <a:ea typeface="SimSun" pitchFamily="2" charset="-122"/>
                  <a:cs typeface="Times New Roman" pitchFamily="18" charset="0"/>
                </a:rPr>
                <a:t>Classification de morphotypes</a:t>
              </a:r>
            </a:p>
          </p:txBody>
        </p:sp>
      </p:grpSp>
      <p:grpSp>
        <p:nvGrpSpPr>
          <p:cNvPr id="21517" name="Groupe 43"/>
          <p:cNvGrpSpPr>
            <a:grpSpLocks/>
          </p:cNvGrpSpPr>
          <p:nvPr/>
        </p:nvGrpSpPr>
        <p:grpSpPr bwMode="auto">
          <a:xfrm>
            <a:off x="3887788" y="6210300"/>
            <a:ext cx="1865312" cy="660400"/>
            <a:chOff x="3687007" y="6013553"/>
            <a:chExt cx="1864660" cy="660535"/>
          </a:xfrm>
        </p:grpSpPr>
        <p:sp>
          <p:nvSpPr>
            <p:cNvPr id="24" name="Bulle ronde 23"/>
            <p:cNvSpPr/>
            <p:nvPr/>
          </p:nvSpPr>
          <p:spPr>
            <a:xfrm>
              <a:off x="3687007" y="6013553"/>
              <a:ext cx="1720248" cy="660535"/>
            </a:xfrm>
            <a:prstGeom prst="wedgeEllipseCallout">
              <a:avLst>
                <a:gd name="adj1" fmla="val 29129"/>
                <a:gd name="adj2" fmla="val -37479"/>
              </a:avLst>
            </a:prstGeom>
            <a:gradFill>
              <a:gsLst>
                <a:gs pos="0">
                  <a:schemeClr val="tx2">
                    <a:lumMod val="60000"/>
                    <a:lumOff val="40000"/>
                    <a:alpha val="1000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3366CC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3366CC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3366CC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3366CC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fr-FR" altLang="fr-FR">
                <a:solidFill>
                  <a:srgbClr val="FFFFFF"/>
                </a:solidFill>
              </a:endParaRPr>
            </a:p>
          </p:txBody>
        </p:sp>
        <p:sp>
          <p:nvSpPr>
            <p:cNvPr id="21561" name="Rectangle 45"/>
            <p:cNvSpPr>
              <a:spLocks noChangeArrowheads="1"/>
            </p:cNvSpPr>
            <p:nvPr/>
          </p:nvSpPr>
          <p:spPr bwMode="auto">
            <a:xfrm>
              <a:off x="3754019" y="6107105"/>
              <a:ext cx="1797648" cy="523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rgbClr val="CC3300"/>
                </a:buClr>
                <a:buSzPct val="60000"/>
                <a:buFont typeface="Wingdings" pitchFamily="2" charset="2"/>
                <a:buChar char="u"/>
                <a:defRPr sz="28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rgbClr val="66CCFF"/>
                </a:buClr>
                <a:buSzPct val="60000"/>
                <a:buFont typeface="Wingdings" pitchFamily="2" charset="2"/>
                <a:buChar char="è"/>
                <a:defRPr sz="2400">
                  <a:solidFill>
                    <a:srgbClr val="FFDA14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rgbClr val="66CCFF"/>
                </a:buClr>
                <a:buChar char="•"/>
                <a:defRPr sz="2000">
                  <a:solidFill>
                    <a:srgbClr val="FFDA14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rgbClr val="FFDA14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 i="1">
                  <a:solidFill>
                    <a:srgbClr val="3366CC"/>
                  </a:solidFill>
                  <a:latin typeface="Times New Roman" pitchFamily="18" charset="0"/>
                  <a:ea typeface="SimSun" pitchFamily="2" charset="-122"/>
                  <a:cs typeface="Times New Roman" pitchFamily="18" charset="0"/>
                </a:rPr>
                <a:t>Contrôle de l’aisance et du confort</a:t>
              </a:r>
              <a:endParaRPr lang="en-CA" altLang="fr-FR" sz="1400" i="1">
                <a:solidFill>
                  <a:srgbClr val="3366CC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endParaRPr>
            </a:p>
          </p:txBody>
        </p:sp>
      </p:grpSp>
      <p:sp>
        <p:nvSpPr>
          <p:cNvPr id="26" name="Bulle ronde 25"/>
          <p:cNvSpPr/>
          <p:nvPr/>
        </p:nvSpPr>
        <p:spPr>
          <a:xfrm>
            <a:off x="5530850" y="5737225"/>
            <a:ext cx="1476375" cy="773113"/>
          </a:xfrm>
          <a:prstGeom prst="wedgeEllipseCallout">
            <a:avLst>
              <a:gd name="adj1" fmla="val 29129"/>
              <a:gd name="adj2" fmla="val -37479"/>
            </a:avLst>
          </a:prstGeom>
          <a:gradFill>
            <a:gsLst>
              <a:gs pos="0">
                <a:schemeClr val="tx2">
                  <a:lumMod val="60000"/>
                  <a:lumOff val="40000"/>
                  <a:alpha val="1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rgbClr val="3366CC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3366CC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3366CC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3366CC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3366CC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9pPr>
          </a:lstStyle>
          <a:p>
            <a:pPr eaLnBrk="1" hangingPunct="1"/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21519" name="Rectangle 47"/>
          <p:cNvSpPr>
            <a:spLocks noChangeArrowheads="1"/>
          </p:cNvSpPr>
          <p:nvPr/>
        </p:nvSpPr>
        <p:spPr bwMode="auto">
          <a:xfrm>
            <a:off x="5489575" y="5802313"/>
            <a:ext cx="155892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 i="1">
                <a:solidFill>
                  <a:srgbClr val="3366CC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Contrôle des émotions et des besoins</a:t>
            </a:r>
            <a:endParaRPr lang="en-CA" altLang="fr-FR" sz="1400" i="1">
              <a:solidFill>
                <a:srgbClr val="3366CC"/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</p:txBody>
      </p:sp>
      <p:grpSp>
        <p:nvGrpSpPr>
          <p:cNvPr id="21520" name="Groupe 48"/>
          <p:cNvGrpSpPr>
            <a:grpSpLocks/>
          </p:cNvGrpSpPr>
          <p:nvPr/>
        </p:nvGrpSpPr>
        <p:grpSpPr bwMode="auto">
          <a:xfrm>
            <a:off x="7048500" y="6238875"/>
            <a:ext cx="1557338" cy="569913"/>
            <a:chOff x="6721236" y="6082211"/>
            <a:chExt cx="1558626" cy="569299"/>
          </a:xfrm>
        </p:grpSpPr>
        <p:sp>
          <p:nvSpPr>
            <p:cNvPr id="29" name="Bulle ronde 28"/>
            <p:cNvSpPr/>
            <p:nvPr/>
          </p:nvSpPr>
          <p:spPr>
            <a:xfrm>
              <a:off x="6735536" y="6082211"/>
              <a:ext cx="1477596" cy="569299"/>
            </a:xfrm>
            <a:prstGeom prst="wedgeEllipseCallout">
              <a:avLst>
                <a:gd name="adj1" fmla="val 29129"/>
                <a:gd name="adj2" fmla="val -37479"/>
              </a:avLst>
            </a:prstGeom>
            <a:gradFill>
              <a:gsLst>
                <a:gs pos="0">
                  <a:schemeClr val="tx2">
                    <a:lumMod val="60000"/>
                    <a:lumOff val="40000"/>
                    <a:alpha val="1000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3366CC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3366CC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3366CC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3366CC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fr-FR" altLang="fr-FR">
                <a:solidFill>
                  <a:srgbClr val="FFFFFF"/>
                </a:solidFill>
              </a:endParaRPr>
            </a:p>
          </p:txBody>
        </p:sp>
        <p:sp>
          <p:nvSpPr>
            <p:cNvPr id="21559" name="Rectangle 50"/>
            <p:cNvSpPr>
              <a:spLocks noChangeArrowheads="1"/>
            </p:cNvSpPr>
            <p:nvPr/>
          </p:nvSpPr>
          <p:spPr bwMode="auto">
            <a:xfrm>
              <a:off x="6721236" y="6189931"/>
              <a:ext cx="155862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rgbClr val="CC3300"/>
                </a:buClr>
                <a:buSzPct val="60000"/>
                <a:buFont typeface="Wingdings" pitchFamily="2" charset="2"/>
                <a:buChar char="u"/>
                <a:defRPr sz="28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rgbClr val="66CCFF"/>
                </a:buClr>
                <a:buSzPct val="60000"/>
                <a:buFont typeface="Wingdings" pitchFamily="2" charset="2"/>
                <a:buChar char="è"/>
                <a:defRPr sz="2400">
                  <a:solidFill>
                    <a:srgbClr val="FFDA14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rgbClr val="66CCFF"/>
                </a:buClr>
                <a:buChar char="•"/>
                <a:defRPr sz="2000">
                  <a:solidFill>
                    <a:srgbClr val="FFDA14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rgbClr val="FFDA14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 i="1">
                  <a:solidFill>
                    <a:srgbClr val="3366CC"/>
                  </a:solidFill>
                  <a:latin typeface="Times New Roman" pitchFamily="18" charset="0"/>
                  <a:ea typeface="SimSun" pitchFamily="2" charset="-122"/>
                  <a:cs typeface="Times New Roman" pitchFamily="18" charset="0"/>
                </a:rPr>
                <a:t>Essayage virtuel</a:t>
              </a:r>
              <a:endParaRPr lang="en-CA" altLang="fr-FR" sz="1400" i="1">
                <a:solidFill>
                  <a:srgbClr val="3366CC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endParaRPr>
            </a:p>
          </p:txBody>
        </p:sp>
      </p:grpSp>
      <p:grpSp>
        <p:nvGrpSpPr>
          <p:cNvPr id="21521" name="Groupe 51"/>
          <p:cNvGrpSpPr>
            <a:grpSpLocks/>
          </p:cNvGrpSpPr>
          <p:nvPr/>
        </p:nvGrpSpPr>
        <p:grpSpPr bwMode="auto">
          <a:xfrm>
            <a:off x="7199313" y="5461000"/>
            <a:ext cx="1868487" cy="617538"/>
            <a:chOff x="6955137" y="5376449"/>
            <a:chExt cx="1868053" cy="617388"/>
          </a:xfrm>
        </p:grpSpPr>
        <p:sp>
          <p:nvSpPr>
            <p:cNvPr id="32" name="Bulle ronde 31"/>
            <p:cNvSpPr/>
            <p:nvPr/>
          </p:nvSpPr>
          <p:spPr>
            <a:xfrm>
              <a:off x="6955137" y="5376449"/>
              <a:ext cx="1868053" cy="617388"/>
            </a:xfrm>
            <a:prstGeom prst="wedgeEllipseCallout">
              <a:avLst>
                <a:gd name="adj1" fmla="val 29129"/>
                <a:gd name="adj2" fmla="val -37479"/>
              </a:avLst>
            </a:prstGeom>
            <a:gradFill>
              <a:gsLst>
                <a:gs pos="0">
                  <a:schemeClr val="tx2">
                    <a:lumMod val="60000"/>
                    <a:lumOff val="40000"/>
                    <a:alpha val="1000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3366CC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3366CC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3366CC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3366CC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fr-FR" altLang="fr-FR">
                <a:solidFill>
                  <a:srgbClr val="FFFFFF"/>
                </a:solidFill>
              </a:endParaRPr>
            </a:p>
          </p:txBody>
        </p:sp>
        <p:sp>
          <p:nvSpPr>
            <p:cNvPr id="21557" name="Rectangle 53"/>
            <p:cNvSpPr>
              <a:spLocks noChangeArrowheads="1"/>
            </p:cNvSpPr>
            <p:nvPr/>
          </p:nvSpPr>
          <p:spPr bwMode="auto">
            <a:xfrm>
              <a:off x="7146378" y="5531254"/>
              <a:ext cx="155862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rgbClr val="CC3300"/>
                </a:buClr>
                <a:buSzPct val="60000"/>
                <a:buFont typeface="Wingdings" pitchFamily="2" charset="2"/>
                <a:buChar char="u"/>
                <a:defRPr sz="28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rgbClr val="66CCFF"/>
                </a:buClr>
                <a:buSzPct val="60000"/>
                <a:buFont typeface="Wingdings" pitchFamily="2" charset="2"/>
                <a:buChar char="è"/>
                <a:defRPr sz="2400">
                  <a:solidFill>
                    <a:srgbClr val="FFDA14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rgbClr val="66CCFF"/>
                </a:buClr>
                <a:buChar char="•"/>
                <a:defRPr sz="2000">
                  <a:solidFill>
                    <a:srgbClr val="FFDA14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rgbClr val="FFDA14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 i="1">
                  <a:solidFill>
                    <a:srgbClr val="3366CC"/>
                  </a:solidFill>
                  <a:latin typeface="Times New Roman" pitchFamily="18" charset="0"/>
                  <a:ea typeface="SimSun" pitchFamily="2" charset="-122"/>
                  <a:cs typeface="Times New Roman" pitchFamily="18" charset="0"/>
                </a:rPr>
                <a:t>Recommandation</a:t>
              </a:r>
              <a:endParaRPr lang="en-CA" altLang="fr-FR" sz="1400" i="1">
                <a:solidFill>
                  <a:srgbClr val="3366CC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endParaRPr>
            </a:p>
          </p:txBody>
        </p:sp>
      </p:grpSp>
      <p:sp>
        <p:nvSpPr>
          <p:cNvPr id="34" name="Rectangle à coins arrondis 33"/>
          <p:cNvSpPr/>
          <p:nvPr/>
        </p:nvSpPr>
        <p:spPr>
          <a:xfrm>
            <a:off x="4927600" y="2878138"/>
            <a:ext cx="2736850" cy="825500"/>
          </a:xfrm>
          <a:prstGeom prst="roundRect">
            <a:avLst/>
          </a:prstGeom>
          <a:gradFill>
            <a:gsLst>
              <a:gs pos="50000">
                <a:schemeClr val="accent1">
                  <a:lumMod val="75000"/>
                </a:schemeClr>
              </a:gs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zh-CN" sz="1800">
                <a:solidFill>
                  <a:srgbClr val="FFFFFF"/>
                </a:solidFill>
                <a:ea typeface="SimSun" pitchFamily="2" charset="-122"/>
                <a:cs typeface="DejaVu Sans" pitchFamily="34" charset="0"/>
              </a:rPr>
              <a:t>Plateforme logistique</a:t>
            </a:r>
            <a:endParaRPr lang="fr-FR" altLang="fr-FR" sz="1800">
              <a:solidFill>
                <a:srgbClr val="FFFFFF"/>
              </a:solidFill>
              <a:ea typeface="SimSun" pitchFamily="2" charset="-122"/>
              <a:cs typeface="DejaVu Sans" pitchFamily="34" charset="0"/>
            </a:endParaRPr>
          </a:p>
        </p:txBody>
      </p:sp>
      <p:sp>
        <p:nvSpPr>
          <p:cNvPr id="35" name="Arc 34"/>
          <p:cNvSpPr/>
          <p:nvPr/>
        </p:nvSpPr>
        <p:spPr>
          <a:xfrm>
            <a:off x="5803900" y="2605088"/>
            <a:ext cx="904875" cy="444500"/>
          </a:xfrm>
          <a:prstGeom prst="arc">
            <a:avLst>
              <a:gd name="adj1" fmla="val 11241093"/>
              <a:gd name="adj2" fmla="val 21139555"/>
            </a:avLst>
          </a:prstGeom>
          <a:ln w="127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fr-FR"/>
          </a:p>
        </p:txBody>
      </p:sp>
      <p:sp>
        <p:nvSpPr>
          <p:cNvPr id="36" name="Arc 35"/>
          <p:cNvSpPr/>
          <p:nvPr/>
        </p:nvSpPr>
        <p:spPr>
          <a:xfrm>
            <a:off x="5227638" y="2378075"/>
            <a:ext cx="2057400" cy="1279525"/>
          </a:xfrm>
          <a:prstGeom prst="arc">
            <a:avLst>
              <a:gd name="adj1" fmla="val 12092940"/>
              <a:gd name="adj2" fmla="val 20315613"/>
            </a:avLst>
          </a:prstGeom>
          <a:ln w="127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fr-FR"/>
          </a:p>
        </p:txBody>
      </p:sp>
      <p:grpSp>
        <p:nvGrpSpPr>
          <p:cNvPr id="21525" name="Groupe 57"/>
          <p:cNvGrpSpPr>
            <a:grpSpLocks/>
          </p:cNvGrpSpPr>
          <p:nvPr/>
        </p:nvGrpSpPr>
        <p:grpSpPr bwMode="auto">
          <a:xfrm>
            <a:off x="4156075" y="2032000"/>
            <a:ext cx="1557338" cy="773113"/>
            <a:chOff x="3911597" y="1947803"/>
            <a:chExt cx="1558626" cy="773333"/>
          </a:xfrm>
        </p:grpSpPr>
        <p:sp>
          <p:nvSpPr>
            <p:cNvPr id="38" name="Bulle ronde 37"/>
            <p:cNvSpPr/>
            <p:nvPr/>
          </p:nvSpPr>
          <p:spPr>
            <a:xfrm rot="10800000">
              <a:off x="3971972" y="1947803"/>
              <a:ext cx="1476008" cy="773333"/>
            </a:xfrm>
            <a:prstGeom prst="wedgeEllipseCallout">
              <a:avLst>
                <a:gd name="adj1" fmla="val 29129"/>
                <a:gd name="adj2" fmla="val -37479"/>
              </a:avLst>
            </a:prstGeom>
            <a:gradFill>
              <a:gsLst>
                <a:gs pos="0">
                  <a:schemeClr val="tx2">
                    <a:lumMod val="60000"/>
                    <a:lumOff val="40000"/>
                    <a:alpha val="1000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3366CC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3366CC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3366CC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3366CC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fr-FR" altLang="fr-FR">
                <a:solidFill>
                  <a:srgbClr val="FFFFFF"/>
                </a:solidFill>
              </a:endParaRPr>
            </a:p>
          </p:txBody>
        </p:sp>
        <p:sp>
          <p:nvSpPr>
            <p:cNvPr id="21555" name="Rectangle 59"/>
            <p:cNvSpPr>
              <a:spLocks noChangeArrowheads="1"/>
            </p:cNvSpPr>
            <p:nvPr/>
          </p:nvSpPr>
          <p:spPr bwMode="auto">
            <a:xfrm>
              <a:off x="3911597" y="2109432"/>
              <a:ext cx="1558626" cy="3078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rgbClr val="CC3300"/>
                </a:buClr>
                <a:buSzPct val="60000"/>
                <a:buFont typeface="Wingdings" pitchFamily="2" charset="2"/>
                <a:buChar char="u"/>
                <a:defRPr sz="28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rgbClr val="66CCFF"/>
                </a:buClr>
                <a:buSzPct val="60000"/>
                <a:buFont typeface="Wingdings" pitchFamily="2" charset="2"/>
                <a:buChar char="è"/>
                <a:defRPr sz="2400">
                  <a:solidFill>
                    <a:srgbClr val="FFDA14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rgbClr val="66CCFF"/>
                </a:buClr>
                <a:buChar char="•"/>
                <a:defRPr sz="2000">
                  <a:solidFill>
                    <a:srgbClr val="FFDA14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rgbClr val="FFDA14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 i="1">
                  <a:solidFill>
                    <a:srgbClr val="3366CC"/>
                  </a:solidFill>
                  <a:latin typeface="Times New Roman" pitchFamily="18" charset="0"/>
                  <a:ea typeface="SimSun" pitchFamily="2" charset="-122"/>
                  <a:cs typeface="Times New Roman" pitchFamily="18" charset="0"/>
                </a:rPr>
                <a:t>Ordonnancement</a:t>
              </a:r>
              <a:endParaRPr lang="en-CA" altLang="fr-FR" sz="1400" i="1">
                <a:solidFill>
                  <a:srgbClr val="3366CC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endParaRPr>
            </a:p>
          </p:txBody>
        </p:sp>
      </p:grpSp>
      <p:grpSp>
        <p:nvGrpSpPr>
          <p:cNvPr id="21526" name="Groupe 60"/>
          <p:cNvGrpSpPr>
            <a:grpSpLocks/>
          </p:cNvGrpSpPr>
          <p:nvPr/>
        </p:nvGrpSpPr>
        <p:grpSpPr bwMode="auto">
          <a:xfrm>
            <a:off x="5692775" y="1831975"/>
            <a:ext cx="1558925" cy="773113"/>
            <a:chOff x="5448657" y="1747595"/>
            <a:chExt cx="1558626" cy="773333"/>
          </a:xfrm>
        </p:grpSpPr>
        <p:sp>
          <p:nvSpPr>
            <p:cNvPr id="41" name="Bulle ronde 40"/>
            <p:cNvSpPr/>
            <p:nvPr/>
          </p:nvSpPr>
          <p:spPr>
            <a:xfrm rot="10800000">
              <a:off x="5589918" y="1747595"/>
              <a:ext cx="1242774" cy="773333"/>
            </a:xfrm>
            <a:prstGeom prst="wedgeEllipseCallout">
              <a:avLst>
                <a:gd name="adj1" fmla="val 29129"/>
                <a:gd name="adj2" fmla="val -37479"/>
              </a:avLst>
            </a:prstGeom>
            <a:gradFill>
              <a:gsLst>
                <a:gs pos="0">
                  <a:schemeClr val="tx2">
                    <a:lumMod val="60000"/>
                    <a:lumOff val="40000"/>
                    <a:alpha val="1000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3366CC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3366CC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3366CC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3366CC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fr-FR" altLang="fr-FR">
                <a:solidFill>
                  <a:srgbClr val="FFFFFF"/>
                </a:solidFill>
              </a:endParaRPr>
            </a:p>
          </p:txBody>
        </p:sp>
        <p:sp>
          <p:nvSpPr>
            <p:cNvPr id="21553" name="Rectangle 62"/>
            <p:cNvSpPr>
              <a:spLocks noChangeArrowheads="1"/>
            </p:cNvSpPr>
            <p:nvPr/>
          </p:nvSpPr>
          <p:spPr bwMode="auto">
            <a:xfrm>
              <a:off x="5448657" y="1926250"/>
              <a:ext cx="155862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rgbClr val="CC3300"/>
                </a:buClr>
                <a:buSzPct val="60000"/>
                <a:buFont typeface="Wingdings" pitchFamily="2" charset="2"/>
                <a:buChar char="u"/>
                <a:defRPr sz="28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rgbClr val="66CCFF"/>
                </a:buClr>
                <a:buSzPct val="60000"/>
                <a:buFont typeface="Wingdings" pitchFamily="2" charset="2"/>
                <a:buChar char="è"/>
                <a:defRPr sz="2400">
                  <a:solidFill>
                    <a:srgbClr val="FFDA14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rgbClr val="66CCFF"/>
                </a:buClr>
                <a:buChar char="•"/>
                <a:defRPr sz="2000">
                  <a:solidFill>
                    <a:srgbClr val="FFDA14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rgbClr val="FFDA14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 i="1">
                  <a:solidFill>
                    <a:srgbClr val="3366CC"/>
                  </a:solidFill>
                  <a:latin typeface="Times New Roman" pitchFamily="18" charset="0"/>
                  <a:ea typeface="SimSun" pitchFamily="2" charset="-122"/>
                  <a:cs typeface="Times New Roman" pitchFamily="18" charset="0"/>
                </a:rPr>
                <a:t>Traçabilité</a:t>
              </a:r>
              <a:endParaRPr lang="en-CA" altLang="fr-FR" sz="1400" i="1">
                <a:solidFill>
                  <a:srgbClr val="3366CC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endParaRPr>
            </a:p>
          </p:txBody>
        </p:sp>
      </p:grpSp>
      <p:grpSp>
        <p:nvGrpSpPr>
          <p:cNvPr id="21527" name="Groupe 63"/>
          <p:cNvGrpSpPr>
            <a:grpSpLocks/>
          </p:cNvGrpSpPr>
          <p:nvPr/>
        </p:nvGrpSpPr>
        <p:grpSpPr bwMode="auto">
          <a:xfrm>
            <a:off x="7150100" y="2127250"/>
            <a:ext cx="1019175" cy="520700"/>
            <a:chOff x="6906139" y="2043657"/>
            <a:chExt cx="1019551" cy="519859"/>
          </a:xfrm>
        </p:grpSpPr>
        <p:sp>
          <p:nvSpPr>
            <p:cNvPr id="44" name="Bulle ronde 43"/>
            <p:cNvSpPr/>
            <p:nvPr/>
          </p:nvSpPr>
          <p:spPr>
            <a:xfrm rot="10800000">
              <a:off x="6906139" y="2043657"/>
              <a:ext cx="1019551" cy="519859"/>
            </a:xfrm>
            <a:prstGeom prst="wedgeEllipseCallout">
              <a:avLst>
                <a:gd name="adj1" fmla="val 29129"/>
                <a:gd name="adj2" fmla="val -37479"/>
              </a:avLst>
            </a:prstGeom>
            <a:gradFill>
              <a:gsLst>
                <a:gs pos="0">
                  <a:schemeClr val="tx2">
                    <a:lumMod val="60000"/>
                    <a:lumOff val="40000"/>
                    <a:alpha val="1000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3366CC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3366CC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3366CC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3366CC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fr-FR" altLang="fr-FR">
                <a:solidFill>
                  <a:srgbClr val="FFFFFF"/>
                </a:solidFill>
              </a:endParaRPr>
            </a:p>
          </p:txBody>
        </p:sp>
        <p:sp>
          <p:nvSpPr>
            <p:cNvPr id="21551" name="Rectangle 65"/>
            <p:cNvSpPr>
              <a:spLocks noChangeArrowheads="1"/>
            </p:cNvSpPr>
            <p:nvPr/>
          </p:nvSpPr>
          <p:spPr bwMode="auto">
            <a:xfrm>
              <a:off x="6950221" y="2109386"/>
              <a:ext cx="939737" cy="307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rgbClr val="CC3300"/>
                </a:buClr>
                <a:buSzPct val="60000"/>
                <a:buFont typeface="Wingdings" pitchFamily="2" charset="2"/>
                <a:buChar char="u"/>
                <a:defRPr sz="28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rgbClr val="66CCFF"/>
                </a:buClr>
                <a:buSzPct val="60000"/>
                <a:buFont typeface="Wingdings" pitchFamily="2" charset="2"/>
                <a:buChar char="è"/>
                <a:defRPr sz="2400">
                  <a:solidFill>
                    <a:srgbClr val="FFDA14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rgbClr val="66CCFF"/>
                </a:buClr>
                <a:buChar char="•"/>
                <a:defRPr sz="2000">
                  <a:solidFill>
                    <a:srgbClr val="FFDA14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rgbClr val="FFDA14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 i="1">
                  <a:solidFill>
                    <a:srgbClr val="3366CC"/>
                  </a:solidFill>
                  <a:latin typeface="Times New Roman" pitchFamily="18" charset="0"/>
                  <a:ea typeface="SimSun" pitchFamily="2" charset="-122"/>
                  <a:cs typeface="Times New Roman" pitchFamily="18" charset="0"/>
                </a:rPr>
                <a:t>ACV</a:t>
              </a:r>
            </a:p>
          </p:txBody>
        </p:sp>
      </p:grpSp>
      <p:grpSp>
        <p:nvGrpSpPr>
          <p:cNvPr id="21528" name="Groupe 66"/>
          <p:cNvGrpSpPr>
            <a:grpSpLocks/>
          </p:cNvGrpSpPr>
          <p:nvPr/>
        </p:nvGrpSpPr>
        <p:grpSpPr bwMode="auto">
          <a:xfrm>
            <a:off x="1027113" y="2227263"/>
            <a:ext cx="2260600" cy="817562"/>
            <a:chOff x="146350" y="1717654"/>
            <a:chExt cx="2039975" cy="817097"/>
          </a:xfrm>
        </p:grpSpPr>
        <p:pic>
          <p:nvPicPr>
            <p:cNvPr id="21546" name="Picture 2" descr="Résultat de recherche d'images pour &quot;factory icon&quot;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717" y="1717655"/>
              <a:ext cx="406043" cy="4060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47" name="Picture 2" descr="Résultat de recherche d'images pour &quot;factory icon&quot;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856" y="1717654"/>
              <a:ext cx="406043" cy="4060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48" name="Picture 2" descr="Résultat de recherche d'images pour &quot;factory icon&quot;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6506" y="1732846"/>
              <a:ext cx="406043" cy="4060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49" name="Rectangle 70"/>
            <p:cNvSpPr>
              <a:spLocks noChangeArrowheads="1"/>
            </p:cNvSpPr>
            <p:nvPr/>
          </p:nvSpPr>
          <p:spPr bwMode="auto">
            <a:xfrm>
              <a:off x="146350" y="2073165"/>
              <a:ext cx="2039975" cy="461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rgbClr val="CC3300"/>
                </a:buClr>
                <a:buSzPct val="60000"/>
                <a:buFont typeface="Wingdings" pitchFamily="2" charset="2"/>
                <a:buChar char="u"/>
                <a:defRPr sz="28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rgbClr val="66CCFF"/>
                </a:buClr>
                <a:buSzPct val="60000"/>
                <a:buFont typeface="Wingdings" pitchFamily="2" charset="2"/>
                <a:buChar char="è"/>
                <a:defRPr sz="2400">
                  <a:solidFill>
                    <a:srgbClr val="FFDA14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rgbClr val="66CCFF"/>
                </a:buClr>
                <a:buChar char="•"/>
                <a:defRPr sz="2000">
                  <a:solidFill>
                    <a:srgbClr val="FFDA14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rgbClr val="FFDA14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200">
                  <a:solidFill>
                    <a:srgbClr val="3366CC"/>
                  </a:solidFill>
                  <a:ea typeface="SimSun" pitchFamily="2" charset="-122"/>
                  <a:cs typeface="Times New Roman" pitchFamily="18" charset="0"/>
                </a:rPr>
                <a:t>Usines connectées,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200">
                  <a:solidFill>
                    <a:srgbClr val="3366CC"/>
                  </a:solidFill>
                  <a:ea typeface="SimSun" pitchFamily="2" charset="-122"/>
                  <a:cs typeface="Times New Roman" pitchFamily="18" charset="0"/>
                </a:rPr>
                <a:t>petites séries</a:t>
              </a:r>
              <a:endParaRPr lang="en-CA" altLang="fr-FR" sz="1200">
                <a:solidFill>
                  <a:srgbClr val="3366CC"/>
                </a:solidFill>
                <a:ea typeface="SimSun" pitchFamily="2" charset="-122"/>
                <a:cs typeface="Times New Roman" pitchFamily="18" charset="0"/>
              </a:endParaRPr>
            </a:p>
          </p:txBody>
        </p:sp>
      </p:grpSp>
      <p:sp>
        <p:nvSpPr>
          <p:cNvPr id="21529" name="Rectangle 71"/>
          <p:cNvSpPr>
            <a:spLocks noChangeArrowheads="1"/>
          </p:cNvSpPr>
          <p:nvPr/>
        </p:nvSpPr>
        <p:spPr bwMode="auto">
          <a:xfrm>
            <a:off x="3670300" y="3746500"/>
            <a:ext cx="15589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>
                <a:solidFill>
                  <a:srgbClr val="000000"/>
                </a:solidFill>
                <a:ea typeface="SimSun" pitchFamily="2" charset="-122"/>
                <a:cs typeface="Times New Roman" pitchFamily="18" charset="0"/>
              </a:rPr>
              <a:t>Ordre de production</a:t>
            </a:r>
            <a:endParaRPr lang="en-CA" altLang="fr-FR" sz="1400">
              <a:solidFill>
                <a:srgbClr val="000000"/>
              </a:solidFill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21530" name="Rectangle 72"/>
          <p:cNvSpPr>
            <a:spLocks noChangeArrowheads="1"/>
          </p:cNvSpPr>
          <p:nvPr/>
        </p:nvSpPr>
        <p:spPr bwMode="auto">
          <a:xfrm>
            <a:off x="7310438" y="3813175"/>
            <a:ext cx="1558925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>
                <a:solidFill>
                  <a:srgbClr val="000000"/>
                </a:solidFill>
                <a:ea typeface="SimSun" pitchFamily="2" charset="-122"/>
                <a:cs typeface="Times New Roman" pitchFamily="18" charset="0"/>
              </a:rPr>
              <a:t>Contraintes techniques, coûts</a:t>
            </a:r>
            <a:endParaRPr lang="en-CA" altLang="fr-FR" sz="1400">
              <a:solidFill>
                <a:srgbClr val="000000"/>
              </a:solidFill>
              <a:ea typeface="SimSun" pitchFamily="2" charset="-122"/>
              <a:cs typeface="Times New Roman" pitchFamily="18" charset="0"/>
            </a:endParaRPr>
          </a:p>
        </p:txBody>
      </p:sp>
      <p:grpSp>
        <p:nvGrpSpPr>
          <p:cNvPr id="53" name="Groupe 52"/>
          <p:cNvGrpSpPr/>
          <p:nvPr/>
        </p:nvGrpSpPr>
        <p:grpSpPr>
          <a:xfrm>
            <a:off x="5140545" y="3774380"/>
            <a:ext cx="365760" cy="698870"/>
            <a:chOff x="4896705" y="3690242"/>
            <a:chExt cx="365760" cy="698870"/>
          </a:xfr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5400000" scaled="0"/>
          </a:gradFill>
        </p:grpSpPr>
        <p:sp>
          <p:nvSpPr>
            <p:cNvPr id="54" name="Chevron 53"/>
            <p:cNvSpPr/>
            <p:nvPr/>
          </p:nvSpPr>
          <p:spPr>
            <a:xfrm rot="16200000">
              <a:off x="4937888" y="3861336"/>
              <a:ext cx="273233" cy="355600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55" name="Chevron 54"/>
            <p:cNvSpPr/>
            <p:nvPr/>
          </p:nvSpPr>
          <p:spPr>
            <a:xfrm rot="16200000">
              <a:off x="4937889" y="3649059"/>
              <a:ext cx="273233" cy="355600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56" name="Chevron 55"/>
            <p:cNvSpPr/>
            <p:nvPr/>
          </p:nvSpPr>
          <p:spPr>
            <a:xfrm rot="16200000">
              <a:off x="4948048" y="4074696"/>
              <a:ext cx="273233" cy="355600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57" name="Groupe 56"/>
          <p:cNvGrpSpPr/>
          <p:nvPr/>
        </p:nvGrpSpPr>
        <p:grpSpPr>
          <a:xfrm>
            <a:off x="7020797" y="3774381"/>
            <a:ext cx="355601" cy="709028"/>
            <a:chOff x="6776957" y="3690243"/>
            <a:chExt cx="355601" cy="709028"/>
          </a:xfr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6200000" scaled="0"/>
          </a:gradFill>
        </p:grpSpPr>
        <p:sp>
          <p:nvSpPr>
            <p:cNvPr id="58" name="Chevron 57"/>
            <p:cNvSpPr/>
            <p:nvPr/>
          </p:nvSpPr>
          <p:spPr>
            <a:xfrm rot="5400000">
              <a:off x="6818140" y="4084855"/>
              <a:ext cx="273233" cy="355600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59" name="Chevron 58"/>
            <p:cNvSpPr/>
            <p:nvPr/>
          </p:nvSpPr>
          <p:spPr>
            <a:xfrm rot="5400000">
              <a:off x="6818141" y="3872578"/>
              <a:ext cx="273233" cy="355600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60" name="Chevron 59"/>
            <p:cNvSpPr/>
            <p:nvPr/>
          </p:nvSpPr>
          <p:spPr>
            <a:xfrm rot="5400000">
              <a:off x="6818141" y="3649060"/>
              <a:ext cx="273233" cy="355600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</p:grpSp>
      <p:sp>
        <p:nvSpPr>
          <p:cNvPr id="21533" name="AutoShape 4" descr="Résultat de recherche d'images pour &quot;client icon&quot;"/>
          <p:cNvSpPr>
            <a:spLocks noChangeAspect="1" noChangeArrowheads="1"/>
          </p:cNvSpPr>
          <p:nvPr/>
        </p:nvSpPr>
        <p:spPr bwMode="auto">
          <a:xfrm>
            <a:off x="307975" y="920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>
              <a:solidFill>
                <a:srgbClr val="3366CC"/>
              </a:solidFill>
            </a:endParaRPr>
          </a:p>
        </p:txBody>
      </p:sp>
      <p:sp>
        <p:nvSpPr>
          <p:cNvPr id="21534" name="AutoShape 6" descr="Résultat de recherche d'images pour &quot;client icon&quot;"/>
          <p:cNvSpPr>
            <a:spLocks noChangeAspect="1" noChangeArrowheads="1"/>
          </p:cNvSpPr>
          <p:nvPr/>
        </p:nvSpPr>
        <p:spPr bwMode="auto">
          <a:xfrm>
            <a:off x="460375" y="2444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>
              <a:solidFill>
                <a:srgbClr val="3366CC"/>
              </a:solidFill>
            </a:endParaRPr>
          </a:p>
        </p:txBody>
      </p:sp>
      <p:pic>
        <p:nvPicPr>
          <p:cNvPr id="2153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649663"/>
            <a:ext cx="730250" cy="79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36" name="Picture 18" descr="Résultat de recherche d'images pour &quot;箭头 图标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90"/>
          <a:stretch>
            <a:fillRect/>
          </a:stretch>
        </p:blipFill>
        <p:spPr bwMode="auto">
          <a:xfrm rot="-1943222" flipH="1" flipV="1">
            <a:off x="679450" y="4394200"/>
            <a:ext cx="696913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5" name="Connecteur droit 64"/>
          <p:cNvCxnSpPr/>
          <p:nvPr/>
        </p:nvCxnSpPr>
        <p:spPr>
          <a:xfrm flipH="1">
            <a:off x="2555133" y="4361656"/>
            <a:ext cx="2315448" cy="0"/>
          </a:xfrm>
          <a:prstGeom prst="line">
            <a:avLst/>
          </a:prstGeom>
          <a:ln w="127000">
            <a:gradFill>
              <a:gsLst>
                <a:gs pos="0">
                  <a:schemeClr val="accent1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0"/>
            </a:gra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65"/>
          <p:cNvCxnSpPr/>
          <p:nvPr/>
        </p:nvCxnSpPr>
        <p:spPr>
          <a:xfrm flipH="1">
            <a:off x="2733869" y="2569369"/>
            <a:ext cx="1482531" cy="0"/>
          </a:xfrm>
          <a:prstGeom prst="line">
            <a:avLst/>
          </a:prstGeom>
          <a:ln w="127000">
            <a:gradFill>
              <a:gsLst>
                <a:gs pos="0">
                  <a:schemeClr val="accent1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0"/>
            </a:gra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39" name="Picture 18" descr="Résultat de recherche d'images pour &quot;箭头 图标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90"/>
          <a:stretch>
            <a:fillRect/>
          </a:stretch>
        </p:blipFill>
        <p:spPr bwMode="auto">
          <a:xfrm rot="3971045" flipH="1" flipV="1">
            <a:off x="471488" y="2609850"/>
            <a:ext cx="69850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540" name="Groupe 90"/>
          <p:cNvGrpSpPr>
            <a:grpSpLocks/>
          </p:cNvGrpSpPr>
          <p:nvPr/>
        </p:nvGrpSpPr>
        <p:grpSpPr bwMode="auto">
          <a:xfrm>
            <a:off x="295275" y="2705100"/>
            <a:ext cx="560388" cy="228600"/>
            <a:chOff x="388642" y="2563516"/>
            <a:chExt cx="559395" cy="228082"/>
          </a:xfrm>
        </p:grpSpPr>
        <p:pic>
          <p:nvPicPr>
            <p:cNvPr id="21543" name="Picture 1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95" t="10770" r="9354" b="10835"/>
            <a:stretch>
              <a:fillRect/>
            </a:stretch>
          </p:blipFill>
          <p:spPr bwMode="auto">
            <a:xfrm>
              <a:off x="388642" y="2563516"/>
              <a:ext cx="175613" cy="228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44" name="Picture 1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95" t="10770" r="9354" b="10835"/>
            <a:stretch>
              <a:fillRect/>
            </a:stretch>
          </p:blipFill>
          <p:spPr bwMode="auto">
            <a:xfrm>
              <a:off x="584727" y="2563516"/>
              <a:ext cx="175613" cy="228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45" name="Picture 1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95" t="10770" r="9354" b="10835"/>
            <a:stretch>
              <a:fillRect/>
            </a:stretch>
          </p:blipFill>
          <p:spPr bwMode="auto">
            <a:xfrm>
              <a:off x="772424" y="2563516"/>
              <a:ext cx="175613" cy="228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541" name="Rectangle 1"/>
          <p:cNvSpPr>
            <a:spLocks noChangeArrowheads="1"/>
          </p:cNvSpPr>
          <p:nvPr/>
        </p:nvSpPr>
        <p:spPr bwMode="auto">
          <a:xfrm>
            <a:off x="1433513" y="5961063"/>
            <a:ext cx="2189162" cy="82550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zh-CN" sz="1600" dirty="0">
                <a:solidFill>
                  <a:schemeClr val="tx1"/>
                </a:solidFill>
                <a:ea typeface="SimSun" pitchFamily="2" charset="-122"/>
              </a:rPr>
              <a:t>Base de </a:t>
            </a:r>
            <a:r>
              <a:rPr lang="fr-FR" altLang="zh-CN" sz="1600" dirty="0" smtClean="0">
                <a:solidFill>
                  <a:schemeClr val="tx1"/>
                </a:solidFill>
                <a:ea typeface="SimSun" pitchFamily="2" charset="-122"/>
              </a:rPr>
              <a:t>connaissances</a:t>
            </a:r>
            <a:endParaRPr lang="fr-FR" altLang="zh-CN" sz="1600" dirty="0">
              <a:solidFill>
                <a:schemeClr val="tx1"/>
              </a:solidFill>
              <a:ea typeface="SimSun" pitchFamily="2" charset="-122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 dirty="0" smtClean="0">
                <a:solidFill>
                  <a:schemeClr val="tx1"/>
                </a:solidFill>
                <a:ea typeface="SimSun" pitchFamily="2" charset="-122"/>
              </a:rPr>
              <a:t>de </a:t>
            </a:r>
            <a:r>
              <a:rPr lang="en-US" altLang="fr-FR" sz="1600" dirty="0" err="1">
                <a:solidFill>
                  <a:schemeClr val="tx1"/>
                </a:solidFill>
                <a:ea typeface="SimSun" pitchFamily="2" charset="-122"/>
              </a:rPr>
              <a:t>création</a:t>
            </a:r>
            <a:endParaRPr lang="en-US" altLang="fr-FR" sz="1600" dirty="0">
              <a:solidFill>
                <a:schemeClr val="tx1"/>
              </a:solidFill>
            </a:endParaRPr>
          </a:p>
        </p:txBody>
      </p:sp>
      <p:sp>
        <p:nvSpPr>
          <p:cNvPr id="21542" name="Rectangle 68"/>
          <p:cNvSpPr>
            <a:spLocks noChangeArrowheads="1"/>
          </p:cNvSpPr>
          <p:nvPr/>
        </p:nvSpPr>
        <p:spPr bwMode="auto">
          <a:xfrm>
            <a:off x="2192338" y="1430338"/>
            <a:ext cx="2189162" cy="712787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 dirty="0">
                <a:solidFill>
                  <a:schemeClr val="tx1"/>
                </a:solidFill>
                <a:ea typeface="SimSun" pitchFamily="2" charset="-122"/>
              </a:rPr>
              <a:t>Base de </a:t>
            </a:r>
            <a:r>
              <a:rPr lang="en-US" altLang="fr-FR" sz="1600" dirty="0" err="1" smtClean="0">
                <a:solidFill>
                  <a:schemeClr val="tx1"/>
                </a:solidFill>
                <a:ea typeface="SimSun" pitchFamily="2" charset="-122"/>
              </a:rPr>
              <a:t>connaissances</a:t>
            </a:r>
            <a:r>
              <a:rPr lang="en-US" altLang="fr-FR" sz="1600" dirty="0" smtClean="0">
                <a:solidFill>
                  <a:schemeClr val="tx1"/>
                </a:solidFill>
                <a:ea typeface="SimSun" pitchFamily="2" charset="-122"/>
              </a:rPr>
              <a:t> </a:t>
            </a:r>
            <a:endParaRPr lang="en-US" altLang="fr-FR" sz="1600" dirty="0">
              <a:solidFill>
                <a:schemeClr val="tx1"/>
              </a:solidFill>
              <a:ea typeface="SimSun" pitchFamily="2" charset="-122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fr-FR" sz="1600" dirty="0">
                <a:solidFill>
                  <a:schemeClr val="tx1"/>
                </a:solidFill>
                <a:ea typeface="SimSun" pitchFamily="2" charset="-122"/>
              </a:rPr>
              <a:t>de production</a:t>
            </a:r>
            <a:endParaRPr lang="en-US" altLang="fr-FR" sz="1600" dirty="0">
              <a:solidFill>
                <a:schemeClr val="tx1"/>
              </a:solidFill>
            </a:endParaRPr>
          </a:p>
        </p:txBody>
      </p:sp>
      <p:sp>
        <p:nvSpPr>
          <p:cNvPr id="70" name="Rectangle 138"/>
          <p:cNvSpPr txBox="1">
            <a:spLocks noChangeArrowheads="1"/>
          </p:cNvSpPr>
          <p:nvPr/>
        </p:nvSpPr>
        <p:spPr>
          <a:xfrm>
            <a:off x="0" y="296652"/>
            <a:ext cx="6096000" cy="1143000"/>
          </a:xfrm>
          <a:prstGeom prst="rect">
            <a:avLst/>
          </a:prstGeom>
          <a:noFill/>
          <a:ln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altLang="fr-FR" kern="0" dirty="0" smtClean="0"/>
              <a:t>HCD theme: Research fields</a:t>
            </a:r>
            <a:endParaRPr lang="en-US" altLang="fr-FR" kern="0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ChangeArrowheads="1"/>
          </p:cNvSpPr>
          <p:nvPr/>
        </p:nvSpPr>
        <p:spPr bwMode="auto">
          <a:xfrm>
            <a:off x="0" y="944563"/>
            <a:ext cx="91440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fr-FR" altLang="fr-FR" sz="2400" b="1" dirty="0">
                <a:solidFill>
                  <a:srgbClr val="CA0000"/>
                </a:solidFill>
              </a:rPr>
              <a:t> Création de vêtements 3D virtuels et </a:t>
            </a:r>
            <a:r>
              <a:rPr lang="fr-FR" altLang="fr-FR" sz="2400" b="1" dirty="0" smtClean="0">
                <a:solidFill>
                  <a:srgbClr val="CA0000"/>
                </a:solidFill>
              </a:rPr>
              <a:t>sensoriels</a:t>
            </a:r>
          </a:p>
          <a:p>
            <a:pPr eaLnBrk="1" hangingPunct="1">
              <a:spcBef>
                <a:spcPct val="0"/>
              </a:spcBef>
              <a:buClrTx/>
              <a:buSzTx/>
              <a:buNone/>
            </a:pPr>
            <a:r>
              <a:rPr lang="fr-FR" altLang="fr-FR" sz="2000" dirty="0" smtClean="0">
                <a:solidFill>
                  <a:schemeClr val="accent2"/>
                </a:solidFill>
              </a:rPr>
              <a:t> </a:t>
            </a:r>
            <a:r>
              <a:rPr lang="fr-FR" altLang="fr-FR" sz="2000" dirty="0">
                <a:solidFill>
                  <a:schemeClr val="accent2"/>
                </a:solidFill>
              </a:rPr>
              <a:t>chaîne numérique, essayage virtuel, </a:t>
            </a:r>
            <a:r>
              <a:rPr lang="fr-FR" altLang="fr-FR" sz="2000" dirty="0" err="1">
                <a:solidFill>
                  <a:schemeClr val="accent2"/>
                </a:solidFill>
              </a:rPr>
              <a:t>co</a:t>
            </a:r>
            <a:r>
              <a:rPr lang="fr-FR" altLang="fr-FR" sz="2000" dirty="0">
                <a:solidFill>
                  <a:schemeClr val="accent2"/>
                </a:solidFill>
              </a:rPr>
              <a:t>-création, recommandation, confort </a:t>
            </a:r>
          </a:p>
        </p:txBody>
      </p:sp>
      <p:sp>
        <p:nvSpPr>
          <p:cNvPr id="6" name="Ellipse 5"/>
          <p:cNvSpPr/>
          <p:nvPr/>
        </p:nvSpPr>
        <p:spPr>
          <a:xfrm>
            <a:off x="1259632" y="2305737"/>
            <a:ext cx="6444716" cy="4173511"/>
          </a:xfrm>
          <a:prstGeom prst="ellipse">
            <a:avLst/>
          </a:prstGeom>
          <a:noFill/>
          <a:ln>
            <a:gradFill>
              <a:gsLst>
                <a:gs pos="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9F5FCF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rgbClr val="3366CC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rgbClr val="3366CC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rgbClr val="3366CC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rgbClr val="3366CC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rgbClr val="3366CC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66CC"/>
                </a:solidFill>
                <a:latin typeface="Arial" charset="0"/>
              </a:defRPr>
            </a:lvl9pPr>
          </a:lstStyle>
          <a:p>
            <a:pPr eaLnBrk="1" hangingPunct="1"/>
            <a:endParaRPr lang="fr-FR" altLang="fr-FR">
              <a:solidFill>
                <a:srgbClr val="FFFFFF"/>
              </a:solidFill>
            </a:endParaRPr>
          </a:p>
        </p:txBody>
      </p:sp>
      <p:grpSp>
        <p:nvGrpSpPr>
          <p:cNvPr id="22535" name="Groupe 8"/>
          <p:cNvGrpSpPr>
            <a:grpSpLocks/>
          </p:cNvGrpSpPr>
          <p:nvPr/>
        </p:nvGrpSpPr>
        <p:grpSpPr bwMode="auto">
          <a:xfrm>
            <a:off x="741363" y="2036763"/>
            <a:ext cx="2216150" cy="1908175"/>
            <a:chOff x="315998" y="2193400"/>
            <a:chExt cx="2564984" cy="1970386"/>
          </a:xfrm>
        </p:grpSpPr>
        <p:pic>
          <p:nvPicPr>
            <p:cNvPr id="8" name="Picture 2" descr="Résultat de recherche d'images pour &quot;consumer boutique&quot;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5998" y="2727395"/>
              <a:ext cx="2564984" cy="1436391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547" name="Rectangle 10"/>
            <p:cNvSpPr>
              <a:spLocks noChangeArrowheads="1"/>
            </p:cNvSpPr>
            <p:nvPr/>
          </p:nvSpPr>
          <p:spPr bwMode="auto">
            <a:xfrm>
              <a:off x="398690" y="2193400"/>
              <a:ext cx="1915840" cy="596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109538" algn="l" eaLnBrk="0" hangingPunct="0">
                <a:spcBef>
                  <a:spcPct val="20000"/>
                </a:spcBef>
                <a:buClr>
                  <a:srgbClr val="CC3300"/>
                </a:buClr>
                <a:buSzPct val="60000"/>
                <a:buFont typeface="Wingdings" pitchFamily="2" charset="2"/>
                <a:buChar char="u"/>
                <a:defRPr sz="28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rgbClr val="66CCFF"/>
                </a:buClr>
                <a:buSzPct val="60000"/>
                <a:buFont typeface="Wingdings" pitchFamily="2" charset="2"/>
                <a:buChar char="è"/>
                <a:defRPr sz="2400">
                  <a:solidFill>
                    <a:srgbClr val="FFDA14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rgbClr val="66CCFF"/>
                </a:buClr>
                <a:buChar char="•"/>
                <a:defRPr sz="2000">
                  <a:solidFill>
                    <a:srgbClr val="FFDA14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rgbClr val="FFDA14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9pPr>
            </a:lstStyle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zh-CN" sz="1800">
                  <a:solidFill>
                    <a:srgbClr val="3366CC"/>
                  </a:solidFill>
                  <a:latin typeface="Times New Roman" pitchFamily="18" charset="0"/>
                  <a:ea typeface="SimSun" pitchFamily="2" charset="-122"/>
                  <a:cs typeface="Times New Roman" pitchFamily="18" charset="0"/>
                </a:rPr>
                <a:t>consommateur</a:t>
              </a:r>
              <a:endParaRPr lang="en-US" altLang="zh-CN" sz="1800">
                <a:solidFill>
                  <a:srgbClr val="3366CC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endParaRPr>
            </a:p>
          </p:txBody>
        </p:sp>
      </p:grpSp>
      <p:grpSp>
        <p:nvGrpSpPr>
          <p:cNvPr id="22536" name="Groupe 5"/>
          <p:cNvGrpSpPr>
            <a:grpSpLocks/>
          </p:cNvGrpSpPr>
          <p:nvPr/>
        </p:nvGrpSpPr>
        <p:grpSpPr bwMode="auto">
          <a:xfrm>
            <a:off x="6480175" y="2060575"/>
            <a:ext cx="1800225" cy="1908175"/>
            <a:chOff x="5478213" y="590868"/>
            <a:chExt cx="1905000" cy="3082389"/>
          </a:xfrm>
        </p:grpSpPr>
        <p:pic>
          <p:nvPicPr>
            <p:cNvPr id="12" name="Picture 4" descr="Résultat de recherche d'images pour &quot;garment designer&quot;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8213" y="1272956"/>
              <a:ext cx="1905000" cy="2400301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545" name="Rectangle 7"/>
            <p:cNvSpPr>
              <a:spLocks noChangeArrowheads="1"/>
            </p:cNvSpPr>
            <p:nvPr/>
          </p:nvSpPr>
          <p:spPr bwMode="auto">
            <a:xfrm>
              <a:off x="5880763" y="590868"/>
              <a:ext cx="1099897" cy="945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109538" algn="l" eaLnBrk="0" hangingPunct="0">
                <a:spcBef>
                  <a:spcPct val="20000"/>
                </a:spcBef>
                <a:buClr>
                  <a:srgbClr val="CC3300"/>
                </a:buClr>
                <a:buSzPct val="60000"/>
                <a:buFont typeface="Wingdings" pitchFamily="2" charset="2"/>
                <a:buChar char="u"/>
                <a:defRPr sz="28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rgbClr val="66CCFF"/>
                </a:buClr>
                <a:buSzPct val="60000"/>
                <a:buFont typeface="Wingdings" pitchFamily="2" charset="2"/>
                <a:buChar char="è"/>
                <a:defRPr sz="2400">
                  <a:solidFill>
                    <a:srgbClr val="FFDA14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rgbClr val="66CCFF"/>
                </a:buClr>
                <a:buChar char="•"/>
                <a:defRPr sz="2000">
                  <a:solidFill>
                    <a:srgbClr val="FFDA14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rgbClr val="FFDA14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9pPr>
            </a:lstStyle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zh-CN" sz="1800">
                  <a:solidFill>
                    <a:srgbClr val="3366CC"/>
                  </a:solidFill>
                  <a:latin typeface="Times New Roman" pitchFamily="18" charset="0"/>
                  <a:ea typeface="SimSun" pitchFamily="2" charset="-122"/>
                  <a:cs typeface="Times New Roman" pitchFamily="18" charset="0"/>
                </a:rPr>
                <a:t>créateur</a:t>
              </a:r>
            </a:p>
          </p:txBody>
        </p:sp>
      </p:grpSp>
      <p:grpSp>
        <p:nvGrpSpPr>
          <p:cNvPr id="22537" name="Groupe 11"/>
          <p:cNvGrpSpPr>
            <a:grpSpLocks/>
          </p:cNvGrpSpPr>
          <p:nvPr/>
        </p:nvGrpSpPr>
        <p:grpSpPr bwMode="auto">
          <a:xfrm>
            <a:off x="6448425" y="4581525"/>
            <a:ext cx="2084388" cy="1897063"/>
            <a:chOff x="5090418" y="4381739"/>
            <a:chExt cx="2619375" cy="2179313"/>
          </a:xfrm>
        </p:grpSpPr>
        <p:pic>
          <p:nvPicPr>
            <p:cNvPr id="15" name="Picture 6" descr="Résultat de recherche d'images pour &quot;fabric supplier&quot;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0418" y="4817976"/>
              <a:ext cx="2619375" cy="17430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543" name="Rectangle 13"/>
            <p:cNvSpPr>
              <a:spLocks noChangeArrowheads="1"/>
            </p:cNvSpPr>
            <p:nvPr/>
          </p:nvSpPr>
          <p:spPr bwMode="auto">
            <a:xfrm>
              <a:off x="5506574" y="4381739"/>
              <a:ext cx="1614923" cy="583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09538" algn="l" eaLnBrk="0" hangingPunct="0">
                <a:spcBef>
                  <a:spcPct val="20000"/>
                </a:spcBef>
                <a:buClr>
                  <a:srgbClr val="CC3300"/>
                </a:buClr>
                <a:buSzPct val="60000"/>
                <a:buFont typeface="Wingdings" pitchFamily="2" charset="2"/>
                <a:buChar char="u"/>
                <a:defRPr sz="28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rgbClr val="66CCFF"/>
                </a:buClr>
                <a:buSzPct val="60000"/>
                <a:buFont typeface="Wingdings" pitchFamily="2" charset="2"/>
                <a:buChar char="è"/>
                <a:defRPr sz="2400">
                  <a:solidFill>
                    <a:srgbClr val="FFDA14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rgbClr val="66CCFF"/>
                </a:buClr>
                <a:buChar char="•"/>
                <a:defRPr sz="2000">
                  <a:solidFill>
                    <a:srgbClr val="FFDA14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rgbClr val="FFDA14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9pPr>
            </a:lstStyle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zh-CN" sz="1800">
                  <a:solidFill>
                    <a:srgbClr val="3366CC"/>
                  </a:solidFill>
                  <a:latin typeface="Times New Roman" pitchFamily="18" charset="0"/>
                  <a:ea typeface="SimSun" pitchFamily="2" charset="-122"/>
                  <a:cs typeface="Times New Roman" pitchFamily="18" charset="0"/>
                </a:rPr>
                <a:t>boutique</a:t>
              </a:r>
              <a:endParaRPr lang="en-US" altLang="zh-CN" sz="1800">
                <a:solidFill>
                  <a:srgbClr val="3366CC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endParaRPr>
            </a:p>
          </p:txBody>
        </p:sp>
      </p:grpSp>
      <p:pic>
        <p:nvPicPr>
          <p:cNvPr id="22538" name="Picture 5" descr="http://www.google.fr/url?source=imglanding&amp;ct=img&amp;q=http://www.innovationintextiles.com/uploads/3549/inside%20Gazprom%20Himvolokno%20one%20of%20Russia%27s%20largest%20producer%20of%20technical%20textile.jpg&amp;sa=X&amp;ei=lduDVY2NBaPMyAOygIKgCw&amp;ved=0CAkQ8wc&amp;usg=AFQjCNFnBWWwxRjpY2fSeHluok7_w6waI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738" y="5138738"/>
            <a:ext cx="1738312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9" name="Rectangle 19"/>
          <p:cNvSpPr>
            <a:spLocks noChangeArrowheads="1"/>
          </p:cNvSpPr>
          <p:nvPr/>
        </p:nvSpPr>
        <p:spPr bwMode="auto">
          <a:xfrm>
            <a:off x="947738" y="4708525"/>
            <a:ext cx="15605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09538"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fr-FR" altLang="zh-CN" sz="1800">
                <a:solidFill>
                  <a:srgbClr val="3366CC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producteur</a:t>
            </a:r>
            <a:endParaRPr lang="en-US" altLang="zh-CN" sz="1800">
              <a:solidFill>
                <a:srgbClr val="3366CC"/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</p:txBody>
      </p:sp>
      <p:pic>
        <p:nvPicPr>
          <p:cNvPr id="22540" name="capture-2.wmv">
            <a:hlinkClick r:id="" action="ppaction://media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200" y="3249613"/>
            <a:ext cx="3490913" cy="232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41" name="Rectangle 10"/>
          <p:cNvSpPr>
            <a:spLocks noChangeArrowheads="1"/>
          </p:cNvSpPr>
          <p:nvPr/>
        </p:nvSpPr>
        <p:spPr bwMode="auto">
          <a:xfrm>
            <a:off x="3322638" y="5618163"/>
            <a:ext cx="2581275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100000">
                      <a:srgbClr val="CCFFFF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fr-FR" altLang="fr-FR" sz="1600" b="1">
                <a:solidFill>
                  <a:schemeClr val="tx1"/>
                </a:solidFill>
                <a:latin typeface="Times New Roman" pitchFamily="18" charset="0"/>
              </a:rPr>
              <a:t>Plateforme de co-création</a:t>
            </a:r>
            <a:r>
              <a:rPr lang="fr-FR" altLang="fr-FR" sz="2400" b="1">
                <a:latin typeface="Times New Roman" pitchFamily="18" charset="0"/>
              </a:rPr>
              <a:t>   </a:t>
            </a:r>
          </a:p>
        </p:txBody>
      </p:sp>
      <p:sp>
        <p:nvSpPr>
          <p:cNvPr id="18" name="Rectangle 138"/>
          <p:cNvSpPr txBox="1">
            <a:spLocks noChangeArrowheads="1"/>
          </p:cNvSpPr>
          <p:nvPr/>
        </p:nvSpPr>
        <p:spPr>
          <a:xfrm>
            <a:off x="0" y="296652"/>
            <a:ext cx="6096000" cy="1143000"/>
          </a:xfrm>
          <a:prstGeom prst="rect">
            <a:avLst/>
          </a:prstGeom>
          <a:noFill/>
          <a:ln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altLang="fr-FR" kern="0" dirty="0" smtClean="0"/>
              <a:t>HCD theme: Research fields</a:t>
            </a:r>
            <a:endParaRPr lang="en-US" altLang="fr-FR" kern="0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ChangeArrowheads="1"/>
          </p:cNvSpPr>
          <p:nvPr/>
        </p:nvSpPr>
        <p:spPr bwMode="auto">
          <a:xfrm>
            <a:off x="0" y="944563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None/>
            </a:pPr>
            <a:r>
              <a:rPr lang="fr-FR" altLang="fr-FR" sz="2400" b="1" dirty="0" smtClean="0">
                <a:solidFill>
                  <a:srgbClr val="CA0000"/>
                </a:solidFill>
              </a:rPr>
              <a:t>Création </a:t>
            </a:r>
            <a:r>
              <a:rPr lang="fr-FR" altLang="fr-FR" sz="2400" b="1" dirty="0">
                <a:solidFill>
                  <a:srgbClr val="CA0000"/>
                </a:solidFill>
              </a:rPr>
              <a:t>de vêtements 3D virtuels et </a:t>
            </a:r>
            <a:r>
              <a:rPr lang="fr-FR" altLang="fr-FR" sz="2400" b="1" dirty="0" smtClean="0">
                <a:solidFill>
                  <a:srgbClr val="CA0000"/>
                </a:solidFill>
              </a:rPr>
              <a:t>sensoriels</a:t>
            </a:r>
            <a:endParaRPr lang="fr-FR" altLang="fr-FR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6" name="Picture 6" descr="C:\Users\xiao\Desktop\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4843463"/>
            <a:ext cx="1243012" cy="165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7" descr="C:\Users\xiao\Desktop\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075" y="4862513"/>
            <a:ext cx="1216025" cy="162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8" descr="C:\Users\xiao\Desktop\3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7975" y="4905375"/>
            <a:ext cx="1216025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9" name="ZoneTexte 1"/>
          <p:cNvSpPr txBox="1">
            <a:spLocks noChangeArrowheads="1"/>
          </p:cNvSpPr>
          <p:nvPr/>
        </p:nvSpPr>
        <p:spPr bwMode="auto">
          <a:xfrm>
            <a:off x="4603750" y="4603750"/>
            <a:ext cx="14398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fr-FR" altLang="fr-FR" sz="1200" b="1">
                <a:solidFill>
                  <a:srgbClr val="FF0000"/>
                </a:solidFill>
                <a:latin typeface="Times New Roman" pitchFamily="18" charset="0"/>
              </a:rPr>
              <a:t>Initial prototype</a:t>
            </a:r>
          </a:p>
        </p:txBody>
      </p:sp>
      <p:sp>
        <p:nvSpPr>
          <p:cNvPr id="23560" name="ZoneTexte 9"/>
          <p:cNvSpPr txBox="1">
            <a:spLocks noChangeArrowheads="1"/>
          </p:cNvSpPr>
          <p:nvPr/>
        </p:nvSpPr>
        <p:spPr bwMode="auto">
          <a:xfrm>
            <a:off x="6043613" y="4586288"/>
            <a:ext cx="17589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fr-FR" sz="1200" b="1">
                <a:solidFill>
                  <a:srgbClr val="FF0000"/>
                </a:solidFill>
                <a:latin typeface="Times New Roman" pitchFamily="18" charset="0"/>
              </a:rPr>
              <a:t>Less flexible</a:t>
            </a:r>
            <a:endParaRPr lang="en-US" altLang="fr-FR" sz="1200" b="1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3561" name="ZoneTexte 10"/>
          <p:cNvSpPr txBox="1">
            <a:spLocks noChangeArrowheads="1"/>
          </p:cNvSpPr>
          <p:nvPr/>
        </p:nvSpPr>
        <p:spPr bwMode="auto">
          <a:xfrm>
            <a:off x="7818438" y="4586288"/>
            <a:ext cx="14351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fr-FR" altLang="fr-FR" sz="1200" b="1">
                <a:solidFill>
                  <a:srgbClr val="FF0000"/>
                </a:solidFill>
                <a:latin typeface="Times New Roman" pitchFamily="18" charset="0"/>
              </a:rPr>
              <a:t>More flexible</a:t>
            </a:r>
            <a:endParaRPr lang="en-US" altLang="fr-FR" sz="1200" b="1">
              <a:solidFill>
                <a:schemeClr val="tx1"/>
              </a:solidFill>
              <a:latin typeface="Times New Roman" pitchFamily="18" charset="0"/>
            </a:endParaRPr>
          </a:p>
        </p:txBody>
      </p:sp>
      <p:pic>
        <p:nvPicPr>
          <p:cNvPr id="23562" name="Picture 8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304925"/>
            <a:ext cx="7885112" cy="306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563" name="Text Box 81"/>
          <p:cNvSpPr txBox="1">
            <a:spLocks noChangeArrowheads="1"/>
          </p:cNvSpPr>
          <p:nvPr/>
        </p:nvSpPr>
        <p:spPr bwMode="auto">
          <a:xfrm>
            <a:off x="2868613" y="6219825"/>
            <a:ext cx="96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>
                <a:solidFill>
                  <a:srgbClr val="3366CC"/>
                </a:solidFill>
                <a:hlinkClick r:id="rId6" action="ppaction://hlinkfile"/>
              </a:rPr>
              <a:t>Vidéo</a:t>
            </a:r>
            <a:endParaRPr lang="fr-FR" altLang="fr-FR" sz="2400">
              <a:solidFill>
                <a:srgbClr val="3366CC"/>
              </a:solidFill>
            </a:endParaRPr>
          </a:p>
        </p:txBody>
      </p:sp>
      <p:grpSp>
        <p:nvGrpSpPr>
          <p:cNvPr id="23564" name="Groupe 4"/>
          <p:cNvGrpSpPr>
            <a:grpSpLocks/>
          </p:cNvGrpSpPr>
          <p:nvPr/>
        </p:nvGrpSpPr>
        <p:grpSpPr bwMode="auto">
          <a:xfrm>
            <a:off x="762000" y="4278313"/>
            <a:ext cx="2506663" cy="2398712"/>
            <a:chOff x="1259632" y="1073688"/>
            <a:chExt cx="6101258" cy="5728989"/>
          </a:xfrm>
        </p:grpSpPr>
        <p:pic>
          <p:nvPicPr>
            <p:cNvPr id="23566" name="Image 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441" t="1787" r="1418" b="5556"/>
            <a:stretch>
              <a:fillRect/>
            </a:stretch>
          </p:blipFill>
          <p:spPr bwMode="auto">
            <a:xfrm>
              <a:off x="4355976" y="1075226"/>
              <a:ext cx="3004914" cy="57274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67" name="Image 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4" t="1695" r="68195" b="5646"/>
            <a:stretch>
              <a:fillRect/>
            </a:stretch>
          </p:blipFill>
          <p:spPr bwMode="auto">
            <a:xfrm>
              <a:off x="1259632" y="1073688"/>
              <a:ext cx="3004914" cy="57274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Flèche courbée vers la droite 14"/>
          <p:cNvSpPr/>
          <p:nvPr/>
        </p:nvSpPr>
        <p:spPr>
          <a:xfrm rot="16200000">
            <a:off x="1834357" y="4590256"/>
            <a:ext cx="323850" cy="1604963"/>
          </a:xfrm>
          <a:prstGeom prst="curvedRightArrow">
            <a:avLst/>
          </a:prstGeom>
          <a:solidFill>
            <a:schemeClr val="accent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 b="1">
              <a:solidFill>
                <a:schemeClr val="tx1"/>
              </a:solidFill>
              <a:latin typeface="Candara" pitchFamily="34" charset="0"/>
              <a:ea typeface="SimSun" pitchFamily="2" charset="-122"/>
            </a:endParaRPr>
          </a:p>
        </p:txBody>
      </p:sp>
      <p:sp>
        <p:nvSpPr>
          <p:cNvPr id="16" name="Rectangle 138"/>
          <p:cNvSpPr txBox="1">
            <a:spLocks noChangeArrowheads="1"/>
          </p:cNvSpPr>
          <p:nvPr/>
        </p:nvSpPr>
        <p:spPr>
          <a:xfrm>
            <a:off x="0" y="296652"/>
            <a:ext cx="6096000" cy="1143000"/>
          </a:xfrm>
          <a:prstGeom prst="rect">
            <a:avLst/>
          </a:prstGeom>
          <a:noFill/>
          <a:ln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altLang="fr-FR" kern="0" dirty="0" smtClean="0"/>
              <a:t>HCD theme: Research fields</a:t>
            </a:r>
            <a:endParaRPr lang="en-US" altLang="fr-FR" kern="0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52"/>
          <p:cNvSpPr>
            <a:spLocks noChangeArrowheads="1"/>
          </p:cNvSpPr>
          <p:nvPr/>
        </p:nvSpPr>
        <p:spPr bwMode="auto">
          <a:xfrm>
            <a:off x="84138" y="1376363"/>
            <a:ext cx="8893175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zh-CN" sz="2400" dirty="0">
                <a:solidFill>
                  <a:schemeClr val="tx1"/>
                </a:solidFill>
                <a:ea typeface="SimSun" pitchFamily="2" charset="-122"/>
              </a:rPr>
              <a:t>Classer les styles par rapport à un morphotype particulier et à un thème de la mode donné</a:t>
            </a:r>
            <a:endParaRPr lang="en-US" altLang="fr-FR" sz="1800" dirty="0">
              <a:solidFill>
                <a:schemeClr val="tx1"/>
              </a:solidFill>
            </a:endParaRPr>
          </a:p>
        </p:txBody>
      </p:sp>
      <p:sp>
        <p:nvSpPr>
          <p:cNvPr id="24579" name="TextBox 25"/>
          <p:cNvSpPr txBox="1">
            <a:spLocks noChangeArrowheads="1"/>
          </p:cNvSpPr>
          <p:nvPr/>
        </p:nvSpPr>
        <p:spPr bwMode="auto">
          <a:xfrm>
            <a:off x="5127625" y="2622550"/>
            <a:ext cx="39433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>
              <a:solidFill>
                <a:schemeClr val="tx1"/>
              </a:solidFill>
              <a:latin typeface="Georgia" pitchFamily="18" charset="0"/>
              <a:ea typeface="SimSun" pitchFamily="2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1050" y="4325938"/>
            <a:ext cx="3500438" cy="4572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400">
                <a:solidFill>
                  <a:schemeClr val="accent1"/>
                </a:solidFill>
                <a:latin typeface="Georgia" pitchFamily="18" charset="0"/>
                <a:ea typeface="SimSun" pitchFamily="2" charset="-122"/>
              </a:rPr>
              <a:t>Sortie du </a:t>
            </a:r>
            <a:r>
              <a:rPr lang="en-US" altLang="zh-CN" sz="2400" b="1">
                <a:solidFill>
                  <a:schemeClr val="accent1"/>
                </a:solidFill>
                <a:latin typeface="Georgia" pitchFamily="18" charset="0"/>
                <a:ea typeface="SimSun" pitchFamily="2" charset="-122"/>
              </a:rPr>
              <a:t>Modèle I</a:t>
            </a:r>
            <a:endParaRPr lang="zh-CN" altLang="en-US" sz="2400" b="1">
              <a:solidFill>
                <a:schemeClr val="accent1"/>
              </a:solidFill>
              <a:latin typeface="Georgia" pitchFamily="18" charset="0"/>
              <a:ea typeface="SimSun" pitchFamily="2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27625" y="4349750"/>
            <a:ext cx="3095625" cy="4572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400">
                <a:solidFill>
                  <a:schemeClr val="accent1"/>
                </a:solidFill>
                <a:latin typeface="Georgia" pitchFamily="18" charset="0"/>
                <a:ea typeface="SimSun" pitchFamily="2" charset="-122"/>
              </a:rPr>
              <a:t>Sortie du </a:t>
            </a:r>
            <a:r>
              <a:rPr lang="en-US" altLang="zh-CN" sz="2400" b="1">
                <a:solidFill>
                  <a:schemeClr val="accent1"/>
                </a:solidFill>
                <a:latin typeface="Georgia" pitchFamily="18" charset="0"/>
                <a:ea typeface="SimSun" pitchFamily="2" charset="-122"/>
              </a:rPr>
              <a:t>Modèle II</a:t>
            </a:r>
            <a:endParaRPr lang="zh-CN" altLang="en-US" sz="2400" b="1">
              <a:solidFill>
                <a:schemeClr val="accent1"/>
              </a:solidFill>
              <a:latin typeface="Georgia" pitchFamily="18" charset="0"/>
              <a:ea typeface="SimSun" pitchFamily="2" charset="-122"/>
            </a:endParaRPr>
          </a:p>
        </p:txBody>
      </p:sp>
      <p:sp>
        <p:nvSpPr>
          <p:cNvPr id="24582" name="TextBox 20"/>
          <p:cNvSpPr txBox="1">
            <a:spLocks noChangeArrowheads="1"/>
          </p:cNvSpPr>
          <p:nvPr/>
        </p:nvSpPr>
        <p:spPr bwMode="auto">
          <a:xfrm>
            <a:off x="508000" y="5842000"/>
            <a:ext cx="8385175" cy="738188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zh-CN" sz="1800" dirty="0">
                <a:solidFill>
                  <a:srgbClr val="932B23"/>
                </a:solidFill>
                <a:latin typeface="Georgia" pitchFamily="18" charset="0"/>
                <a:ea typeface="SimSun" pitchFamily="2" charset="-122"/>
              </a:rPr>
              <a:t>Est-ce que le style choisi est </a:t>
            </a:r>
            <a:r>
              <a:rPr lang="fr-FR" altLang="zh-CN" sz="1800" dirty="0" smtClean="0">
                <a:solidFill>
                  <a:srgbClr val="932B23"/>
                </a:solidFill>
                <a:latin typeface="Georgia" pitchFamily="18" charset="0"/>
                <a:ea typeface="SimSun" pitchFamily="2" charset="-122"/>
              </a:rPr>
              <a:t>adapté </a:t>
            </a:r>
            <a:r>
              <a:rPr lang="fr-FR" altLang="zh-CN" sz="1800" dirty="0">
                <a:solidFill>
                  <a:srgbClr val="932B23"/>
                </a:solidFill>
                <a:latin typeface="Georgia" pitchFamily="18" charset="0"/>
                <a:ea typeface="SimSun" pitchFamily="2" charset="-122"/>
              </a:rPr>
              <a:t>à mon </a:t>
            </a:r>
            <a:r>
              <a:rPr lang="fr-FR" altLang="zh-CN" sz="1800" dirty="0" smtClean="0">
                <a:solidFill>
                  <a:srgbClr val="932B23"/>
                </a:solidFill>
                <a:latin typeface="Georgia" pitchFamily="18" charset="0"/>
                <a:ea typeface="SimSun" pitchFamily="2" charset="-122"/>
              </a:rPr>
              <a:t>morphotype 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zh-CN" sz="1800" dirty="0" smtClean="0">
                <a:solidFill>
                  <a:srgbClr val="932B23"/>
                </a:solidFill>
                <a:latin typeface="Georgia" pitchFamily="18" charset="0"/>
                <a:ea typeface="SimSun" pitchFamily="2" charset="-122"/>
              </a:rPr>
              <a:t>Est-ce </a:t>
            </a:r>
            <a:r>
              <a:rPr lang="fr-FR" altLang="zh-CN" sz="1800" dirty="0">
                <a:solidFill>
                  <a:srgbClr val="932B23"/>
                </a:solidFill>
                <a:latin typeface="Georgia" pitchFamily="18" charset="0"/>
                <a:ea typeface="SimSun" pitchFamily="2" charset="-122"/>
              </a:rPr>
              <a:t>que ce style </a:t>
            </a:r>
            <a:r>
              <a:rPr lang="fr-FR" altLang="zh-CN" sz="1800" dirty="0" smtClean="0">
                <a:solidFill>
                  <a:srgbClr val="932B23"/>
                </a:solidFill>
                <a:latin typeface="Georgia" pitchFamily="18" charset="0"/>
                <a:ea typeface="SimSun" pitchFamily="2" charset="-122"/>
              </a:rPr>
              <a:t>apporte </a:t>
            </a:r>
            <a:r>
              <a:rPr lang="fr-FR" altLang="zh-CN" sz="1800" dirty="0">
                <a:solidFill>
                  <a:srgbClr val="932B23"/>
                </a:solidFill>
                <a:latin typeface="Georgia" pitchFamily="18" charset="0"/>
                <a:ea typeface="SimSun" pitchFamily="2" charset="-122"/>
              </a:rPr>
              <a:t>une valeur ajoutée à mon thème préféré </a:t>
            </a:r>
            <a:r>
              <a:rPr lang="fr-FR" altLang="zh-CN" sz="2400" dirty="0">
                <a:solidFill>
                  <a:srgbClr val="CA0000"/>
                </a:solidFill>
                <a:latin typeface="Georgia" pitchFamily="18" charset="0"/>
                <a:ea typeface="SimSun" pitchFamily="2" charset="-122"/>
              </a:rPr>
              <a:t>?</a:t>
            </a:r>
          </a:p>
        </p:txBody>
      </p:sp>
      <p:sp>
        <p:nvSpPr>
          <p:cNvPr id="22" name="下箭头 21"/>
          <p:cNvSpPr/>
          <p:nvPr/>
        </p:nvSpPr>
        <p:spPr>
          <a:xfrm>
            <a:off x="4281488" y="4325938"/>
            <a:ext cx="501650" cy="1214437"/>
          </a:xfrm>
          <a:prstGeom prst="downArrow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>
              <a:solidFill>
                <a:srgbClr val="FFFFFF"/>
              </a:solidFill>
              <a:latin typeface="Georgia" pitchFamily="18" charset="0"/>
              <a:ea typeface="SimSun" pitchFamily="2" charset="-122"/>
            </a:endParaRPr>
          </a:p>
        </p:txBody>
      </p:sp>
      <p:sp>
        <p:nvSpPr>
          <p:cNvPr id="23" name="矩形 9"/>
          <p:cNvSpPr/>
          <p:nvPr/>
        </p:nvSpPr>
        <p:spPr>
          <a:xfrm>
            <a:off x="1485900" y="4932363"/>
            <a:ext cx="2411413" cy="644525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000" i="1">
                <a:solidFill>
                  <a:schemeClr val="tx1"/>
                </a:solidFill>
                <a:latin typeface="Georgia" pitchFamily="18" charset="0"/>
                <a:ea typeface="SimSun" pitchFamily="2" charset="-122"/>
              </a:rPr>
              <a:t>Pertinence</a:t>
            </a:r>
            <a:r>
              <a:rPr lang="en-US" altLang="zh-CN" sz="2000">
                <a:solidFill>
                  <a:schemeClr val="tx1"/>
                </a:solidFill>
                <a:latin typeface="Georgia" pitchFamily="18" charset="0"/>
                <a:ea typeface="SimSun" pitchFamily="2" charset="-122"/>
              </a:rPr>
              <a:t>  (</a:t>
            </a:r>
            <a:r>
              <a:rPr lang="en-US" altLang="zh-CN" sz="2000" i="1">
                <a:solidFill>
                  <a:schemeClr val="tx1"/>
                </a:solidFill>
                <a:latin typeface="Georgia" pitchFamily="18" charset="0"/>
                <a:ea typeface="SimSun" pitchFamily="2" charset="-122"/>
              </a:rPr>
              <a:t>BR</a:t>
            </a:r>
            <a:r>
              <a:rPr lang="en-US" altLang="zh-CN" sz="2000">
                <a:solidFill>
                  <a:schemeClr val="tx1"/>
                </a:solidFill>
                <a:latin typeface="Georgia" pitchFamily="18" charset="0"/>
                <a:ea typeface="SimSun" pitchFamily="2" charset="-122"/>
              </a:rPr>
              <a:t>, </a:t>
            </a:r>
            <a:r>
              <a:rPr lang="en-US" altLang="zh-CN" sz="2000" i="1">
                <a:solidFill>
                  <a:schemeClr val="tx1"/>
                </a:solidFill>
                <a:latin typeface="Georgia" pitchFamily="18" charset="0"/>
                <a:ea typeface="SimSun" pitchFamily="2" charset="-122"/>
              </a:rPr>
              <a:t>T</a:t>
            </a:r>
            <a:r>
              <a:rPr lang="en-US" altLang="zh-CN" sz="2000">
                <a:solidFill>
                  <a:schemeClr val="tx1"/>
                </a:solidFill>
                <a:latin typeface="Georgia" pitchFamily="18" charset="0"/>
                <a:ea typeface="SimSun" pitchFamily="2" charset="-122"/>
              </a:rPr>
              <a:t>)</a:t>
            </a:r>
            <a:endParaRPr lang="zh-CN" altLang="en-US" sz="2000">
              <a:solidFill>
                <a:schemeClr val="tx1"/>
              </a:solidFill>
              <a:latin typeface="Georgia" pitchFamily="18" charset="0"/>
              <a:ea typeface="SimSun" pitchFamily="2" charset="-122"/>
            </a:endParaRPr>
          </a:p>
        </p:txBody>
      </p:sp>
      <p:sp>
        <p:nvSpPr>
          <p:cNvPr id="24" name="矩形 13"/>
          <p:cNvSpPr/>
          <p:nvPr/>
        </p:nvSpPr>
        <p:spPr>
          <a:xfrm>
            <a:off x="5289550" y="4921250"/>
            <a:ext cx="2736850" cy="644525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000" i="1">
                <a:solidFill>
                  <a:schemeClr val="tx1"/>
                </a:solidFill>
                <a:latin typeface="Georgia" pitchFamily="18" charset="0"/>
                <a:ea typeface="SimSun" pitchFamily="2" charset="-122"/>
              </a:rPr>
              <a:t>Pertinence</a:t>
            </a:r>
            <a:r>
              <a:rPr lang="en-US" altLang="zh-CN" sz="2000">
                <a:solidFill>
                  <a:schemeClr val="tx1"/>
                </a:solidFill>
                <a:latin typeface="Georgia" pitchFamily="18" charset="0"/>
                <a:ea typeface="SimSun" pitchFamily="2" charset="-122"/>
              </a:rPr>
              <a:t>  (</a:t>
            </a:r>
            <a:r>
              <a:rPr lang="en-US" altLang="zh-CN" sz="2000" i="1">
                <a:solidFill>
                  <a:schemeClr val="tx1"/>
                </a:solidFill>
                <a:latin typeface="Georgia" pitchFamily="18" charset="0"/>
                <a:ea typeface="SimSun" pitchFamily="2" charset="-122"/>
              </a:rPr>
              <a:t>BR_de</a:t>
            </a:r>
            <a:r>
              <a:rPr lang="en-US" altLang="zh-CN" sz="2000">
                <a:solidFill>
                  <a:schemeClr val="tx1"/>
                </a:solidFill>
                <a:latin typeface="Georgia" pitchFamily="18" charset="0"/>
                <a:ea typeface="SimSun" pitchFamily="2" charset="-122"/>
              </a:rPr>
              <a:t>, </a:t>
            </a:r>
            <a:r>
              <a:rPr lang="en-US" altLang="zh-CN" sz="2000" i="1">
                <a:solidFill>
                  <a:schemeClr val="tx1"/>
                </a:solidFill>
                <a:latin typeface="Georgia" pitchFamily="18" charset="0"/>
                <a:ea typeface="SimSun" pitchFamily="2" charset="-122"/>
              </a:rPr>
              <a:t>T</a:t>
            </a:r>
            <a:r>
              <a:rPr lang="en-US" altLang="zh-CN" sz="2000">
                <a:solidFill>
                  <a:schemeClr val="tx1"/>
                </a:solidFill>
                <a:latin typeface="Georgia" pitchFamily="18" charset="0"/>
                <a:ea typeface="SimSun" pitchFamily="2" charset="-122"/>
              </a:rPr>
              <a:t>)</a:t>
            </a:r>
            <a:endParaRPr lang="zh-CN" altLang="en-US" sz="2000">
              <a:solidFill>
                <a:schemeClr val="tx1"/>
              </a:solidFill>
              <a:latin typeface="Georgia" pitchFamily="18" charset="0"/>
              <a:ea typeface="SimSun" pitchFamily="2" charset="-122"/>
            </a:endParaRPr>
          </a:p>
        </p:txBody>
      </p:sp>
      <p:pic>
        <p:nvPicPr>
          <p:cNvPr id="24586" name="内容占位符 6" descr="CA 170_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4263" y="2328863"/>
            <a:ext cx="1763712" cy="190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7" name="图片 7" descr="Cheste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900" y="2338388"/>
            <a:ext cx="1109663" cy="192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内容占位符 6" descr="Comparison of CA170 and CC15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774700" y="2312988"/>
            <a:ext cx="3455988" cy="1868487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9" name="Rectangle 3"/>
          <p:cNvSpPr>
            <a:spLocks noChangeArrowheads="1"/>
          </p:cNvSpPr>
          <p:nvPr/>
        </p:nvSpPr>
        <p:spPr bwMode="auto">
          <a:xfrm>
            <a:off x="0" y="944563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None/>
            </a:pPr>
            <a:r>
              <a:rPr lang="fr-FR" altLang="fr-FR" sz="2400" b="1" dirty="0" smtClean="0">
                <a:solidFill>
                  <a:srgbClr val="CA0000"/>
                </a:solidFill>
              </a:rPr>
              <a:t>Recommandation de styles </a:t>
            </a:r>
            <a:r>
              <a:rPr lang="fr-FR" altLang="fr-FR" sz="2400" b="1" dirty="0">
                <a:solidFill>
                  <a:srgbClr val="CA0000"/>
                </a:solidFill>
              </a:rPr>
              <a:t>de </a:t>
            </a:r>
            <a:r>
              <a:rPr lang="fr-FR" altLang="fr-FR" sz="2400" b="1" dirty="0" smtClean="0">
                <a:solidFill>
                  <a:srgbClr val="CA0000"/>
                </a:solidFill>
              </a:rPr>
              <a:t>création</a:t>
            </a:r>
            <a:endParaRPr lang="fr-FR" altLang="fr-FR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38"/>
          <p:cNvSpPr txBox="1">
            <a:spLocks noChangeArrowheads="1"/>
          </p:cNvSpPr>
          <p:nvPr/>
        </p:nvSpPr>
        <p:spPr>
          <a:xfrm>
            <a:off x="0" y="296652"/>
            <a:ext cx="6096000" cy="1143000"/>
          </a:xfrm>
          <a:prstGeom prst="rect">
            <a:avLst/>
          </a:prstGeom>
          <a:noFill/>
          <a:ln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altLang="fr-FR" kern="0" dirty="0" smtClean="0"/>
              <a:t>HCD theme: Research fields</a:t>
            </a:r>
            <a:endParaRPr lang="en-US" altLang="fr-FR" kern="0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0" y="1089025"/>
            <a:ext cx="91440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None/>
            </a:pPr>
            <a:r>
              <a:rPr lang="fr-FR" altLang="fr-FR" sz="2400" b="1" dirty="0" smtClean="0">
                <a:solidFill>
                  <a:srgbClr val="CA0000"/>
                </a:solidFill>
                <a:ea typeface="Times" pitchFamily="18" charset="0"/>
                <a:cs typeface="Arial" charset="0"/>
              </a:rPr>
              <a:t>Plateforme </a:t>
            </a:r>
            <a:r>
              <a:rPr lang="fr-FR" altLang="fr-FR" sz="2400" b="1" dirty="0">
                <a:solidFill>
                  <a:srgbClr val="CA0000"/>
                </a:solidFill>
                <a:ea typeface="Times" pitchFamily="18" charset="0"/>
                <a:cs typeface="Arial" charset="0"/>
              </a:rPr>
              <a:t>logistique : optimisation de production</a:t>
            </a:r>
            <a:r>
              <a:rPr lang="fr-FR" altLang="fr-FR" sz="2400" dirty="0">
                <a:solidFill>
                  <a:srgbClr val="CA0000"/>
                </a:solidFill>
                <a:latin typeface="Trebuchet MS" pitchFamily="34" charset="0"/>
                <a:ea typeface="Times" pitchFamily="18" charset="0"/>
                <a:cs typeface="Times New Roman" pitchFamily="18" charset="0"/>
              </a:rPr>
              <a:t> 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dirty="0">
                <a:solidFill>
                  <a:schemeClr val="tx1"/>
                </a:solidFill>
                <a:latin typeface="Trebuchet MS" pitchFamily="34" charset="0"/>
                <a:ea typeface="Times" pitchFamily="18" charset="0"/>
                <a:cs typeface="Times New Roman" pitchFamily="18" charset="0"/>
              </a:rPr>
              <a:t>  </a:t>
            </a:r>
            <a:r>
              <a:rPr lang="fr-FR" altLang="fr-FR" sz="2400" dirty="0">
                <a:solidFill>
                  <a:schemeClr val="tx1"/>
                </a:solidFill>
                <a:latin typeface="Times New Roman" pitchFamily="18" charset="0"/>
                <a:ea typeface="Times" pitchFamily="18" charset="0"/>
                <a:cs typeface="Times New Roman" pitchFamily="18" charset="0"/>
              </a:rPr>
              <a:t>modélisation et simulation,</a:t>
            </a:r>
            <a:r>
              <a:rPr lang="fr-FR" altLang="fr-FR" sz="2400" dirty="0">
                <a:solidFill>
                  <a:schemeClr val="tx1"/>
                </a:solidFill>
                <a:latin typeface="Trebuchet MS" pitchFamily="34" charset="0"/>
                <a:ea typeface="Times" pitchFamily="18" charset="0"/>
                <a:cs typeface="Times New Roman" pitchFamily="18" charset="0"/>
              </a:rPr>
              <a:t> </a:t>
            </a:r>
            <a:r>
              <a:rPr lang="fr-FR" altLang="fr-FR" sz="2400" dirty="0">
                <a:solidFill>
                  <a:schemeClr val="tx1"/>
                </a:solidFill>
                <a:latin typeface="Times New Roman" pitchFamily="18" charset="0"/>
                <a:ea typeface="Times" pitchFamily="18" charset="0"/>
                <a:cs typeface="Times New Roman" pitchFamily="18" charset="0"/>
              </a:rPr>
              <a:t>prévision de ventes, estimation de coûts, 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dirty="0">
                <a:solidFill>
                  <a:schemeClr val="tx1"/>
                </a:solidFill>
                <a:latin typeface="Times New Roman" pitchFamily="18" charset="0"/>
                <a:ea typeface="Times" pitchFamily="18" charset="0"/>
                <a:cs typeface="Times New Roman" pitchFamily="18" charset="0"/>
              </a:rPr>
              <a:t>  sélection de fournisseurs, analyse de cycle de vie, petites séries, mass 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dirty="0">
                <a:solidFill>
                  <a:schemeClr val="tx1"/>
                </a:solidFill>
                <a:latin typeface="Times New Roman" pitchFamily="18" charset="0"/>
                <a:ea typeface="Times" pitchFamily="18" charset="0"/>
                <a:cs typeface="Times New Roman" pitchFamily="18" charset="0"/>
              </a:rPr>
              <a:t>  customisation </a:t>
            </a:r>
            <a:endParaRPr lang="fr-FR" altLang="fr-FR" sz="24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pic>
        <p:nvPicPr>
          <p:cNvPr id="25604" name="Image 5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3925" y="2781300"/>
            <a:ext cx="314007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Image 5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350" y="4724400"/>
            <a:ext cx="3168650" cy="173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32075"/>
            <a:ext cx="5976938" cy="422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138"/>
          <p:cNvSpPr txBox="1">
            <a:spLocks noChangeArrowheads="1"/>
          </p:cNvSpPr>
          <p:nvPr/>
        </p:nvSpPr>
        <p:spPr>
          <a:xfrm>
            <a:off x="0" y="296652"/>
            <a:ext cx="6096000" cy="1143000"/>
          </a:xfrm>
          <a:prstGeom prst="rect">
            <a:avLst/>
          </a:prstGeom>
          <a:noFill/>
          <a:ln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altLang="fr-FR" kern="0" dirty="0" smtClean="0"/>
              <a:t>HCD theme: Research fields</a:t>
            </a:r>
            <a:endParaRPr lang="en-US" altLang="fr-FR" kern="0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0" y="958850"/>
            <a:ext cx="91440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None/>
            </a:pPr>
            <a:r>
              <a:rPr lang="fr-FR" altLang="fr-FR" sz="2400" b="1" dirty="0" smtClean="0">
                <a:solidFill>
                  <a:srgbClr val="CA0000"/>
                </a:solidFill>
                <a:ea typeface="Times" pitchFamily="18" charset="0"/>
                <a:cs typeface="Arial" charset="0"/>
              </a:rPr>
              <a:t>Plateforme </a:t>
            </a:r>
            <a:r>
              <a:rPr lang="fr-FR" altLang="fr-FR" sz="2400" b="1" dirty="0">
                <a:solidFill>
                  <a:srgbClr val="CA0000"/>
                </a:solidFill>
                <a:ea typeface="Times" pitchFamily="18" charset="0"/>
                <a:cs typeface="Arial" charset="0"/>
              </a:rPr>
              <a:t>logistique :</a:t>
            </a:r>
            <a:r>
              <a:rPr lang="fr-FR" altLang="fr-FR" sz="2400" dirty="0">
                <a:solidFill>
                  <a:srgbClr val="CA0000"/>
                </a:solidFill>
                <a:latin typeface="Trebuchet MS" pitchFamily="34" charset="0"/>
                <a:ea typeface="Times" pitchFamily="18" charset="0"/>
                <a:cs typeface="Times New Roman" pitchFamily="18" charset="0"/>
              </a:rPr>
              <a:t> </a:t>
            </a:r>
            <a:r>
              <a:rPr lang="fr-FR" altLang="fr-FR" sz="2400" b="1" dirty="0">
                <a:solidFill>
                  <a:srgbClr val="CA0000"/>
                </a:solidFill>
                <a:latin typeface="Trebuchet MS" pitchFamily="34" charset="0"/>
                <a:ea typeface="Times" pitchFamily="18" charset="0"/>
                <a:cs typeface="Times New Roman" pitchFamily="18" charset="0"/>
              </a:rPr>
              <a:t>traçabilité de la chaîne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dirty="0">
                <a:solidFill>
                  <a:schemeClr val="tx1"/>
                </a:solidFill>
                <a:latin typeface="Trebuchet MS" pitchFamily="34" charset="0"/>
                <a:ea typeface="Times" pitchFamily="18" charset="0"/>
                <a:cs typeface="Times New Roman" pitchFamily="18" charset="0"/>
              </a:rPr>
              <a:t>création d’un </a:t>
            </a:r>
            <a:r>
              <a:rPr lang="fr-FR" altLang="fr-FR" sz="2400" dirty="0" smtClean="0">
                <a:solidFill>
                  <a:schemeClr val="tx1"/>
                </a:solidFill>
                <a:latin typeface="Trebuchet MS" pitchFamily="34" charset="0"/>
                <a:ea typeface="Times" pitchFamily="18" charset="0"/>
                <a:cs typeface="Times New Roman" pitchFamily="18" charset="0"/>
              </a:rPr>
              <a:t>marqueur </a:t>
            </a:r>
            <a:r>
              <a:rPr lang="fr-FR" altLang="fr-FR" sz="2400" dirty="0">
                <a:solidFill>
                  <a:schemeClr val="tx1"/>
                </a:solidFill>
                <a:latin typeface="Trebuchet MS" pitchFamily="34" charset="0"/>
                <a:ea typeface="Times" pitchFamily="18" charset="0"/>
                <a:cs typeface="Times New Roman" pitchFamily="18" charset="0"/>
              </a:rPr>
              <a:t>textile  </a:t>
            </a:r>
            <a:endParaRPr lang="fr-FR" altLang="fr-FR" sz="24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pic>
        <p:nvPicPr>
          <p:cNvPr id="26628" name="Image 3" descr="C:\Users\kumar\Desktop\Textile_suply_chian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4" t="22060" r="9976" b="18233"/>
          <a:stretch>
            <a:fillRect/>
          </a:stretch>
        </p:blipFill>
        <p:spPr bwMode="auto">
          <a:xfrm>
            <a:off x="395288" y="1924050"/>
            <a:ext cx="8351837" cy="468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4" descr="C:\Users\kumar\Desktop\tags_new\DSC_004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2788" y="2119313"/>
            <a:ext cx="1211262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630" name="Group 9"/>
          <p:cNvGrpSpPr>
            <a:grpSpLocks/>
          </p:cNvGrpSpPr>
          <p:nvPr/>
        </p:nvGrpSpPr>
        <p:grpSpPr bwMode="auto">
          <a:xfrm>
            <a:off x="900113" y="1790700"/>
            <a:ext cx="5472112" cy="1757363"/>
            <a:chOff x="899592" y="980728"/>
            <a:chExt cx="5760640" cy="2370078"/>
          </a:xfrm>
        </p:grpSpPr>
        <p:sp>
          <p:nvSpPr>
            <p:cNvPr id="16" name="Rectangle 15"/>
            <p:cNvSpPr/>
            <p:nvPr/>
          </p:nvSpPr>
          <p:spPr>
            <a:xfrm>
              <a:off x="899592" y="1539527"/>
              <a:ext cx="5760640" cy="181127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3366CC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3366CC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3366CC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3366CC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fr-FR">
                <a:solidFill>
                  <a:srgbClr val="FFFFFF"/>
                </a:solidFill>
              </a:endParaRPr>
            </a:p>
          </p:txBody>
        </p:sp>
        <p:sp>
          <p:nvSpPr>
            <p:cNvPr id="26636" name="TextBox 8"/>
            <p:cNvSpPr txBox="1">
              <a:spLocks noChangeArrowheads="1"/>
            </p:cNvSpPr>
            <p:nvPr/>
          </p:nvSpPr>
          <p:spPr bwMode="auto">
            <a:xfrm>
              <a:off x="1115616" y="980728"/>
              <a:ext cx="5256584" cy="4977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rgbClr val="CC3300"/>
                </a:buClr>
                <a:buSzPct val="60000"/>
                <a:buFont typeface="Wingdings" pitchFamily="2" charset="2"/>
                <a:buChar char="u"/>
                <a:defRPr sz="28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rgbClr val="66CCFF"/>
                </a:buClr>
                <a:buSzPct val="60000"/>
                <a:buFont typeface="Wingdings" pitchFamily="2" charset="2"/>
                <a:buChar char="è"/>
                <a:defRPr sz="2400">
                  <a:solidFill>
                    <a:srgbClr val="FFDA14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rgbClr val="66CCFF"/>
                </a:buClr>
                <a:buChar char="•"/>
                <a:defRPr sz="2000">
                  <a:solidFill>
                    <a:srgbClr val="FFDA14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rgbClr val="FFDA14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800">
                  <a:solidFill>
                    <a:srgbClr val="FF0000"/>
                  </a:solidFill>
                  <a:latin typeface="Arial Rounded MT Bold" pitchFamily="34" charset="0"/>
                </a:rPr>
                <a:t>Marqueur, codage et le système PDM/PLM</a:t>
              </a:r>
            </a:p>
          </p:txBody>
        </p:sp>
      </p:grpSp>
      <p:grpSp>
        <p:nvGrpSpPr>
          <p:cNvPr id="26631" name="Group 7"/>
          <p:cNvGrpSpPr>
            <a:grpSpLocks/>
          </p:cNvGrpSpPr>
          <p:nvPr/>
        </p:nvGrpSpPr>
        <p:grpSpPr bwMode="auto">
          <a:xfrm>
            <a:off x="3924300" y="4583113"/>
            <a:ext cx="3384550" cy="2232025"/>
            <a:chOff x="3923928" y="4293096"/>
            <a:chExt cx="3384376" cy="2001458"/>
          </a:xfrm>
        </p:grpSpPr>
        <p:sp>
          <p:nvSpPr>
            <p:cNvPr id="19" name="Rectangle 18"/>
            <p:cNvSpPr/>
            <p:nvPr/>
          </p:nvSpPr>
          <p:spPr>
            <a:xfrm>
              <a:off x="3923928" y="4293096"/>
              <a:ext cx="3384376" cy="172814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rgbClr val="3366CC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3366CC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3366CC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3366CC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3366CC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fr-FR">
                <a:solidFill>
                  <a:srgbClr val="FFFFFF"/>
                </a:solidFill>
              </a:endParaRPr>
            </a:p>
          </p:txBody>
        </p:sp>
        <p:sp>
          <p:nvSpPr>
            <p:cNvPr id="26634" name="TextBox 6"/>
            <p:cNvSpPr txBox="1">
              <a:spLocks noChangeArrowheads="1"/>
            </p:cNvSpPr>
            <p:nvPr/>
          </p:nvSpPr>
          <p:spPr bwMode="auto">
            <a:xfrm>
              <a:off x="4307118" y="5963413"/>
              <a:ext cx="2736304" cy="3311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rgbClr val="CC3300"/>
                </a:buClr>
                <a:buSzPct val="60000"/>
                <a:buFont typeface="Wingdings" pitchFamily="2" charset="2"/>
                <a:buChar char="u"/>
                <a:defRPr sz="2800">
                  <a:solidFill>
                    <a:schemeClr val="bg1"/>
                  </a:solidFill>
                  <a:latin typeface="Arial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rgbClr val="66CCFF"/>
                </a:buClr>
                <a:buSzPct val="60000"/>
                <a:buFont typeface="Wingdings" pitchFamily="2" charset="2"/>
                <a:buChar char="è"/>
                <a:defRPr sz="2400">
                  <a:solidFill>
                    <a:srgbClr val="FFDA14"/>
                  </a:solidFill>
                  <a:latin typeface="Arial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rgbClr val="66CCFF"/>
                </a:buClr>
                <a:buChar char="•"/>
                <a:defRPr sz="2000">
                  <a:solidFill>
                    <a:srgbClr val="FFDA14"/>
                  </a:solidFill>
                  <a:latin typeface="Arial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rgbClr val="FFDA14"/>
                  </a:solidFill>
                  <a:latin typeface="Arial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800">
                  <a:solidFill>
                    <a:srgbClr val="FF0000"/>
                  </a:solidFill>
                  <a:latin typeface="Arial Rounded MT Bold" pitchFamily="34" charset="0"/>
                </a:rPr>
                <a:t>Décodage</a:t>
              </a:r>
            </a:p>
          </p:txBody>
        </p:sp>
      </p:grpSp>
      <p:sp>
        <p:nvSpPr>
          <p:cNvPr id="26632" name="Rectangle 19"/>
          <p:cNvSpPr>
            <a:spLocks noChangeArrowheads="1"/>
          </p:cNvSpPr>
          <p:nvPr/>
        </p:nvSpPr>
        <p:spPr bwMode="auto">
          <a:xfrm>
            <a:off x="6859588" y="1720850"/>
            <a:ext cx="1558925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09538"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fr-FR" altLang="zh-CN" sz="1800" b="1" dirty="0">
                <a:solidFill>
                  <a:schemeClr val="tx1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Tissu </a:t>
            </a:r>
            <a:r>
              <a:rPr lang="fr-FR" altLang="zh-CN" sz="1800" b="1" dirty="0" smtClean="0">
                <a:solidFill>
                  <a:schemeClr val="tx1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encodé</a:t>
            </a:r>
            <a:endParaRPr lang="en-US" altLang="zh-CN" sz="1800" b="1" dirty="0">
              <a:solidFill>
                <a:schemeClr val="tx1"/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3" name="Rectangle 138"/>
          <p:cNvSpPr txBox="1">
            <a:spLocks noChangeArrowheads="1"/>
          </p:cNvSpPr>
          <p:nvPr/>
        </p:nvSpPr>
        <p:spPr>
          <a:xfrm>
            <a:off x="0" y="296652"/>
            <a:ext cx="6096000" cy="1143000"/>
          </a:xfrm>
          <a:prstGeom prst="rect">
            <a:avLst/>
          </a:prstGeom>
          <a:noFill/>
          <a:ln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altLang="fr-FR" kern="0" dirty="0" smtClean="0"/>
              <a:t>HCD theme: Research fields</a:t>
            </a:r>
            <a:endParaRPr lang="en-US" altLang="fr-FR" kern="0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ChangeArrowheads="1"/>
          </p:cNvSpPr>
          <p:nvPr/>
        </p:nvSpPr>
        <p:spPr bwMode="auto">
          <a:xfrm>
            <a:off x="0" y="944563"/>
            <a:ext cx="9144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None/>
            </a:pPr>
            <a:r>
              <a:rPr lang="fr-FR" altLang="fr-FR" sz="2400" b="1" dirty="0" smtClean="0">
                <a:solidFill>
                  <a:srgbClr val="CA0000"/>
                </a:solidFill>
              </a:rPr>
              <a:t>Textile intelligent</a:t>
            </a:r>
            <a:endParaRPr lang="fr-FR" altLang="fr-FR" sz="2400" b="1" dirty="0">
              <a:solidFill>
                <a:srgbClr val="CA00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None/>
            </a:pPr>
            <a:r>
              <a:rPr lang="fr-FR" altLang="fr-F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altLang="fr-FR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capteurs </a:t>
            </a:r>
            <a:r>
              <a:rPr lang="fr-FR" altLang="fr-F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 actionneurs flexibles, conception </a:t>
            </a:r>
            <a:r>
              <a:rPr lang="fr-FR" altLang="fr-FR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 vêtements instrumentés, </a:t>
            </a:r>
            <a:endParaRPr lang="fr-FR" altLang="fr-FR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None/>
            </a:pPr>
            <a:r>
              <a:rPr lang="fr-FR" altLang="fr-F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traitement </a:t>
            </a:r>
            <a:r>
              <a:rPr lang="fr-FR" altLang="fr-FR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des </a:t>
            </a:r>
            <a:r>
              <a:rPr lang="fr-FR" altLang="fr-F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signaux, système d’aide à </a:t>
            </a:r>
            <a:r>
              <a:rPr lang="fr-FR" altLang="fr-FR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 décision, </a:t>
            </a:r>
            <a:r>
              <a:rPr lang="fr-FR" altLang="fr-F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usage médical</a:t>
            </a:r>
          </a:p>
        </p:txBody>
      </p:sp>
      <p:pic>
        <p:nvPicPr>
          <p:cNvPr id="27652" name="Picture 10" descr="smarttextile fi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852738"/>
            <a:ext cx="4103687" cy="30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11" descr="smart clothing fig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708275"/>
            <a:ext cx="4392613" cy="329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38"/>
          <p:cNvSpPr txBox="1">
            <a:spLocks noChangeArrowheads="1"/>
          </p:cNvSpPr>
          <p:nvPr/>
        </p:nvSpPr>
        <p:spPr>
          <a:xfrm>
            <a:off x="0" y="296652"/>
            <a:ext cx="6096000" cy="1143000"/>
          </a:xfrm>
          <a:prstGeom prst="rect">
            <a:avLst/>
          </a:prstGeom>
          <a:noFill/>
          <a:ln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altLang="fr-FR" kern="0" dirty="0" smtClean="0"/>
              <a:t>HCD theme: Research fields</a:t>
            </a:r>
            <a:endParaRPr lang="en-US" altLang="fr-FR" kern="0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ChangeArrowheads="1"/>
          </p:cNvSpPr>
          <p:nvPr/>
        </p:nvSpPr>
        <p:spPr bwMode="auto">
          <a:xfrm>
            <a:off x="0" y="944563"/>
            <a:ext cx="9144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fr-FR" altLang="fr-FR" sz="2400" b="1" dirty="0">
                <a:solidFill>
                  <a:srgbClr val="CA0000"/>
                </a:solidFill>
              </a:rPr>
              <a:t> Textile intelligent : 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None/>
            </a:pPr>
            <a:r>
              <a:rPr lang="fr-FR" altLang="fr-F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surveillance de </a:t>
            </a:r>
            <a:r>
              <a:rPr lang="fr-FR" altLang="fr-FR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 santé </a:t>
            </a:r>
            <a:r>
              <a:rPr lang="fr-FR" altLang="fr-F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à distance</a:t>
            </a:r>
          </a:p>
        </p:txBody>
      </p:sp>
      <p:pic>
        <p:nvPicPr>
          <p:cNvPr id="2867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14513"/>
            <a:ext cx="5326063" cy="48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Text Box 8"/>
          <p:cNvSpPr txBox="1">
            <a:spLocks noChangeArrowheads="1"/>
          </p:cNvSpPr>
          <p:nvPr/>
        </p:nvSpPr>
        <p:spPr bwMode="auto">
          <a:xfrm>
            <a:off x="5508625" y="3457575"/>
            <a:ext cx="338455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600"/>
              </a:spcBef>
              <a:buClrTx/>
              <a:buSzTx/>
              <a:buFontTx/>
              <a:buNone/>
            </a:pPr>
            <a:r>
              <a:rPr lang="en-US" altLang="fr-FR" sz="1800" u="sng">
                <a:solidFill>
                  <a:schemeClr val="tx1"/>
                </a:solidFill>
                <a:cs typeface="Arial" charset="0"/>
              </a:rPr>
              <a:t>Components</a:t>
            </a:r>
            <a:r>
              <a:rPr lang="en-US" altLang="fr-FR" sz="1800">
                <a:solidFill>
                  <a:schemeClr val="tx1"/>
                </a:solidFill>
                <a:cs typeface="Arial" charset="0"/>
              </a:rPr>
              <a:t>:</a:t>
            </a:r>
          </a:p>
          <a:p>
            <a:pPr eaLnBrk="1" hangingPunct="1">
              <a:spcBef>
                <a:spcPts val="600"/>
              </a:spcBef>
              <a:buClrTx/>
              <a:buSzTx/>
              <a:buFontTx/>
              <a:buChar char="-"/>
            </a:pPr>
            <a:r>
              <a:rPr lang="en-US" altLang="fr-FR" sz="1800">
                <a:solidFill>
                  <a:schemeClr val="tx1"/>
                </a:solidFill>
                <a:cs typeface="Arial" charset="0"/>
              </a:rPr>
              <a:t> Physiological sensors</a:t>
            </a:r>
          </a:p>
          <a:p>
            <a:pPr eaLnBrk="1" hangingPunct="1">
              <a:spcBef>
                <a:spcPts val="600"/>
              </a:spcBef>
              <a:buClrTx/>
              <a:buSzTx/>
              <a:buFontTx/>
              <a:buChar char="-"/>
            </a:pPr>
            <a:r>
              <a:rPr lang="en-US" altLang="fr-FR" sz="1800">
                <a:solidFill>
                  <a:schemeClr val="tx1"/>
                </a:solidFill>
                <a:cs typeface="Arial" charset="0"/>
              </a:rPr>
              <a:t> Connected garment</a:t>
            </a:r>
          </a:p>
          <a:p>
            <a:pPr eaLnBrk="1" hangingPunct="1">
              <a:spcBef>
                <a:spcPts val="600"/>
              </a:spcBef>
              <a:buClrTx/>
              <a:buSzTx/>
              <a:buFontTx/>
              <a:buChar char="-"/>
            </a:pPr>
            <a:r>
              <a:rPr lang="en-US" altLang="fr-FR" sz="1800">
                <a:solidFill>
                  <a:schemeClr val="tx1"/>
                </a:solidFill>
                <a:cs typeface="Arial" charset="0"/>
              </a:rPr>
              <a:t> Local diagnosis</a:t>
            </a:r>
          </a:p>
          <a:p>
            <a:pPr eaLnBrk="1" hangingPunct="1">
              <a:spcBef>
                <a:spcPts val="600"/>
              </a:spcBef>
              <a:buClrTx/>
              <a:buSzTx/>
              <a:buFontTx/>
              <a:buChar char="-"/>
            </a:pPr>
            <a:r>
              <a:rPr lang="en-US" altLang="fr-FR" sz="1800">
                <a:solidFill>
                  <a:schemeClr val="tx1"/>
                </a:solidFill>
                <a:cs typeface="Arial" charset="0"/>
              </a:rPr>
              <a:t> Cloud computing platform</a:t>
            </a:r>
          </a:p>
          <a:p>
            <a:pPr eaLnBrk="1" hangingPunct="1">
              <a:spcBef>
                <a:spcPts val="600"/>
              </a:spcBef>
              <a:buClrTx/>
              <a:buSzTx/>
              <a:buFontTx/>
              <a:buChar char="-"/>
            </a:pPr>
            <a:r>
              <a:rPr lang="en-US" altLang="fr-FR" sz="1800">
                <a:solidFill>
                  <a:schemeClr val="tx1"/>
                </a:solidFill>
                <a:cs typeface="Arial" charset="0"/>
              </a:rPr>
              <a:t> User interaction</a:t>
            </a:r>
          </a:p>
          <a:p>
            <a:pPr eaLnBrk="1" hangingPunct="1">
              <a:spcBef>
                <a:spcPts val="600"/>
              </a:spcBef>
              <a:buClrTx/>
              <a:buSzTx/>
              <a:buFontTx/>
              <a:buChar char="-"/>
            </a:pPr>
            <a:r>
              <a:rPr lang="en-US" altLang="fr-FR" sz="1800">
                <a:solidFill>
                  <a:schemeClr val="tx1"/>
                </a:solidFill>
                <a:cs typeface="Arial" charset="0"/>
              </a:rPr>
              <a:t> Global diagnosis</a:t>
            </a:r>
          </a:p>
          <a:p>
            <a:pPr eaLnBrk="1" hangingPunct="1">
              <a:spcBef>
                <a:spcPts val="600"/>
              </a:spcBef>
              <a:buClrTx/>
              <a:buSzTx/>
              <a:buFontTx/>
              <a:buChar char="-"/>
            </a:pPr>
            <a:r>
              <a:rPr lang="en-US" altLang="fr-FR" sz="1800">
                <a:solidFill>
                  <a:schemeClr val="tx1"/>
                </a:solidFill>
                <a:cs typeface="Arial" charset="0"/>
              </a:rPr>
              <a:t> Big data collection</a:t>
            </a:r>
          </a:p>
          <a:p>
            <a:pPr eaLnBrk="1" hangingPunct="1">
              <a:spcBef>
                <a:spcPts val="600"/>
              </a:spcBef>
              <a:buClrTx/>
              <a:buSzTx/>
              <a:buFontTx/>
              <a:buChar char="-"/>
            </a:pPr>
            <a:r>
              <a:rPr lang="en-US" altLang="fr-FR" sz="1800">
                <a:solidFill>
                  <a:schemeClr val="tx1"/>
                </a:solidFill>
                <a:cs typeface="Arial" charset="0"/>
              </a:rPr>
              <a:t> Self-learning</a:t>
            </a:r>
          </a:p>
        </p:txBody>
      </p:sp>
      <p:grpSp>
        <p:nvGrpSpPr>
          <p:cNvPr id="28678" name="Groupe 8"/>
          <p:cNvGrpSpPr>
            <a:grpSpLocks/>
          </p:cNvGrpSpPr>
          <p:nvPr/>
        </p:nvGrpSpPr>
        <p:grpSpPr bwMode="auto">
          <a:xfrm>
            <a:off x="5761038" y="1357313"/>
            <a:ext cx="2879725" cy="1882775"/>
            <a:chOff x="683568" y="4077072"/>
            <a:chExt cx="3569130" cy="2603241"/>
          </a:xfrm>
        </p:grpSpPr>
        <p:pic>
          <p:nvPicPr>
            <p:cNvPr id="28679" name="Picture 3" descr="C:\Users\guillaume.tartare\Dropbox\ENSAIT\recherche\new hardware\IMG_20160405_143250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23" t="23840" r="16597" b="20825"/>
            <a:stretch>
              <a:fillRect/>
            </a:stretch>
          </p:blipFill>
          <p:spPr bwMode="auto">
            <a:xfrm>
              <a:off x="2069334" y="4077072"/>
              <a:ext cx="2183364" cy="26032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80" name="图片 13" descr="sensors-back-s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68" y="4077072"/>
              <a:ext cx="1385765" cy="1301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81" name="图片 14" descr="sensors-front-s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68" y="5378692"/>
              <a:ext cx="1404553" cy="13016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Rectangle 138"/>
          <p:cNvSpPr txBox="1">
            <a:spLocks noChangeArrowheads="1"/>
          </p:cNvSpPr>
          <p:nvPr/>
        </p:nvSpPr>
        <p:spPr>
          <a:xfrm>
            <a:off x="0" y="282798"/>
            <a:ext cx="6096000" cy="1143000"/>
          </a:xfrm>
          <a:prstGeom prst="rect">
            <a:avLst/>
          </a:prstGeom>
          <a:noFill/>
          <a:ln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altLang="fr-FR" kern="0" dirty="0" smtClean="0"/>
              <a:t>HCD theme: Research fields</a:t>
            </a:r>
            <a:endParaRPr lang="en-US" altLang="fr-FR" kern="0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ChangeArrowheads="1"/>
          </p:cNvSpPr>
          <p:nvPr/>
        </p:nvSpPr>
        <p:spPr bwMode="auto">
          <a:xfrm>
            <a:off x="0" y="944563"/>
            <a:ext cx="914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fr-FR" altLang="fr-FR" sz="2400" b="1" dirty="0">
                <a:solidFill>
                  <a:srgbClr val="CA0000"/>
                </a:solidFill>
              </a:rPr>
              <a:t> Textile intelligent : </a:t>
            </a:r>
            <a:r>
              <a:rPr lang="fr-FR" altLang="fr-FR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surveillance de la santé </a:t>
            </a:r>
            <a:r>
              <a:rPr lang="fr-FR" altLang="fr-F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à distance</a:t>
            </a:r>
          </a:p>
        </p:txBody>
      </p:sp>
      <p:pic>
        <p:nvPicPr>
          <p:cNvPr id="29700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175" y="1963738"/>
            <a:ext cx="3579813" cy="201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1" name="Text Box 18"/>
          <p:cNvSpPr txBox="1">
            <a:spLocks noChangeArrowheads="1"/>
          </p:cNvSpPr>
          <p:nvPr/>
        </p:nvSpPr>
        <p:spPr bwMode="auto">
          <a:xfrm>
            <a:off x="287338" y="1581150"/>
            <a:ext cx="38782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solidFill>
                  <a:schemeClr val="tx1"/>
                </a:solidFill>
                <a:ea typeface="MS PGothic" pitchFamily="34" charset="-128"/>
              </a:rPr>
              <a:t>Ceinture </a:t>
            </a:r>
            <a:r>
              <a:rPr lang="en-US" altLang="fr-FR" sz="1800">
                <a:solidFill>
                  <a:schemeClr val="tx1"/>
                </a:solidFill>
                <a:ea typeface="MS PGothic" pitchFamily="34" charset="-128"/>
              </a:rPr>
              <a:t>pour les femmes enceintes</a:t>
            </a:r>
            <a:endParaRPr lang="fr-FR" altLang="fr-FR" sz="1800">
              <a:solidFill>
                <a:schemeClr val="tx1"/>
              </a:solidFill>
              <a:ea typeface="MS PGothic" pitchFamily="34" charset="-128"/>
            </a:endParaRPr>
          </a:p>
        </p:txBody>
      </p:sp>
      <p:sp>
        <p:nvSpPr>
          <p:cNvPr id="29702" name="Text Box 18"/>
          <p:cNvSpPr txBox="1">
            <a:spLocks noChangeArrowheads="1"/>
          </p:cNvSpPr>
          <p:nvPr/>
        </p:nvSpPr>
        <p:spPr bwMode="auto">
          <a:xfrm>
            <a:off x="4589463" y="1593850"/>
            <a:ext cx="37449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solidFill>
                  <a:schemeClr val="tx1"/>
                </a:solidFill>
                <a:ea typeface="MS PGothic" pitchFamily="34" charset="-128"/>
              </a:rPr>
              <a:t>Signaux des mouvements foeteux </a:t>
            </a:r>
          </a:p>
        </p:txBody>
      </p:sp>
      <p:sp>
        <p:nvSpPr>
          <p:cNvPr id="29703" name="Text Box 18"/>
          <p:cNvSpPr txBox="1">
            <a:spLocks noChangeArrowheads="1"/>
          </p:cNvSpPr>
          <p:nvPr/>
        </p:nvSpPr>
        <p:spPr bwMode="auto">
          <a:xfrm>
            <a:off x="3240088" y="4449763"/>
            <a:ext cx="2274887" cy="203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solidFill>
                  <a:schemeClr val="tx1"/>
                </a:solidFill>
                <a:ea typeface="MS PGothic" pitchFamily="34" charset="-128"/>
              </a:rPr>
              <a:t>Accéléromètres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solidFill>
                  <a:schemeClr val="tx1"/>
                </a:solidFill>
                <a:ea typeface="MS PGothic" pitchFamily="34" charset="-128"/>
                <a:sym typeface="Symbol" pitchFamily="18" charset="2"/>
              </a:rPr>
              <a:t></a:t>
            </a:r>
            <a:endParaRPr lang="fr-FR" altLang="fr-FR" sz="1800">
              <a:solidFill>
                <a:schemeClr val="tx1"/>
              </a:solidFill>
              <a:ea typeface="MS PGothic" pitchFamily="34" charset="-128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solidFill>
                  <a:schemeClr val="tx1"/>
                </a:solidFill>
                <a:ea typeface="MS PGothic" pitchFamily="34" charset="-128"/>
              </a:rPr>
              <a:t>détection du rythme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solidFill>
                  <a:schemeClr val="tx1"/>
                </a:solidFill>
                <a:ea typeface="MS PGothic" pitchFamily="34" charset="-128"/>
              </a:rPr>
              <a:t>Cardiaque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solidFill>
                  <a:schemeClr val="tx1"/>
                </a:solidFill>
                <a:ea typeface="MS PGothic" pitchFamily="34" charset="-128"/>
                <a:sym typeface="Symbol" pitchFamily="18" charset="2"/>
              </a:rPr>
              <a:t></a:t>
            </a:r>
            <a:endParaRPr lang="fr-FR" altLang="fr-FR" sz="1800">
              <a:solidFill>
                <a:schemeClr val="tx1"/>
              </a:solidFill>
              <a:ea typeface="MS PGothic" pitchFamily="34" charset="-128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solidFill>
                  <a:schemeClr val="tx1"/>
                </a:solidFill>
                <a:ea typeface="MS PGothic" pitchFamily="34" charset="-128"/>
              </a:rPr>
              <a:t>Traitement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solidFill>
                  <a:schemeClr val="tx1"/>
                </a:solidFill>
                <a:ea typeface="MS PGothic" pitchFamily="34" charset="-128"/>
              </a:rPr>
              <a:t>des signaux</a:t>
            </a:r>
          </a:p>
        </p:txBody>
      </p:sp>
      <p:pic>
        <p:nvPicPr>
          <p:cNvPr id="2970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213" y="4200525"/>
            <a:ext cx="2930525" cy="252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5" name="Picture 6" descr="C:\Users\Xianyi\AppData\Local\Temp\Rar$DIa0.572\DSC0200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88" y="4795838"/>
            <a:ext cx="2173287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6" name="Text Box 18"/>
          <p:cNvSpPr txBox="1">
            <a:spLocks noChangeArrowheads="1"/>
          </p:cNvSpPr>
          <p:nvPr/>
        </p:nvSpPr>
        <p:spPr bwMode="auto">
          <a:xfrm>
            <a:off x="906463" y="4464050"/>
            <a:ext cx="16335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solidFill>
                  <a:schemeClr val="tx1"/>
                </a:solidFill>
                <a:ea typeface="MS PGothic" pitchFamily="34" charset="-128"/>
              </a:rPr>
              <a:t>Fil conducteur</a:t>
            </a:r>
          </a:p>
        </p:txBody>
      </p:sp>
      <p:pic>
        <p:nvPicPr>
          <p:cNvPr id="29707" name="Imag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73"/>
          <a:stretch>
            <a:fillRect/>
          </a:stretch>
        </p:blipFill>
        <p:spPr bwMode="auto">
          <a:xfrm>
            <a:off x="363538" y="2008188"/>
            <a:ext cx="1590675" cy="219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708" name="Groupe 12"/>
          <p:cNvGrpSpPr>
            <a:grpSpLocks/>
          </p:cNvGrpSpPr>
          <p:nvPr/>
        </p:nvGrpSpPr>
        <p:grpSpPr bwMode="auto">
          <a:xfrm>
            <a:off x="2297113" y="2373313"/>
            <a:ext cx="1901825" cy="969962"/>
            <a:chOff x="5533053" y="3138222"/>
            <a:chExt cx="3801994" cy="1411579"/>
          </a:xfrm>
        </p:grpSpPr>
        <p:pic>
          <p:nvPicPr>
            <p:cNvPr id="29709" name="Image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31" t="23047" r="5992" b="17496"/>
            <a:stretch>
              <a:fillRect/>
            </a:stretch>
          </p:blipFill>
          <p:spPr bwMode="auto">
            <a:xfrm flipH="1" flipV="1">
              <a:off x="5533053" y="3138222"/>
              <a:ext cx="3801994" cy="1411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Ellipse 14"/>
            <p:cNvSpPr/>
            <p:nvPr/>
          </p:nvSpPr>
          <p:spPr>
            <a:xfrm>
              <a:off x="5758379" y="3339215"/>
              <a:ext cx="529995" cy="639948"/>
            </a:xfrm>
            <a:prstGeom prst="ellipse">
              <a:avLst/>
            </a:prstGeom>
            <a:solidFill>
              <a:srgbClr val="1CADE4">
                <a:alpha val="50196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algn="l" eaLnBrk="0" hangingPunct="0">
                <a:spcBef>
                  <a:spcPct val="20000"/>
                </a:spcBef>
                <a:buClr>
                  <a:srgbClr val="CC3300"/>
                </a:buClr>
                <a:buSzPct val="60000"/>
                <a:buFont typeface="Wingdings" pitchFamily="2" charset="2"/>
                <a:buChar char="u"/>
                <a:defRPr sz="2800">
                  <a:solidFill>
                    <a:schemeClr val="bg1"/>
                  </a:solidFill>
                  <a:latin typeface="Arial" charset="0"/>
                </a:defRPr>
              </a:lvl1pPr>
              <a:lvl2pPr indent="-285750" algn="l" eaLnBrk="0" hangingPunct="0">
                <a:spcBef>
                  <a:spcPct val="20000"/>
                </a:spcBef>
                <a:buClr>
                  <a:srgbClr val="66CCFF"/>
                </a:buClr>
                <a:buSzPct val="60000"/>
                <a:buFont typeface="Wingdings" pitchFamily="2" charset="2"/>
                <a:buChar char="è"/>
                <a:defRPr sz="2400">
                  <a:solidFill>
                    <a:srgbClr val="FFDA14"/>
                  </a:solidFill>
                  <a:latin typeface="Arial" charset="0"/>
                </a:defRPr>
              </a:lvl2pPr>
              <a:lvl3pPr indent="-228600" algn="l" eaLnBrk="0" hangingPunct="0">
                <a:spcBef>
                  <a:spcPct val="20000"/>
                </a:spcBef>
                <a:buClr>
                  <a:srgbClr val="66CCFF"/>
                </a:buClr>
                <a:buChar char="•"/>
                <a:defRPr sz="2000">
                  <a:solidFill>
                    <a:srgbClr val="FFDA14"/>
                  </a:solidFill>
                  <a:latin typeface="Arial" charset="0"/>
                </a:defRPr>
              </a:lvl3pPr>
              <a:lvl4pPr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rgbClr val="FFDA14"/>
                  </a:solidFill>
                  <a:latin typeface="Arial" charset="0"/>
                </a:defRPr>
              </a:lvl4pPr>
              <a:lvl5pPr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5pPr>
              <a:lvl6pPr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6pPr>
              <a:lvl7pPr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7pPr>
              <a:lvl8pPr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8pPr>
              <a:lvl9pPr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>
                <a:solidFill>
                  <a:srgbClr val="FFFFFF"/>
                </a:solidFill>
              </a:endParaRPr>
            </a:p>
          </p:txBody>
        </p:sp>
        <p:sp>
          <p:nvSpPr>
            <p:cNvPr id="16" name="Ellipse 15"/>
            <p:cNvSpPr/>
            <p:nvPr/>
          </p:nvSpPr>
          <p:spPr>
            <a:xfrm>
              <a:off x="6796153" y="3909855"/>
              <a:ext cx="529993" cy="639946"/>
            </a:xfrm>
            <a:prstGeom prst="ellipse">
              <a:avLst/>
            </a:prstGeom>
            <a:solidFill>
              <a:srgbClr val="1CADE4">
                <a:alpha val="50196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algn="l" eaLnBrk="0" hangingPunct="0">
                <a:spcBef>
                  <a:spcPct val="20000"/>
                </a:spcBef>
                <a:buClr>
                  <a:srgbClr val="CC3300"/>
                </a:buClr>
                <a:buSzPct val="60000"/>
                <a:buFont typeface="Wingdings" pitchFamily="2" charset="2"/>
                <a:buChar char="u"/>
                <a:defRPr sz="2800">
                  <a:solidFill>
                    <a:schemeClr val="bg1"/>
                  </a:solidFill>
                  <a:latin typeface="Arial" charset="0"/>
                </a:defRPr>
              </a:lvl1pPr>
              <a:lvl2pPr indent="-285750" algn="l" eaLnBrk="0" hangingPunct="0">
                <a:spcBef>
                  <a:spcPct val="20000"/>
                </a:spcBef>
                <a:buClr>
                  <a:srgbClr val="66CCFF"/>
                </a:buClr>
                <a:buSzPct val="60000"/>
                <a:buFont typeface="Wingdings" pitchFamily="2" charset="2"/>
                <a:buChar char="è"/>
                <a:defRPr sz="2400">
                  <a:solidFill>
                    <a:srgbClr val="FFDA14"/>
                  </a:solidFill>
                  <a:latin typeface="Arial" charset="0"/>
                </a:defRPr>
              </a:lvl2pPr>
              <a:lvl3pPr indent="-228600" algn="l" eaLnBrk="0" hangingPunct="0">
                <a:spcBef>
                  <a:spcPct val="20000"/>
                </a:spcBef>
                <a:buClr>
                  <a:srgbClr val="66CCFF"/>
                </a:buClr>
                <a:buChar char="•"/>
                <a:defRPr sz="2000">
                  <a:solidFill>
                    <a:srgbClr val="FFDA14"/>
                  </a:solidFill>
                  <a:latin typeface="Arial" charset="0"/>
                </a:defRPr>
              </a:lvl3pPr>
              <a:lvl4pPr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rgbClr val="FFDA14"/>
                  </a:solidFill>
                  <a:latin typeface="Arial" charset="0"/>
                </a:defRPr>
              </a:lvl4pPr>
              <a:lvl5pPr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5pPr>
              <a:lvl6pPr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6pPr>
              <a:lvl7pPr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7pPr>
              <a:lvl8pPr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8pPr>
              <a:lvl9pPr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>
                <a:solidFill>
                  <a:srgbClr val="FFFFFF"/>
                </a:solidFill>
              </a:endParaRPr>
            </a:p>
          </p:txBody>
        </p:sp>
        <p:sp>
          <p:nvSpPr>
            <p:cNvPr id="17" name="Ellipse 16"/>
            <p:cNvSpPr/>
            <p:nvPr/>
          </p:nvSpPr>
          <p:spPr>
            <a:xfrm>
              <a:off x="8411523" y="3787409"/>
              <a:ext cx="529995" cy="639948"/>
            </a:xfrm>
            <a:prstGeom prst="ellipse">
              <a:avLst/>
            </a:prstGeom>
            <a:solidFill>
              <a:srgbClr val="1CADE4">
                <a:alpha val="50196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algn="l" eaLnBrk="0" hangingPunct="0">
                <a:spcBef>
                  <a:spcPct val="20000"/>
                </a:spcBef>
                <a:buClr>
                  <a:srgbClr val="CC3300"/>
                </a:buClr>
                <a:buSzPct val="60000"/>
                <a:buFont typeface="Wingdings" pitchFamily="2" charset="2"/>
                <a:buChar char="u"/>
                <a:defRPr sz="2800">
                  <a:solidFill>
                    <a:schemeClr val="bg1"/>
                  </a:solidFill>
                  <a:latin typeface="Arial" charset="0"/>
                </a:defRPr>
              </a:lvl1pPr>
              <a:lvl2pPr indent="-285750" algn="l" eaLnBrk="0" hangingPunct="0">
                <a:spcBef>
                  <a:spcPct val="20000"/>
                </a:spcBef>
                <a:buClr>
                  <a:srgbClr val="66CCFF"/>
                </a:buClr>
                <a:buSzPct val="60000"/>
                <a:buFont typeface="Wingdings" pitchFamily="2" charset="2"/>
                <a:buChar char="è"/>
                <a:defRPr sz="2400">
                  <a:solidFill>
                    <a:srgbClr val="FFDA14"/>
                  </a:solidFill>
                  <a:latin typeface="Arial" charset="0"/>
                </a:defRPr>
              </a:lvl2pPr>
              <a:lvl3pPr indent="-228600" algn="l" eaLnBrk="0" hangingPunct="0">
                <a:spcBef>
                  <a:spcPct val="20000"/>
                </a:spcBef>
                <a:buClr>
                  <a:srgbClr val="66CCFF"/>
                </a:buClr>
                <a:buChar char="•"/>
                <a:defRPr sz="2000">
                  <a:solidFill>
                    <a:srgbClr val="FFDA14"/>
                  </a:solidFill>
                  <a:latin typeface="Arial" charset="0"/>
                </a:defRPr>
              </a:lvl3pPr>
              <a:lvl4pPr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rgbClr val="FFDA14"/>
                  </a:solidFill>
                  <a:latin typeface="Arial" charset="0"/>
                </a:defRPr>
              </a:lvl4pPr>
              <a:lvl5pPr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5pPr>
              <a:lvl6pPr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6pPr>
              <a:lvl7pPr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7pPr>
              <a:lvl8pPr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8pPr>
              <a:lvl9pPr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>
                <a:solidFill>
                  <a:srgbClr val="FFFFFF"/>
                </a:solidFill>
              </a:endParaRPr>
            </a:p>
          </p:txBody>
        </p:sp>
        <p:sp>
          <p:nvSpPr>
            <p:cNvPr id="18" name="Ellipse 17"/>
            <p:cNvSpPr/>
            <p:nvPr/>
          </p:nvSpPr>
          <p:spPr>
            <a:xfrm>
              <a:off x="8805052" y="3175186"/>
              <a:ext cx="529995" cy="639946"/>
            </a:xfrm>
            <a:prstGeom prst="ellipse">
              <a:avLst/>
            </a:prstGeom>
            <a:solidFill>
              <a:srgbClr val="1CADE4">
                <a:alpha val="50196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algn="l" eaLnBrk="0" hangingPunct="0">
                <a:spcBef>
                  <a:spcPct val="20000"/>
                </a:spcBef>
                <a:buClr>
                  <a:srgbClr val="CC3300"/>
                </a:buClr>
                <a:buSzPct val="60000"/>
                <a:buFont typeface="Wingdings" pitchFamily="2" charset="2"/>
                <a:buChar char="u"/>
                <a:defRPr sz="2800">
                  <a:solidFill>
                    <a:schemeClr val="bg1"/>
                  </a:solidFill>
                  <a:latin typeface="Arial" charset="0"/>
                </a:defRPr>
              </a:lvl1pPr>
              <a:lvl2pPr indent="-285750" algn="l" eaLnBrk="0" hangingPunct="0">
                <a:spcBef>
                  <a:spcPct val="20000"/>
                </a:spcBef>
                <a:buClr>
                  <a:srgbClr val="66CCFF"/>
                </a:buClr>
                <a:buSzPct val="60000"/>
                <a:buFont typeface="Wingdings" pitchFamily="2" charset="2"/>
                <a:buChar char="è"/>
                <a:defRPr sz="2400">
                  <a:solidFill>
                    <a:srgbClr val="FFDA14"/>
                  </a:solidFill>
                  <a:latin typeface="Arial" charset="0"/>
                </a:defRPr>
              </a:lvl2pPr>
              <a:lvl3pPr indent="-228600" algn="l" eaLnBrk="0" hangingPunct="0">
                <a:spcBef>
                  <a:spcPct val="20000"/>
                </a:spcBef>
                <a:buClr>
                  <a:srgbClr val="66CCFF"/>
                </a:buClr>
                <a:buChar char="•"/>
                <a:defRPr sz="2000">
                  <a:solidFill>
                    <a:srgbClr val="FFDA14"/>
                  </a:solidFill>
                  <a:latin typeface="Arial" charset="0"/>
                </a:defRPr>
              </a:lvl3pPr>
              <a:lvl4pPr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rgbClr val="FFDA14"/>
                  </a:solidFill>
                  <a:latin typeface="Arial" charset="0"/>
                </a:defRPr>
              </a:lvl4pPr>
              <a:lvl5pPr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5pPr>
              <a:lvl6pPr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6pPr>
              <a:lvl7pPr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7pPr>
              <a:lvl8pPr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8pPr>
              <a:lvl9pPr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DA14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>
                <a:solidFill>
                  <a:srgbClr val="FFFFFF"/>
                </a:solidFill>
              </a:endParaRPr>
            </a:p>
          </p:txBody>
        </p:sp>
      </p:grpSp>
      <p:sp>
        <p:nvSpPr>
          <p:cNvPr id="19" name="Rectangle 138"/>
          <p:cNvSpPr txBox="1">
            <a:spLocks noChangeArrowheads="1"/>
          </p:cNvSpPr>
          <p:nvPr/>
        </p:nvSpPr>
        <p:spPr>
          <a:xfrm>
            <a:off x="0" y="296652"/>
            <a:ext cx="6096000" cy="1143000"/>
          </a:xfrm>
          <a:prstGeom prst="rect">
            <a:avLst/>
          </a:prstGeom>
          <a:noFill/>
          <a:ln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altLang="fr-FR" kern="0" dirty="0" smtClean="0"/>
              <a:t>HCD theme: Research fields</a:t>
            </a:r>
            <a:endParaRPr lang="en-US" altLang="fr-FR" kern="0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3"/>
          <p:cNvSpPr>
            <a:spLocks noChangeArrowheads="1"/>
          </p:cNvSpPr>
          <p:nvPr/>
        </p:nvSpPr>
        <p:spPr bwMode="auto">
          <a:xfrm>
            <a:off x="-15416" y="1124744"/>
            <a:ext cx="9159416" cy="53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None/>
            </a:pPr>
            <a:r>
              <a:rPr lang="fr-FR" altLang="fr-FR" sz="2000" b="1" i="1" dirty="0" smtClean="0">
                <a:solidFill>
                  <a:schemeClr val="tx1"/>
                </a:solidFill>
              </a:rPr>
              <a:t>Projets européens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dirty="0" smtClean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 dirty="0" err="1" smtClean="0">
                <a:solidFill>
                  <a:schemeClr val="tx1"/>
                </a:solidFill>
              </a:rPr>
              <a:t>SMDTex</a:t>
            </a:r>
            <a:r>
              <a:rPr lang="fr-FR" altLang="fr-FR" sz="2000" dirty="0" smtClean="0">
                <a:solidFill>
                  <a:schemeClr val="tx1"/>
                </a:solidFill>
              </a:rPr>
              <a:t> (Erasmus </a:t>
            </a:r>
            <a:r>
              <a:rPr lang="fr-FR" altLang="fr-FR" sz="2000" dirty="0" err="1" smtClean="0">
                <a:solidFill>
                  <a:schemeClr val="tx1"/>
                </a:solidFill>
              </a:rPr>
              <a:t>Mundus</a:t>
            </a:r>
            <a:r>
              <a:rPr lang="fr-FR" altLang="fr-FR" sz="2000" dirty="0" smtClean="0">
                <a:solidFill>
                  <a:schemeClr val="tx1"/>
                </a:solidFill>
              </a:rPr>
              <a:t>), LUMINOPTEX (</a:t>
            </a:r>
            <a:r>
              <a:rPr lang="fr-FR" altLang="fr-FR" sz="2000" dirty="0" err="1" smtClean="0">
                <a:solidFill>
                  <a:schemeClr val="tx1"/>
                </a:solidFill>
              </a:rPr>
              <a:t>Interreg</a:t>
            </a:r>
            <a:r>
              <a:rPr lang="fr-FR" altLang="fr-FR" sz="2000" dirty="0" smtClean="0">
                <a:solidFill>
                  <a:schemeClr val="tx1"/>
                </a:solidFill>
              </a:rPr>
              <a:t>), </a:t>
            </a:r>
            <a:r>
              <a:rPr lang="fr-FR" altLang="fr-FR" sz="2000" dirty="0" err="1" smtClean="0">
                <a:solidFill>
                  <a:schemeClr val="tx1"/>
                </a:solidFill>
              </a:rPr>
              <a:t>FBD_Bmodel</a:t>
            </a:r>
            <a:r>
              <a:rPr lang="fr-FR" altLang="fr-FR" sz="2000" dirty="0" smtClean="0">
                <a:solidFill>
                  <a:schemeClr val="tx1"/>
                </a:solidFill>
              </a:rPr>
              <a:t> </a:t>
            </a:r>
            <a:r>
              <a:rPr lang="fr-FR" altLang="fr-FR" sz="2000" dirty="0">
                <a:solidFill>
                  <a:schemeClr val="tx1"/>
                </a:solidFill>
              </a:rPr>
              <a:t>(H2020</a:t>
            </a:r>
            <a:r>
              <a:rPr lang="fr-FR" altLang="fr-FR" sz="2000" dirty="0" smtClean="0">
                <a:solidFill>
                  <a:schemeClr val="tx1"/>
                </a:solidFill>
              </a:rPr>
              <a:t>), </a:t>
            </a:r>
            <a:endParaRPr lang="fr-FR" altLang="fr-FR" sz="20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 dirty="0">
                <a:solidFill>
                  <a:schemeClr val="tx1"/>
                </a:solidFill>
              </a:rPr>
              <a:t>  ETEXWELD (H2020</a:t>
            </a:r>
            <a:r>
              <a:rPr lang="fr-FR" altLang="fr-FR" sz="2000" dirty="0" smtClean="0">
                <a:solidFill>
                  <a:schemeClr val="tx1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None/>
            </a:pPr>
            <a:r>
              <a:rPr lang="fr-FR" altLang="fr-FR" sz="2000" b="1" i="1" dirty="0" smtClean="0">
                <a:solidFill>
                  <a:schemeClr val="tx1"/>
                </a:solidFill>
              </a:rPr>
              <a:t>Projets nationaux</a:t>
            </a:r>
          </a:p>
          <a:p>
            <a:pPr eaLnBrk="1" hangingPunct="1">
              <a:spcBef>
                <a:spcPct val="0"/>
              </a:spcBef>
              <a:buClrTx/>
              <a:buSzTx/>
              <a:buNone/>
            </a:pPr>
            <a:endParaRPr lang="fr-FR" altLang="fr-FR" sz="20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 dirty="0">
                <a:solidFill>
                  <a:schemeClr val="tx1"/>
                </a:solidFill>
              </a:rPr>
              <a:t> </a:t>
            </a:r>
            <a:r>
              <a:rPr lang="fr-FR" altLang="fr-FR" sz="2000" dirty="0" err="1" smtClean="0">
                <a:solidFill>
                  <a:schemeClr val="tx1"/>
                </a:solidFill>
              </a:rPr>
              <a:t>ECLin</a:t>
            </a:r>
            <a:r>
              <a:rPr lang="fr-FR" altLang="fr-FR" sz="2000" dirty="0" smtClean="0">
                <a:solidFill>
                  <a:schemeClr val="tx1"/>
                </a:solidFill>
              </a:rPr>
              <a:t> </a:t>
            </a:r>
            <a:r>
              <a:rPr lang="fr-FR" altLang="fr-FR" sz="2000" dirty="0">
                <a:solidFill>
                  <a:schemeClr val="tx1"/>
                </a:solidFill>
              </a:rPr>
              <a:t>(projet </a:t>
            </a:r>
            <a:r>
              <a:rPr lang="fr-FR" altLang="fr-FR" sz="2000" dirty="0" err="1" smtClean="0">
                <a:solidFill>
                  <a:schemeClr val="tx1"/>
                </a:solidFill>
              </a:rPr>
              <a:t>HdF</a:t>
            </a:r>
            <a:r>
              <a:rPr lang="fr-FR" altLang="fr-FR" sz="2000" dirty="0" smtClean="0">
                <a:solidFill>
                  <a:schemeClr val="tx1"/>
                </a:solidFill>
              </a:rPr>
              <a:t>)</a:t>
            </a:r>
            <a:r>
              <a:rPr lang="fr-FR" altLang="fr-FR" sz="2000" i="1" dirty="0" smtClean="0">
                <a:solidFill>
                  <a:schemeClr val="tx1"/>
                </a:solidFill>
              </a:rPr>
              <a:t>, </a:t>
            </a:r>
            <a:r>
              <a:rPr lang="fr-FR" altLang="fr-FR" sz="2000" dirty="0">
                <a:solidFill>
                  <a:schemeClr val="tx1"/>
                </a:solidFill>
              </a:rPr>
              <a:t>DIGTEX (projet </a:t>
            </a:r>
            <a:r>
              <a:rPr lang="fr-FR" altLang="fr-FR" sz="2000" dirty="0" err="1">
                <a:solidFill>
                  <a:schemeClr val="tx1"/>
                </a:solidFill>
              </a:rPr>
              <a:t>HdF</a:t>
            </a:r>
            <a:r>
              <a:rPr lang="fr-FR" altLang="fr-FR" sz="2000" dirty="0">
                <a:solidFill>
                  <a:schemeClr val="tx1"/>
                </a:solidFill>
              </a:rPr>
              <a:t>), </a:t>
            </a:r>
            <a:r>
              <a:rPr lang="fr-FR" altLang="fr-FR" sz="2000" dirty="0" smtClean="0">
                <a:solidFill>
                  <a:schemeClr val="tx1"/>
                </a:solidFill>
              </a:rPr>
              <a:t>Semelles Orthopédiques (projet </a:t>
            </a:r>
            <a:r>
              <a:rPr lang="fr-FR" altLang="fr-FR" sz="2000" dirty="0" err="1" smtClean="0">
                <a:solidFill>
                  <a:schemeClr val="tx1"/>
                </a:solidFill>
              </a:rPr>
              <a:t>HdF</a:t>
            </a:r>
            <a:r>
              <a:rPr lang="fr-FR" altLang="fr-FR" sz="2000" dirty="0" smtClean="0">
                <a:solidFill>
                  <a:schemeClr val="tx1"/>
                </a:solidFill>
              </a:rPr>
              <a:t>), </a:t>
            </a:r>
            <a:r>
              <a:rPr lang="fr-FR" altLang="fr-FR" sz="2000" dirty="0" err="1">
                <a:solidFill>
                  <a:schemeClr val="tx1"/>
                </a:solidFill>
              </a:rPr>
              <a:t>IOTFetMov</a:t>
            </a:r>
            <a:r>
              <a:rPr lang="fr-FR" altLang="fr-FR" sz="2000" dirty="0">
                <a:solidFill>
                  <a:schemeClr val="tx1"/>
                </a:solidFill>
              </a:rPr>
              <a:t> (ANR),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 dirty="0">
                <a:solidFill>
                  <a:schemeClr val="tx1"/>
                </a:solidFill>
              </a:rPr>
              <a:t>  CONTEXT (ANR), </a:t>
            </a:r>
            <a:r>
              <a:rPr lang="fr-FR" altLang="fr-FR" sz="2000" dirty="0" smtClean="0">
                <a:solidFill>
                  <a:schemeClr val="tx1"/>
                </a:solidFill>
              </a:rPr>
              <a:t>LITEVA (FUI), SAFIRS (ANR), Smart </a:t>
            </a:r>
            <a:r>
              <a:rPr lang="fr-FR" altLang="fr-FR" sz="2000" dirty="0" err="1" smtClean="0">
                <a:solidFill>
                  <a:schemeClr val="tx1"/>
                </a:solidFill>
              </a:rPr>
              <a:t>Fashion</a:t>
            </a:r>
            <a:r>
              <a:rPr lang="fr-FR" altLang="fr-FR" sz="2000" dirty="0" smtClean="0">
                <a:solidFill>
                  <a:schemeClr val="tx1"/>
                </a:solidFill>
              </a:rPr>
              <a:t> 4.0 (</a:t>
            </a:r>
            <a:r>
              <a:rPr lang="fr-FR" altLang="fr-FR" sz="2000" dirty="0" err="1" smtClean="0">
                <a:solidFill>
                  <a:schemeClr val="tx1"/>
                </a:solidFill>
              </a:rPr>
              <a:t>HdF</a:t>
            </a:r>
            <a:r>
              <a:rPr lang="fr-FR" altLang="fr-FR" sz="2000" dirty="0" smtClean="0">
                <a:solidFill>
                  <a:schemeClr val="tx1"/>
                </a:solidFill>
              </a:rPr>
              <a:t>/</a:t>
            </a:r>
            <a:r>
              <a:rPr lang="fr-FR" altLang="fr-FR" sz="2000" dirty="0" err="1" smtClean="0">
                <a:solidFill>
                  <a:schemeClr val="tx1"/>
                </a:solidFill>
              </a:rPr>
              <a:t>Camaieu</a:t>
            </a:r>
            <a:r>
              <a:rPr lang="fr-FR" altLang="fr-FR" sz="2000" dirty="0" smtClean="0">
                <a:solidFill>
                  <a:schemeClr val="tx1"/>
                </a:solidFill>
              </a:rPr>
              <a:t>), I-SITE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dirty="0" smtClean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 b="1" i="1" dirty="0">
                <a:solidFill>
                  <a:schemeClr val="tx1"/>
                </a:solidFill>
              </a:rPr>
              <a:t>Collaborations </a:t>
            </a:r>
            <a:r>
              <a:rPr lang="fr-FR" altLang="fr-FR" sz="2000" b="1" i="1" dirty="0" smtClean="0">
                <a:solidFill>
                  <a:schemeClr val="tx1"/>
                </a:solidFill>
              </a:rPr>
              <a:t>industrielles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None/>
            </a:pPr>
            <a:r>
              <a:rPr lang="fr-FR" altLang="fr-FR" sz="2000" dirty="0" smtClean="0">
                <a:solidFill>
                  <a:schemeClr val="tx1"/>
                </a:solidFill>
              </a:rPr>
              <a:t>IDGROUP</a:t>
            </a:r>
            <a:r>
              <a:rPr lang="fr-FR" altLang="fr-FR" sz="2000" dirty="0">
                <a:solidFill>
                  <a:schemeClr val="tx1"/>
                </a:solidFill>
              </a:rPr>
              <a:t>, DECATHLON, DAMART</a:t>
            </a:r>
            <a:r>
              <a:rPr lang="fr-FR" altLang="fr-FR" sz="2000" dirty="0" smtClean="0">
                <a:solidFill>
                  <a:schemeClr val="tx1"/>
                </a:solidFill>
              </a:rPr>
              <a:t>, AUCHAN</a:t>
            </a:r>
            <a:r>
              <a:rPr lang="fr-FR" altLang="fr-FR" sz="2000" dirty="0">
                <a:solidFill>
                  <a:schemeClr val="tx1"/>
                </a:solidFill>
              </a:rPr>
              <a:t>, </a:t>
            </a:r>
            <a:r>
              <a:rPr lang="fr-FR" altLang="fr-FR" sz="2000" dirty="0" smtClean="0">
                <a:solidFill>
                  <a:schemeClr val="tx1"/>
                </a:solidFill>
              </a:rPr>
              <a:t>PETIT </a:t>
            </a:r>
            <a:r>
              <a:rPr lang="fr-FR" altLang="fr-FR" sz="2000" dirty="0">
                <a:solidFill>
                  <a:schemeClr val="tx1"/>
                </a:solidFill>
              </a:rPr>
              <a:t>BATEAU, EMPA, CAMAIEU, LECTRA, MATERIA NOVA, AZADORA, KUVERA, </a:t>
            </a:r>
            <a:r>
              <a:rPr lang="fr-FR" altLang="fr-FR" sz="2000" dirty="0" err="1">
                <a:solidFill>
                  <a:schemeClr val="tx1"/>
                </a:solidFill>
              </a:rPr>
              <a:t>Beste</a:t>
            </a:r>
            <a:r>
              <a:rPr lang="fr-FR" altLang="fr-FR" sz="2000" dirty="0">
                <a:solidFill>
                  <a:schemeClr val="tx1"/>
                </a:solidFill>
              </a:rPr>
              <a:t> </a:t>
            </a:r>
            <a:r>
              <a:rPr lang="fr-FR" altLang="fr-FR" sz="2000" dirty="0" err="1">
                <a:solidFill>
                  <a:schemeClr val="tx1"/>
                </a:solidFill>
              </a:rPr>
              <a:t>S.p.A</a:t>
            </a:r>
            <a:r>
              <a:rPr lang="fr-FR" altLang="fr-FR" sz="2000" dirty="0">
                <a:solidFill>
                  <a:schemeClr val="tx1"/>
                </a:solidFill>
              </a:rPr>
              <a:t>, TITANAIR, .…</a:t>
            </a:r>
          </a:p>
        </p:txBody>
      </p:sp>
      <p:sp>
        <p:nvSpPr>
          <p:cNvPr id="6" name="Rectangle 138"/>
          <p:cNvSpPr txBox="1">
            <a:spLocks noChangeArrowheads="1"/>
          </p:cNvSpPr>
          <p:nvPr/>
        </p:nvSpPr>
        <p:spPr>
          <a:xfrm>
            <a:off x="0" y="296652"/>
            <a:ext cx="7488324" cy="1143000"/>
          </a:xfrm>
          <a:prstGeom prst="rect">
            <a:avLst/>
          </a:prstGeom>
          <a:noFill/>
          <a:ln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altLang="fr-FR" kern="0" dirty="0" smtClean="0"/>
              <a:t>HCD theme: Collaborative projects</a:t>
            </a:r>
            <a:endParaRPr lang="en-US" altLang="fr-FR" kern="0" dirty="0"/>
          </a:p>
          <a:p>
            <a:r>
              <a:rPr lang="en-US" altLang="fr-FR" kern="0" dirty="0"/>
              <a:t>	</a:t>
            </a:r>
            <a:r>
              <a:rPr lang="en-US" altLang="fr-FR" kern="0" dirty="0" smtClean="0"/>
              <a:t>				</a:t>
            </a:r>
            <a:r>
              <a:rPr lang="en-US" altLang="fr-FR" sz="1800" kern="0" dirty="0" smtClean="0"/>
              <a:t>(to date)</a:t>
            </a:r>
            <a:endParaRPr lang="en-US" altLang="fr-FR" kern="0" dirty="0" smtClean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9"/>
          <p:cNvSpPr>
            <a:spLocks noChangeArrowheads="1"/>
          </p:cNvSpPr>
          <p:nvPr/>
        </p:nvSpPr>
        <p:spPr bwMode="auto">
          <a:xfrm>
            <a:off x="1093699" y="188913"/>
            <a:ext cx="62231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dirty="0" smtClean="0">
                <a:solidFill>
                  <a:schemeClr val="tx1"/>
                </a:solidFill>
                <a:cs typeface="Arial" charset="0"/>
              </a:rPr>
              <a:t>HCD </a:t>
            </a:r>
            <a:r>
              <a:rPr lang="fr-FR" altLang="fr-FR" dirty="0" err="1" smtClean="0">
                <a:solidFill>
                  <a:schemeClr val="tx1"/>
                </a:solidFill>
                <a:cs typeface="Arial" charset="0"/>
              </a:rPr>
              <a:t>theme</a:t>
            </a:r>
            <a:r>
              <a:rPr lang="fr-FR" altLang="fr-FR" dirty="0" smtClean="0">
                <a:solidFill>
                  <a:schemeClr val="tx1"/>
                </a:solidFill>
                <a:cs typeface="Arial" charset="0"/>
              </a:rPr>
              <a:t>: </a:t>
            </a:r>
            <a:r>
              <a:rPr lang="fr-FR" altLang="fr-FR" dirty="0" err="1">
                <a:solidFill>
                  <a:schemeClr val="tx1"/>
                </a:solidFill>
                <a:cs typeface="Arial" charset="0"/>
              </a:rPr>
              <a:t>Human</a:t>
            </a:r>
            <a:r>
              <a:rPr lang="fr-FR" altLang="fr-FR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fr-FR" altLang="fr-FR" dirty="0" err="1">
                <a:solidFill>
                  <a:schemeClr val="tx1"/>
                </a:solidFill>
                <a:cs typeface="Arial" charset="0"/>
              </a:rPr>
              <a:t>Centered</a:t>
            </a:r>
            <a:r>
              <a:rPr lang="fr-FR" altLang="fr-FR" dirty="0">
                <a:solidFill>
                  <a:schemeClr val="tx1"/>
                </a:solidFill>
                <a:cs typeface="Arial" charset="0"/>
              </a:rPr>
              <a:t> Design</a:t>
            </a:r>
          </a:p>
        </p:txBody>
      </p:sp>
      <p:pic>
        <p:nvPicPr>
          <p:cNvPr id="17416" name="Picture 8" descr="\\ensait.local\partages_groupes\Commun_GEMTEX\GEMTEX  TABLEAUX DE BORD\HCERES 2018\Pièces dossier HCERES GEMTEX\Visuels GEMTEX\HC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804" y="1628800"/>
            <a:ext cx="3779838" cy="3779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3635423996"/>
              </p:ext>
            </p:extLst>
          </p:nvPr>
        </p:nvGraphicFramePr>
        <p:xfrm>
          <a:off x="468052" y="872716"/>
          <a:ext cx="871246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 descr="\\ensait.local\partages_groupes\Commun_GEMTEX\GEMTEX  TABLEAUX DE BORD\HCERES 2018\Pièces dossier HCERES GEMTEX\Visuels GEMTEX\MTC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789040"/>
            <a:ext cx="1044116" cy="104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\\ensait.local\partages_groupes\Commun_GEMTEX\GEMTEX  TABLEAUX DE BORD\HCERES 2018\Pièces dossier HCERES GEMTEX\Visuels GEMTEX\MTP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02" y="872716"/>
            <a:ext cx="904614" cy="904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Click="0" advTm="4000"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8"/>
          <p:cNvSpPr txBox="1">
            <a:spLocks noChangeArrowheads="1"/>
          </p:cNvSpPr>
          <p:nvPr/>
        </p:nvSpPr>
        <p:spPr>
          <a:xfrm>
            <a:off x="0" y="296652"/>
            <a:ext cx="7488324" cy="1143000"/>
          </a:xfrm>
          <a:prstGeom prst="rect">
            <a:avLst/>
          </a:prstGeom>
          <a:noFill/>
          <a:ln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altLang="fr-FR" kern="0" dirty="0"/>
              <a:t>HCD theme: Research platforms</a:t>
            </a:r>
          </a:p>
        </p:txBody>
      </p:sp>
      <p:pic>
        <p:nvPicPr>
          <p:cNvPr id="1026" name="Picture 2" descr="\\ensait.local\partages_groupes\Commun_GEMTEX\GEMTEX  TABLEAUX DE BORD\HCERES 2018\Pièces dossier HCERES GEMTEX\Plateformes GEMTEX\Plateforme chaine numerique texti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39652"/>
            <a:ext cx="3492388" cy="4939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\\ensait.local\partages_groupes\Commun_GEMTEX\GEMTEX  TABLEAUX DE BORD\HCERES 2018\Pièces dossier HCERES GEMTEX\Plateformes GEMTEX\Plateforme textile intelligent et connect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996" y="1449760"/>
            <a:ext cx="3654817" cy="499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5729346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ChangeArrowheads="1"/>
          </p:cNvSpPr>
          <p:nvPr/>
        </p:nvSpPr>
        <p:spPr bwMode="auto">
          <a:xfrm>
            <a:off x="0" y="980728"/>
            <a:ext cx="9144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fr-FR" altLang="fr-FR" sz="3200" dirty="0" smtClean="0">
                <a:solidFill>
                  <a:schemeClr val="accent2"/>
                </a:solidFill>
              </a:rPr>
              <a:t>Membres</a:t>
            </a:r>
            <a:endParaRPr lang="fr-FR" altLang="fr-FR" sz="3200" i="1" dirty="0" smtClean="0">
              <a:solidFill>
                <a:schemeClr val="accent2"/>
              </a:solidFill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3200" dirty="0" smtClean="0">
                <a:solidFill>
                  <a:schemeClr val="accent2"/>
                </a:solidFill>
              </a:rPr>
              <a:t>10 Enseignants-Chercheurs</a:t>
            </a:r>
            <a:endParaRPr lang="fr-FR" altLang="fr-FR" i="1" dirty="0">
              <a:solidFill>
                <a:schemeClr val="accent2"/>
              </a:solidFill>
            </a:endParaRPr>
          </a:p>
        </p:txBody>
      </p:sp>
      <p:pic>
        <p:nvPicPr>
          <p:cNvPr id="18438" name="Picture 6" descr="C:\Users\ludovic.koehl\Desktop\Vladan Konca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2057946"/>
            <a:ext cx="1469801" cy="1469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9" name="Picture 7" descr="C:\Users\ludovic.koehl\Desktop\Xuyuan Ta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546" y="3261783"/>
            <a:ext cx="1469181" cy="1469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0" name="Picture 8" descr="C:\Users\ludovic.koehl\Desktop\Pascal Bruniaux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900" y="2436477"/>
            <a:ext cx="1469181" cy="1469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1" name="Picture 9" descr="C:\Users\ludovic.koehl\Desktop\Ludovic KOEH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530" y="2436478"/>
            <a:ext cx="1469181" cy="1469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2" name="Picture 10" descr="C:\Users\ludovic.koehl\Desktop\Besoa RABENASOLO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00" y="3183335"/>
            <a:ext cx="1469801" cy="1469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3" name="Picture 11" descr="C:\Users\ludovic.koehl\Desktop\Guillaume TARTARE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98" y="4760682"/>
            <a:ext cx="1648284" cy="164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4" name="Picture 12" descr="C:\Users\ludovic.koehl\Desktop\Sebastien Thomassey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5143408"/>
            <a:ext cx="1526716" cy="1526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5" name="Picture 13" descr="C:\Users\ludovic.koehl\Desktop\Kim Phuc TRAN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5148684"/>
            <a:ext cx="1567706" cy="1567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6" name="Picture 14" descr="C:\Users\ludovic.koehl\Desktop\Xianyi ZENG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349" y="4653136"/>
            <a:ext cx="1469181" cy="1469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7" name="Picture 15" descr="C:\Users\ludovic.koehl\Desktop\Cedric Cochrane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4850234"/>
            <a:ext cx="1469181" cy="1469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1093699" y="188913"/>
            <a:ext cx="62231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dirty="0" smtClean="0">
                <a:solidFill>
                  <a:schemeClr val="tx1"/>
                </a:solidFill>
                <a:cs typeface="Arial" charset="0"/>
              </a:rPr>
              <a:t>HCD </a:t>
            </a:r>
            <a:r>
              <a:rPr lang="fr-FR" altLang="fr-FR" dirty="0" err="1" smtClean="0">
                <a:solidFill>
                  <a:schemeClr val="tx1"/>
                </a:solidFill>
                <a:cs typeface="Arial" charset="0"/>
              </a:rPr>
              <a:t>theme</a:t>
            </a:r>
            <a:r>
              <a:rPr lang="fr-FR" altLang="fr-FR" dirty="0" smtClean="0">
                <a:solidFill>
                  <a:schemeClr val="tx1"/>
                </a:solidFill>
                <a:cs typeface="Arial" charset="0"/>
              </a:rPr>
              <a:t>: </a:t>
            </a:r>
            <a:r>
              <a:rPr lang="fr-FR" altLang="fr-FR" dirty="0" err="1">
                <a:solidFill>
                  <a:schemeClr val="tx1"/>
                </a:solidFill>
                <a:cs typeface="Arial" charset="0"/>
              </a:rPr>
              <a:t>Human</a:t>
            </a:r>
            <a:r>
              <a:rPr lang="fr-FR" altLang="fr-FR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fr-FR" altLang="fr-FR" dirty="0" err="1">
                <a:solidFill>
                  <a:schemeClr val="tx1"/>
                </a:solidFill>
                <a:cs typeface="Arial" charset="0"/>
              </a:rPr>
              <a:t>Centered</a:t>
            </a:r>
            <a:r>
              <a:rPr lang="fr-FR" altLang="fr-FR" dirty="0">
                <a:solidFill>
                  <a:schemeClr val="tx1"/>
                </a:solidFill>
                <a:cs typeface="Arial" charset="0"/>
              </a:rPr>
              <a:t> Design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ChangeArrowheads="1"/>
          </p:cNvSpPr>
          <p:nvPr/>
        </p:nvSpPr>
        <p:spPr bwMode="auto">
          <a:xfrm>
            <a:off x="0" y="980728"/>
            <a:ext cx="9144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fr-FR" altLang="fr-FR" sz="3200" dirty="0" smtClean="0">
                <a:solidFill>
                  <a:schemeClr val="accent2"/>
                </a:solidFill>
              </a:rPr>
              <a:t>Membres</a:t>
            </a:r>
            <a:endParaRPr lang="fr-FR" altLang="fr-FR" sz="3200" i="1" dirty="0" smtClean="0">
              <a:solidFill>
                <a:schemeClr val="accent2"/>
              </a:solidFill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3200" dirty="0" smtClean="0">
                <a:solidFill>
                  <a:schemeClr val="accent2"/>
                </a:solidFill>
              </a:rPr>
              <a:t>5 Ingénieurs &amp; Techniciens</a:t>
            </a:r>
            <a:endParaRPr lang="fr-FR" altLang="fr-FR" i="1" dirty="0">
              <a:solidFill>
                <a:schemeClr val="accent2"/>
              </a:solidFill>
            </a:endParaRPr>
          </a:p>
        </p:txBody>
      </p:sp>
      <p:pic>
        <p:nvPicPr>
          <p:cNvPr id="1026" name="Picture 2" descr="S:\koehl\2019-2020\GEMTEX\GEMTEX Day 2019 11 22\Présentation HCD\Nicolas Dumo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833156"/>
            <a:ext cx="1469801" cy="1469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S:\koehl\2019-2020\GEMTEX\GEMTEX Day 2019 11 22\Présentation HCD\Hubert Osty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700" y="5064000"/>
            <a:ext cx="1469801" cy="1469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:\koehl\2019-2020\GEMTEX\GEMTEX Day 2019 11 22\Présentation HCD\Francois Dassonvill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932" y="3003315"/>
            <a:ext cx="1469801" cy="1469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S:\koehl\2019-2020\GEMTEX\GEMTEX Day 2019 11 22\Présentation HCD\Frederick Veye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510" y="2600908"/>
            <a:ext cx="1469801" cy="1469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S:\koehl\2019-2020\GEMTEX\GEMTEX Day 2019 11 22\Présentation HCD\Lucas Putigny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213" y="2456892"/>
            <a:ext cx="1469802" cy="1469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9"/>
          <p:cNvSpPr>
            <a:spLocks noChangeArrowheads="1"/>
          </p:cNvSpPr>
          <p:nvPr/>
        </p:nvSpPr>
        <p:spPr bwMode="auto">
          <a:xfrm>
            <a:off x="1093699" y="188913"/>
            <a:ext cx="62231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dirty="0" smtClean="0">
                <a:solidFill>
                  <a:schemeClr val="tx1"/>
                </a:solidFill>
                <a:cs typeface="Arial" charset="0"/>
              </a:rPr>
              <a:t>HCD </a:t>
            </a:r>
            <a:r>
              <a:rPr lang="fr-FR" altLang="fr-FR" dirty="0" err="1" smtClean="0">
                <a:solidFill>
                  <a:schemeClr val="tx1"/>
                </a:solidFill>
                <a:cs typeface="Arial" charset="0"/>
              </a:rPr>
              <a:t>theme</a:t>
            </a:r>
            <a:r>
              <a:rPr lang="fr-FR" altLang="fr-FR" dirty="0" smtClean="0">
                <a:solidFill>
                  <a:schemeClr val="tx1"/>
                </a:solidFill>
                <a:cs typeface="Arial" charset="0"/>
              </a:rPr>
              <a:t>: </a:t>
            </a:r>
            <a:r>
              <a:rPr lang="fr-FR" altLang="fr-FR" dirty="0" err="1">
                <a:solidFill>
                  <a:schemeClr val="tx1"/>
                </a:solidFill>
                <a:cs typeface="Arial" charset="0"/>
              </a:rPr>
              <a:t>Human</a:t>
            </a:r>
            <a:r>
              <a:rPr lang="fr-FR" altLang="fr-FR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fr-FR" altLang="fr-FR" dirty="0" err="1">
                <a:solidFill>
                  <a:schemeClr val="tx1"/>
                </a:solidFill>
                <a:cs typeface="Arial" charset="0"/>
              </a:rPr>
              <a:t>Centered</a:t>
            </a:r>
            <a:r>
              <a:rPr lang="fr-FR" altLang="fr-FR" dirty="0">
                <a:solidFill>
                  <a:schemeClr val="tx1"/>
                </a:solidFill>
                <a:cs typeface="Arial" charset="0"/>
              </a:rPr>
              <a:t> Design</a:t>
            </a:r>
          </a:p>
        </p:txBody>
      </p:sp>
    </p:spTree>
    <p:extLst>
      <p:ext uri="{BB962C8B-B14F-4D97-AF65-F5344CB8AC3E}">
        <p14:creationId xmlns:p14="http://schemas.microsoft.com/office/powerpoint/2010/main" val="4273819661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ChangeArrowheads="1"/>
          </p:cNvSpPr>
          <p:nvPr/>
        </p:nvSpPr>
        <p:spPr bwMode="auto">
          <a:xfrm>
            <a:off x="0" y="980728"/>
            <a:ext cx="9144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fr-FR" altLang="fr-FR" sz="3200" dirty="0" smtClean="0">
                <a:solidFill>
                  <a:schemeClr val="accent2"/>
                </a:solidFill>
              </a:rPr>
              <a:t>Membres</a:t>
            </a:r>
            <a:endParaRPr lang="fr-FR" altLang="fr-FR" sz="3200" i="1" dirty="0" smtClean="0">
              <a:solidFill>
                <a:schemeClr val="accent2"/>
              </a:solidFill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3200" dirty="0" smtClean="0">
                <a:solidFill>
                  <a:schemeClr val="accent2"/>
                </a:solidFill>
              </a:rPr>
              <a:t>24 </a:t>
            </a:r>
            <a:r>
              <a:rPr lang="fr-FR" altLang="fr-FR" sz="3200" dirty="0" err="1" smtClean="0">
                <a:solidFill>
                  <a:schemeClr val="accent2"/>
                </a:solidFill>
              </a:rPr>
              <a:t>Doctorant.e.s</a:t>
            </a:r>
            <a:endParaRPr lang="fr-FR" altLang="fr-FR" i="1" dirty="0">
              <a:solidFill>
                <a:schemeClr val="accent2"/>
              </a:solidFill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0" y="2492896"/>
            <a:ext cx="9144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Mulat</a:t>
            </a:r>
            <a:r>
              <a:rPr lang="fr-FR" dirty="0"/>
              <a:t> </a:t>
            </a:r>
            <a:r>
              <a:rPr lang="fr-FR" dirty="0" smtClean="0"/>
              <a:t>ABTEW</a:t>
            </a:r>
            <a:r>
              <a:rPr lang="fr-FR" dirty="0"/>
              <a:t>, </a:t>
            </a:r>
            <a:r>
              <a:rPr lang="fr-FR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Romain </a:t>
            </a:r>
            <a:r>
              <a:rPr lang="fr-FR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BENKIRANE</a:t>
            </a:r>
            <a:r>
              <a:rPr lang="fr-FR" dirty="0" smtClean="0"/>
              <a:t>, </a:t>
            </a:r>
            <a:r>
              <a:rPr lang="fr-FR" dirty="0"/>
              <a:t>Cheng </a:t>
            </a:r>
            <a:r>
              <a:rPr lang="fr-FR" dirty="0" smtClean="0"/>
              <a:t>CHI,</a:t>
            </a:r>
          </a:p>
          <a:p>
            <a:r>
              <a:rPr lang="fr-FR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Baptiste GARNIER</a:t>
            </a:r>
            <a:r>
              <a:rPr lang="fr-FR" dirty="0" smtClean="0"/>
              <a:t>, Valentin GAUBERT, </a:t>
            </a:r>
            <a:r>
              <a:rPr lang="fr-FR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Chandadevi GIRI</a:t>
            </a:r>
            <a:r>
              <a:rPr lang="fr-FR" dirty="0" smtClean="0"/>
              <a:t>, </a:t>
            </a:r>
            <a:r>
              <a:rPr lang="fr-FR" dirty="0" err="1" smtClean="0"/>
              <a:t>Balkiss</a:t>
            </a:r>
            <a:r>
              <a:rPr lang="fr-FR" dirty="0" smtClean="0"/>
              <a:t> HAMAD, </a:t>
            </a:r>
            <a:r>
              <a:rPr lang="fr-FR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Nitin HARALE</a:t>
            </a:r>
            <a:r>
              <a:rPr lang="fr-FR" dirty="0" smtClean="0"/>
              <a:t>, Zhenglei HE,</a:t>
            </a:r>
          </a:p>
          <a:p>
            <a:r>
              <a:rPr lang="fr-FR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Sheenam</a:t>
            </a:r>
            <a:r>
              <a:rPr lang="fr-FR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JAIN</a:t>
            </a:r>
            <a:r>
              <a:rPr lang="fr-FR" dirty="0"/>
              <a:t>, </a:t>
            </a:r>
            <a:r>
              <a:rPr lang="fr-FR" dirty="0" err="1" smtClean="0"/>
              <a:t>Marzieh</a:t>
            </a:r>
            <a:r>
              <a:rPr lang="fr-FR" dirty="0" smtClean="0"/>
              <a:t> JAVADI TOGHCHI, </a:t>
            </a:r>
            <a:r>
              <a:rPr lang="fr-FR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Tanver</a:t>
            </a:r>
            <a:r>
              <a:rPr lang="fr-FR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KHAN</a:t>
            </a:r>
            <a:r>
              <a:rPr lang="fr-FR" dirty="0" smtClean="0"/>
              <a:t>,</a:t>
            </a:r>
            <a:endParaRPr lang="fr-FR" dirty="0"/>
          </a:p>
          <a:p>
            <a:r>
              <a:rPr lang="fr-FR" dirty="0" err="1" smtClean="0"/>
              <a:t>Maneesh</a:t>
            </a:r>
            <a:r>
              <a:rPr lang="fr-FR" dirty="0" smtClean="0"/>
              <a:t> Kumar MISHRA,</a:t>
            </a:r>
          </a:p>
          <a:p>
            <a:r>
              <a:rPr lang="fr-FR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Sarah MOSLEH</a:t>
            </a:r>
            <a:r>
              <a:rPr lang="fr-FR" dirty="0" smtClean="0"/>
              <a:t>, Maximilien SCHRUB, </a:t>
            </a:r>
            <a:r>
              <a:rPr lang="fr-FR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Shukla SHARMA</a:t>
            </a:r>
            <a:r>
              <a:rPr lang="fr-FR" dirty="0" smtClean="0"/>
              <a:t>, </a:t>
            </a:r>
            <a:r>
              <a:rPr lang="fr-FR" dirty="0" err="1" smtClean="0"/>
              <a:t>Pretchprakai</a:t>
            </a:r>
            <a:r>
              <a:rPr lang="fr-FR" dirty="0" smtClean="0"/>
              <a:t> SIRILERTSUWAN, </a:t>
            </a:r>
            <a:r>
              <a:rPr lang="fr-FR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Rita SLEIMAN</a:t>
            </a:r>
            <a:r>
              <a:rPr lang="fr-FR" dirty="0" smtClean="0"/>
              <a:t>,</a:t>
            </a:r>
          </a:p>
          <a:p>
            <a:r>
              <a:rPr lang="fr-FR" dirty="0" smtClean="0"/>
              <a:t>Kehui SONG, </a:t>
            </a:r>
            <a:r>
              <a:rPr lang="fr-FR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Kaichen WANG</a:t>
            </a:r>
            <a:r>
              <a:rPr lang="fr-FR" dirty="0" smtClean="0"/>
              <a:t>,</a:t>
            </a:r>
          </a:p>
          <a:p>
            <a:r>
              <a:rPr lang="fr-FR" dirty="0" smtClean="0"/>
              <a:t>Yanni XU, </a:t>
            </a:r>
            <a:r>
              <a:rPr lang="fr-FR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Shahood Uz ZAMAN</a:t>
            </a:r>
            <a:r>
              <a:rPr lang="fr-FR" dirty="0" smtClean="0"/>
              <a:t>, </a:t>
            </a:r>
            <a:r>
              <a:rPr lang="fr-FR" dirty="0" err="1" smtClean="0"/>
              <a:t>Mengyum</a:t>
            </a:r>
            <a:r>
              <a:rPr lang="fr-FR" dirty="0" smtClean="0"/>
              <a:t> ZHANG et</a:t>
            </a:r>
          </a:p>
          <a:p>
            <a:r>
              <a:rPr lang="fr-FR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Xin ZHAO</a:t>
            </a: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1093699" y="188913"/>
            <a:ext cx="62231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dirty="0" smtClean="0">
                <a:solidFill>
                  <a:schemeClr val="tx1"/>
                </a:solidFill>
                <a:cs typeface="Arial" charset="0"/>
              </a:rPr>
              <a:t>HCD </a:t>
            </a:r>
            <a:r>
              <a:rPr lang="fr-FR" altLang="fr-FR" dirty="0" err="1" smtClean="0">
                <a:solidFill>
                  <a:schemeClr val="tx1"/>
                </a:solidFill>
                <a:cs typeface="Arial" charset="0"/>
              </a:rPr>
              <a:t>theme</a:t>
            </a:r>
            <a:r>
              <a:rPr lang="fr-FR" altLang="fr-FR" dirty="0" smtClean="0">
                <a:solidFill>
                  <a:schemeClr val="tx1"/>
                </a:solidFill>
                <a:cs typeface="Arial" charset="0"/>
              </a:rPr>
              <a:t>: </a:t>
            </a:r>
            <a:r>
              <a:rPr lang="fr-FR" altLang="fr-FR" dirty="0" err="1">
                <a:solidFill>
                  <a:schemeClr val="tx1"/>
                </a:solidFill>
                <a:cs typeface="Arial" charset="0"/>
              </a:rPr>
              <a:t>Human</a:t>
            </a:r>
            <a:r>
              <a:rPr lang="fr-FR" altLang="fr-FR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fr-FR" altLang="fr-FR" dirty="0" err="1">
                <a:solidFill>
                  <a:schemeClr val="tx1"/>
                </a:solidFill>
                <a:cs typeface="Arial" charset="0"/>
              </a:rPr>
              <a:t>Centered</a:t>
            </a:r>
            <a:r>
              <a:rPr lang="fr-FR" altLang="fr-FR" dirty="0">
                <a:solidFill>
                  <a:schemeClr val="tx1"/>
                </a:solidFill>
                <a:cs typeface="Arial" charset="0"/>
              </a:rPr>
              <a:t> Design</a:t>
            </a:r>
          </a:p>
        </p:txBody>
      </p:sp>
    </p:spTree>
    <p:extLst>
      <p:ext uri="{BB962C8B-B14F-4D97-AF65-F5344CB8AC3E}">
        <p14:creationId xmlns:p14="http://schemas.microsoft.com/office/powerpoint/2010/main" val="4164399746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59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292" y="5785"/>
            <a:ext cx="1943708" cy="1683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82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90500" y="872716"/>
            <a:ext cx="8953500" cy="4114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fr-FR" sz="2400" dirty="0" smtClean="0">
                <a:solidFill>
                  <a:schemeClr val="tx1"/>
                </a:solidFill>
              </a:rPr>
              <a:t>Nowadays, Consumers expect…</a:t>
            </a:r>
            <a:endParaRPr lang="en-US" altLang="fr-FR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fr-FR" sz="2400" dirty="0" smtClean="0">
                <a:solidFill>
                  <a:schemeClr val="tx1"/>
                </a:solidFill>
              </a:rPr>
              <a:t>	MORE ADDED VALUE AND RESPECT</a:t>
            </a:r>
          </a:p>
          <a:p>
            <a:pPr marL="0" indent="0">
              <a:buNone/>
            </a:pPr>
            <a:r>
              <a:rPr lang="en-US" altLang="fr-FR" sz="2400" dirty="0" smtClean="0">
                <a:solidFill>
                  <a:schemeClr val="tx1"/>
                </a:solidFill>
              </a:rPr>
              <a:t>not only an new/innovative product but a service (better life, health monitoring, customization…)</a:t>
            </a:r>
          </a:p>
          <a:p>
            <a:pPr marL="0" indent="0">
              <a:buNone/>
            </a:pPr>
            <a:r>
              <a:rPr lang="en-US" altLang="fr-FR" sz="2400" dirty="0">
                <a:solidFill>
                  <a:schemeClr val="tx1"/>
                </a:solidFill>
                <a:sym typeface="Wingdings"/>
              </a:rPr>
              <a:t>	</a:t>
            </a:r>
            <a:r>
              <a:rPr lang="en-US" altLang="fr-FR" sz="2400" dirty="0" smtClean="0">
                <a:solidFill>
                  <a:schemeClr val="tx1"/>
                </a:solidFill>
                <a:sym typeface="Wingdings"/>
              </a:rPr>
              <a:t>	 </a:t>
            </a:r>
            <a:r>
              <a:rPr lang="en-US" altLang="fr-FR" sz="2400" dirty="0" smtClean="0">
                <a:solidFill>
                  <a:schemeClr val="accent2"/>
                </a:solidFill>
                <a:sym typeface="Wingdings"/>
              </a:rPr>
              <a:t>Multi-sensorial data analysis</a:t>
            </a:r>
          </a:p>
          <a:p>
            <a:pPr marL="0" indent="0">
              <a:buNone/>
            </a:pP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fr-FR" sz="2400" dirty="0" smtClean="0">
                <a:solidFill>
                  <a:schemeClr val="tx1"/>
                </a:solidFill>
              </a:rPr>
              <a:t>	….beg for more transparency (environmental &amp;  labor issues)</a:t>
            </a:r>
          </a:p>
          <a:p>
            <a:pPr marL="0" indent="0">
              <a:buNone/>
            </a:pPr>
            <a:r>
              <a:rPr lang="en-US" altLang="fr-FR" sz="2400" dirty="0" smtClean="0">
                <a:solidFill>
                  <a:schemeClr val="tx1"/>
                </a:solidFill>
                <a:sym typeface="Wingdings"/>
              </a:rPr>
              <a:t> </a:t>
            </a:r>
            <a:r>
              <a:rPr lang="en-US" altLang="fr-FR" sz="2400" dirty="0">
                <a:solidFill>
                  <a:schemeClr val="accent2"/>
                </a:solidFill>
                <a:sym typeface="Wingdings"/>
              </a:rPr>
              <a:t>Tracking tags </a:t>
            </a:r>
            <a:r>
              <a:rPr lang="en-US" altLang="fr-FR" sz="2400" dirty="0">
                <a:solidFill>
                  <a:schemeClr val="tx1"/>
                </a:solidFill>
                <a:sym typeface="Wingdings"/>
              </a:rPr>
              <a:t> </a:t>
            </a:r>
            <a:r>
              <a:rPr lang="en-US" altLang="fr-FR" sz="2400" dirty="0" smtClean="0">
                <a:solidFill>
                  <a:schemeClr val="accent2"/>
                </a:solidFill>
                <a:sym typeface="Wingdings"/>
              </a:rPr>
              <a:t>Sustainability</a:t>
            </a:r>
          </a:p>
          <a:p>
            <a:pPr marL="0" indent="0">
              <a:buNone/>
            </a:pPr>
            <a:endParaRPr lang="en-US" altLang="fr-FR" sz="24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fr-FR" sz="2400" dirty="0" smtClean="0">
                <a:solidFill>
                  <a:schemeClr val="tx1"/>
                </a:solidFill>
              </a:rPr>
              <a:t>… ask for new shopping experiences (online shops, recommendation systems, smartphones, magic mirrors, …)</a:t>
            </a:r>
          </a:p>
          <a:p>
            <a:pPr marL="0" indent="0">
              <a:buNone/>
            </a:pPr>
            <a:r>
              <a:rPr lang="en-US" altLang="fr-FR" sz="2400" dirty="0" smtClean="0">
                <a:solidFill>
                  <a:schemeClr val="tx1"/>
                </a:solidFill>
                <a:sym typeface="Wingdings"/>
              </a:rPr>
              <a:t></a:t>
            </a:r>
            <a:r>
              <a:rPr lang="en-US" altLang="fr-FR" sz="2400" dirty="0" smtClean="0">
                <a:solidFill>
                  <a:schemeClr val="accent2"/>
                </a:solidFill>
                <a:sym typeface="Wingdings"/>
              </a:rPr>
              <a:t>Virtual garment</a:t>
            </a:r>
            <a:endParaRPr lang="en-US" altLang="fr-FR" sz="2400" dirty="0">
              <a:solidFill>
                <a:schemeClr val="accent2"/>
              </a:solidFill>
            </a:endParaRPr>
          </a:p>
        </p:txBody>
      </p:sp>
      <p:sp>
        <p:nvSpPr>
          <p:cNvPr id="77962" name="Rectangle 138"/>
          <p:cNvSpPr>
            <a:spLocks noGrp="1" noChangeArrowheads="1"/>
          </p:cNvSpPr>
          <p:nvPr>
            <p:ph type="title"/>
          </p:nvPr>
        </p:nvSpPr>
        <p:spPr>
          <a:xfrm>
            <a:off x="0" y="296652"/>
            <a:ext cx="6096000" cy="1143000"/>
          </a:xfrm>
          <a:noFill/>
          <a:ln/>
        </p:spPr>
        <p:txBody>
          <a:bodyPr/>
          <a:lstStyle/>
          <a:p>
            <a:r>
              <a:rPr lang="en-US" altLang="fr-FR" dirty="0" smtClean="0"/>
              <a:t>HCD theme: Research Context</a:t>
            </a:r>
            <a:endParaRPr lang="en-US" altLang="fr-FR" dirty="0"/>
          </a:p>
        </p:txBody>
      </p:sp>
    </p:spTree>
    <p:extLst>
      <p:ext uri="{BB962C8B-B14F-4D97-AF65-F5344CB8AC3E}">
        <p14:creationId xmlns:p14="http://schemas.microsoft.com/office/powerpoint/2010/main" val="293200868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69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15186"/>
            <a:ext cx="2066589" cy="1024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82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0" y="1473201"/>
            <a:ext cx="9144000" cy="469053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fr-FR" dirty="0" smtClean="0">
                <a:solidFill>
                  <a:schemeClr val="tx1"/>
                </a:solidFill>
              </a:rPr>
              <a:t>In a fragmented, competitive and complex supply chain network sector, industry needs…</a:t>
            </a:r>
            <a:endParaRPr lang="en-US" altLang="fr-FR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fr-FR" dirty="0" smtClean="0">
                <a:solidFill>
                  <a:schemeClr val="tx1"/>
                </a:solidFill>
              </a:rPr>
              <a:t>docketed products with a numeric identity</a:t>
            </a:r>
          </a:p>
          <a:p>
            <a:pPr marL="0" indent="0">
              <a:buNone/>
            </a:pPr>
            <a:r>
              <a:rPr lang="en-US" altLang="fr-FR" dirty="0" smtClean="0">
                <a:solidFill>
                  <a:schemeClr val="tx1"/>
                </a:solidFill>
                <a:sym typeface="Wingdings"/>
              </a:rPr>
              <a:t>		 </a:t>
            </a:r>
            <a:r>
              <a:rPr lang="en-US" altLang="fr-FR" dirty="0" smtClean="0">
                <a:solidFill>
                  <a:schemeClr val="accent2"/>
                </a:solidFill>
                <a:sym typeface="Wingdings"/>
              </a:rPr>
              <a:t>Tracking </a:t>
            </a:r>
            <a:r>
              <a:rPr lang="en-US" altLang="fr-FR" dirty="0">
                <a:solidFill>
                  <a:schemeClr val="accent2"/>
                </a:solidFill>
                <a:sym typeface="Wingdings"/>
              </a:rPr>
              <a:t>tags </a:t>
            </a:r>
            <a:r>
              <a:rPr lang="en-US" altLang="fr-FR" dirty="0">
                <a:solidFill>
                  <a:schemeClr val="tx1"/>
                </a:solidFill>
                <a:sym typeface="Wingdings"/>
              </a:rPr>
              <a:t> </a:t>
            </a:r>
            <a:r>
              <a:rPr lang="en-US" altLang="fr-FR" dirty="0" smtClean="0">
                <a:solidFill>
                  <a:schemeClr val="accent2"/>
                </a:solidFill>
                <a:sym typeface="Wingdings"/>
              </a:rPr>
              <a:t>SCM</a:t>
            </a:r>
          </a:p>
          <a:p>
            <a:pPr marL="0" indent="0">
              <a:buNone/>
            </a:pPr>
            <a:r>
              <a:rPr lang="en-US" altLang="fr-FR" dirty="0" smtClean="0">
                <a:solidFill>
                  <a:schemeClr val="tx1"/>
                </a:solidFill>
                <a:sym typeface="Wingdings"/>
              </a:rPr>
              <a:t>		 </a:t>
            </a:r>
            <a:r>
              <a:rPr lang="en-US" altLang="fr-FR" dirty="0">
                <a:solidFill>
                  <a:schemeClr val="accent2"/>
                </a:solidFill>
                <a:sym typeface="Wingdings"/>
              </a:rPr>
              <a:t>IOT</a:t>
            </a:r>
            <a:r>
              <a:rPr lang="en-US" altLang="fr-FR" dirty="0" smtClean="0">
                <a:solidFill>
                  <a:schemeClr val="tx1"/>
                </a:solidFill>
                <a:sym typeface="Wingdings"/>
              </a:rPr>
              <a:t>  </a:t>
            </a:r>
            <a:r>
              <a:rPr lang="en-US" altLang="fr-FR" dirty="0">
                <a:solidFill>
                  <a:schemeClr val="accent2"/>
                </a:solidFill>
                <a:sym typeface="Wingdings"/>
              </a:rPr>
              <a:t>Industry </a:t>
            </a:r>
            <a:r>
              <a:rPr lang="en-US" altLang="fr-FR" dirty="0" smtClean="0">
                <a:solidFill>
                  <a:schemeClr val="accent2"/>
                </a:solidFill>
                <a:sym typeface="Wingdings"/>
              </a:rPr>
              <a:t>4.0</a:t>
            </a:r>
            <a:endParaRPr lang="en-US" altLang="fr-FR" dirty="0">
              <a:solidFill>
                <a:schemeClr val="accent2"/>
              </a:solidFill>
              <a:sym typeface="Wingdings"/>
            </a:endParaRPr>
          </a:p>
          <a:p>
            <a:pPr marL="0" indent="0">
              <a:buNone/>
            </a:pPr>
            <a:endParaRPr lang="en-US" altLang="fr-FR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US" altLang="fr-FR" dirty="0" smtClean="0">
                <a:solidFill>
                  <a:schemeClr val="tx1"/>
                </a:solidFill>
              </a:rPr>
              <a:t>to enhance Consumers shopping experience and meet market demands (self quantifying, research engines, …)</a:t>
            </a:r>
          </a:p>
          <a:p>
            <a:pPr marL="0" indent="0">
              <a:buNone/>
            </a:pPr>
            <a:r>
              <a:rPr lang="en-US" altLang="fr-FR" dirty="0">
                <a:solidFill>
                  <a:schemeClr val="tx1"/>
                </a:solidFill>
                <a:sym typeface="Wingdings"/>
              </a:rPr>
              <a:t> </a:t>
            </a:r>
            <a:r>
              <a:rPr lang="en-US" altLang="fr-FR" dirty="0" smtClean="0">
                <a:solidFill>
                  <a:schemeClr val="accent2"/>
                </a:solidFill>
                <a:sym typeface="Wingdings"/>
              </a:rPr>
              <a:t>Virtual garments </a:t>
            </a:r>
            <a:r>
              <a:rPr lang="en-US" altLang="fr-FR" dirty="0">
                <a:solidFill>
                  <a:schemeClr val="tx1"/>
                </a:solidFill>
                <a:sym typeface="Wingdings"/>
              </a:rPr>
              <a:t> </a:t>
            </a:r>
            <a:r>
              <a:rPr lang="en-US" altLang="fr-FR" dirty="0" smtClean="0">
                <a:solidFill>
                  <a:schemeClr val="accent2"/>
                </a:solidFill>
                <a:sym typeface="Wingdings"/>
              </a:rPr>
              <a:t>Wearable </a:t>
            </a:r>
            <a:r>
              <a:rPr lang="en-US" altLang="fr-FR" dirty="0">
                <a:solidFill>
                  <a:schemeClr val="accent2"/>
                </a:solidFill>
                <a:sym typeface="Wingdings"/>
              </a:rPr>
              <a:t>systems </a:t>
            </a:r>
            <a:r>
              <a:rPr lang="en-US" altLang="fr-FR" dirty="0">
                <a:solidFill>
                  <a:schemeClr val="tx1"/>
                </a:solidFill>
                <a:sym typeface="Wingdings"/>
              </a:rPr>
              <a:t> </a:t>
            </a:r>
            <a:r>
              <a:rPr lang="en-US" altLang="fr-FR" dirty="0" smtClean="0">
                <a:solidFill>
                  <a:schemeClr val="accent2"/>
                </a:solidFill>
                <a:sym typeface="Wingdings"/>
              </a:rPr>
              <a:t>Big Data </a:t>
            </a:r>
            <a:r>
              <a:rPr lang="en-US" altLang="fr-FR" dirty="0" err="1" smtClean="0">
                <a:solidFill>
                  <a:schemeClr val="accent2"/>
                </a:solidFill>
                <a:sym typeface="Wingdings"/>
              </a:rPr>
              <a:t>Mgt</a:t>
            </a:r>
            <a:endParaRPr lang="en-US" altLang="fr-FR" dirty="0" smtClean="0">
              <a:solidFill>
                <a:schemeClr val="accent2"/>
              </a:solidFill>
              <a:sym typeface="Wingdings"/>
            </a:endParaRPr>
          </a:p>
          <a:p>
            <a:pPr marL="0" indent="0">
              <a:buNone/>
            </a:pPr>
            <a:r>
              <a:rPr lang="en-US" altLang="fr-FR" dirty="0" smtClean="0">
                <a:solidFill>
                  <a:schemeClr val="tx1"/>
                </a:solidFill>
                <a:sym typeface="Wingdings"/>
              </a:rPr>
              <a:t> </a:t>
            </a:r>
            <a:r>
              <a:rPr lang="en-US" altLang="fr-FR" dirty="0" smtClean="0">
                <a:solidFill>
                  <a:schemeClr val="accent2"/>
                </a:solidFill>
                <a:sym typeface="Wingdings"/>
              </a:rPr>
              <a:t>IA</a:t>
            </a:r>
          </a:p>
          <a:p>
            <a:pPr marL="0" indent="0">
              <a:buNone/>
            </a:pPr>
            <a:endParaRPr lang="en-US" altLang="fr-FR" dirty="0" smtClean="0">
              <a:solidFill>
                <a:schemeClr val="tx1"/>
              </a:solidFill>
              <a:sym typeface="Wingdings"/>
            </a:endParaRPr>
          </a:p>
          <a:p>
            <a:pPr marL="0" indent="0">
              <a:buNone/>
            </a:pPr>
            <a:r>
              <a:rPr lang="en-US" altLang="fr-FR" dirty="0" smtClean="0">
                <a:solidFill>
                  <a:schemeClr val="tx1"/>
                </a:solidFill>
                <a:sym typeface="Wingdings"/>
              </a:rPr>
              <a:t>to </a:t>
            </a:r>
            <a:r>
              <a:rPr lang="en-US" altLang="fr-FR" dirty="0">
                <a:solidFill>
                  <a:schemeClr val="tx1"/>
                </a:solidFill>
                <a:sym typeface="Wingdings"/>
              </a:rPr>
              <a:t>control and monitor product quality</a:t>
            </a:r>
          </a:p>
          <a:p>
            <a:pPr marL="0" indent="0">
              <a:buNone/>
            </a:pPr>
            <a:r>
              <a:rPr lang="en-US" altLang="fr-FR" dirty="0" smtClean="0">
                <a:solidFill>
                  <a:schemeClr val="tx1"/>
                </a:solidFill>
                <a:sym typeface="Wingdings"/>
              </a:rPr>
              <a:t> </a:t>
            </a:r>
            <a:r>
              <a:rPr lang="en-US" altLang="fr-FR" dirty="0" smtClean="0">
                <a:solidFill>
                  <a:schemeClr val="accent2"/>
                </a:solidFill>
                <a:sym typeface="Wingdings"/>
              </a:rPr>
              <a:t>Multi-sensorial data analysis &amp; Virtual Prototyping</a:t>
            </a:r>
            <a:endParaRPr lang="en-US" altLang="fr-FR" dirty="0">
              <a:solidFill>
                <a:schemeClr val="accent2"/>
              </a:solidFill>
            </a:endParaRPr>
          </a:p>
        </p:txBody>
      </p:sp>
      <p:pic>
        <p:nvPicPr>
          <p:cNvPr id="4669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5176" y="1890976"/>
            <a:ext cx="981869" cy="1331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138"/>
          <p:cNvSpPr txBox="1">
            <a:spLocks noChangeArrowheads="1"/>
          </p:cNvSpPr>
          <p:nvPr/>
        </p:nvSpPr>
        <p:spPr>
          <a:xfrm>
            <a:off x="0" y="296652"/>
            <a:ext cx="6096000" cy="1143000"/>
          </a:xfrm>
          <a:prstGeom prst="rect">
            <a:avLst/>
          </a:prstGeom>
          <a:noFill/>
          <a:ln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altLang="fr-FR" kern="0" dirty="0" smtClean="0"/>
              <a:t>HCD theme: Research Context</a:t>
            </a:r>
            <a:endParaRPr lang="en-US" altLang="fr-FR" kern="0" dirty="0"/>
          </a:p>
        </p:txBody>
      </p:sp>
    </p:spTree>
    <p:extLst>
      <p:ext uri="{BB962C8B-B14F-4D97-AF65-F5344CB8AC3E}">
        <p14:creationId xmlns:p14="http://schemas.microsoft.com/office/powerpoint/2010/main" val="219542161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0" y="872716"/>
            <a:ext cx="849709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Char char="-"/>
            </a:pPr>
            <a:r>
              <a:rPr lang="fr-FR" altLang="fr-FR" sz="2400" b="1" dirty="0">
                <a:solidFill>
                  <a:srgbClr val="CA0000"/>
                </a:solidFill>
                <a:ea typeface="Times" pitchFamily="18" charset="0"/>
                <a:cs typeface="Arial" charset="0"/>
              </a:rPr>
              <a:t> Conception inverse de matériaux multifonctionnels depuis l’usage :</a:t>
            </a:r>
            <a:r>
              <a:rPr lang="fr-FR" altLang="fr-FR" sz="2400" dirty="0">
                <a:solidFill>
                  <a:schemeClr val="tx1"/>
                </a:solidFill>
                <a:latin typeface="Trebuchet MS" pitchFamily="34" charset="0"/>
                <a:ea typeface="Times" pitchFamily="18" charset="0"/>
                <a:cs typeface="Times New Roman" pitchFamily="18" charset="0"/>
              </a:rPr>
              <a:t> </a:t>
            </a:r>
            <a:r>
              <a:rPr lang="fr-FR" altLang="fr-FR" sz="2400" dirty="0">
                <a:solidFill>
                  <a:schemeClr val="tx1"/>
                </a:solidFill>
                <a:latin typeface="Times New Roman" pitchFamily="18" charset="0"/>
                <a:ea typeface="Times" pitchFamily="18" charset="0"/>
                <a:cs typeface="Times New Roman" pitchFamily="18" charset="0"/>
              </a:rPr>
              <a:t>modélisation et simulation de non-tissés, analyse d’images</a:t>
            </a:r>
          </a:p>
        </p:txBody>
      </p:sp>
      <p:pic>
        <p:nvPicPr>
          <p:cNvPr id="19460" name="Image 8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9138"/>
            <a:ext cx="6911975" cy="400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Imag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175" y="4873625"/>
            <a:ext cx="2663825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2420938"/>
            <a:ext cx="2051050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Rectangle 31"/>
          <p:cNvSpPr>
            <a:spLocks noChangeArrowheads="1"/>
          </p:cNvSpPr>
          <p:nvPr/>
        </p:nvSpPr>
        <p:spPr bwMode="auto">
          <a:xfrm>
            <a:off x="7993063" y="2420938"/>
            <a:ext cx="1008062" cy="2095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zh-CN" sz="800" b="1">
                <a:solidFill>
                  <a:srgbClr val="3366CC"/>
                </a:solidFill>
                <a:latin typeface="Times New Roman" pitchFamily="18" charset="0"/>
                <a:ea typeface="SimSun" pitchFamily="2" charset="-122"/>
              </a:rPr>
              <a:t>Etoupe de Lin </a:t>
            </a:r>
            <a:endParaRPr lang="fr-FR" altLang="fr-FR" sz="2400">
              <a:solidFill>
                <a:srgbClr val="3366CC"/>
              </a:solidFill>
            </a:endParaRPr>
          </a:p>
        </p:txBody>
      </p:sp>
      <p:sp>
        <p:nvSpPr>
          <p:cNvPr id="19464" name="Rectangle 10"/>
          <p:cNvSpPr>
            <a:spLocks noChangeArrowheads="1"/>
          </p:cNvSpPr>
          <p:nvPr/>
        </p:nvSpPr>
        <p:spPr bwMode="auto">
          <a:xfrm>
            <a:off x="142875" y="6156325"/>
            <a:ext cx="579755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100000">
                      <a:srgbClr val="CCFFFF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fr-FR" altLang="fr-FR" sz="1800" b="1">
                <a:solidFill>
                  <a:schemeClr val="tx1"/>
                </a:solidFill>
                <a:latin typeface="Times New Roman" pitchFamily="18" charset="0"/>
              </a:rPr>
              <a:t>Création de nouveaux matériaux multifonctionnels par intégration du big data et de l’intelligence artificielle </a:t>
            </a:r>
            <a:r>
              <a:rPr lang="fr-FR" altLang="fr-FR" sz="1800" b="1">
                <a:latin typeface="Times New Roman" pitchFamily="18" charset="0"/>
              </a:rPr>
              <a:t>  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3977934" y="2740759"/>
            <a:ext cx="81009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000" dirty="0" smtClean="0">
                <a:solidFill>
                  <a:schemeClr val="tx1"/>
                </a:solidFill>
              </a:rPr>
              <a:t>Nouvelles</a:t>
            </a:r>
          </a:p>
          <a:p>
            <a:r>
              <a:rPr lang="fr-FR" sz="1000" dirty="0" smtClean="0">
                <a:solidFill>
                  <a:schemeClr val="tx1"/>
                </a:solidFill>
              </a:rPr>
              <a:t>structures</a:t>
            </a:r>
            <a:endParaRPr lang="fr-FR" sz="1000" dirty="0">
              <a:solidFill>
                <a:schemeClr val="tx1"/>
              </a:solidFill>
            </a:endParaRPr>
          </a:p>
        </p:txBody>
      </p:sp>
      <p:sp>
        <p:nvSpPr>
          <p:cNvPr id="10" name="Rectangle 138"/>
          <p:cNvSpPr txBox="1">
            <a:spLocks noChangeArrowheads="1"/>
          </p:cNvSpPr>
          <p:nvPr/>
        </p:nvSpPr>
        <p:spPr>
          <a:xfrm>
            <a:off x="0" y="296652"/>
            <a:ext cx="6096000" cy="1143000"/>
          </a:xfrm>
          <a:prstGeom prst="rect">
            <a:avLst/>
          </a:prstGeom>
          <a:noFill/>
          <a:ln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altLang="fr-FR" kern="0" dirty="0" smtClean="0"/>
              <a:t>HCD theme: Research fields</a:t>
            </a:r>
            <a:endParaRPr lang="en-US" altLang="fr-FR" kern="0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1089025"/>
            <a:ext cx="914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Char char="-"/>
            </a:pPr>
            <a:r>
              <a:rPr lang="fr-FR" altLang="fr-FR" sz="2400" b="1" dirty="0">
                <a:solidFill>
                  <a:srgbClr val="CA0000"/>
                </a:solidFill>
                <a:ea typeface="Times" pitchFamily="18" charset="0"/>
                <a:cs typeface="Arial" charset="0"/>
              </a:rPr>
              <a:t> Conception sensorielle de </a:t>
            </a:r>
            <a:r>
              <a:rPr lang="fr-FR" altLang="fr-FR" sz="2400" b="1" dirty="0" smtClean="0">
                <a:solidFill>
                  <a:srgbClr val="CA0000"/>
                </a:solidFill>
                <a:ea typeface="Times" pitchFamily="18" charset="0"/>
                <a:cs typeface="Arial" charset="0"/>
              </a:rPr>
              <a:t>produits</a:t>
            </a:r>
            <a:endParaRPr lang="fr-FR" altLang="fr-FR" sz="2400" dirty="0">
              <a:solidFill>
                <a:srgbClr val="CA0000"/>
              </a:solidFill>
              <a:latin typeface="Trebuchet MS" pitchFamily="34" charset="0"/>
              <a:ea typeface="Times" pitchFamily="18" charset="0"/>
              <a:cs typeface="Times New Roman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 dirty="0">
                <a:solidFill>
                  <a:schemeClr val="tx1"/>
                </a:solidFill>
                <a:latin typeface="Trebuchet MS" pitchFamily="34" charset="0"/>
                <a:ea typeface="Times" pitchFamily="18" charset="0"/>
                <a:cs typeface="Times New Roman" pitchFamily="18" charset="0"/>
              </a:rPr>
              <a:t>  </a:t>
            </a:r>
            <a:r>
              <a:rPr lang="fr-FR" altLang="fr-FR" sz="2400" dirty="0">
                <a:solidFill>
                  <a:schemeClr val="tx1"/>
                </a:solidFill>
                <a:latin typeface="Times New Roman" pitchFamily="18" charset="0"/>
                <a:ea typeface="Times" pitchFamily="18" charset="0"/>
                <a:cs typeface="Times New Roman" pitchFamily="18" charset="0"/>
              </a:rPr>
              <a:t>toucher, couleur, confort thermique, bien-être…</a:t>
            </a:r>
            <a:endParaRPr lang="fr-FR" altLang="fr-FR" sz="24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0484" name="Rectangle 10"/>
          <p:cNvSpPr>
            <a:spLocks noChangeArrowheads="1"/>
          </p:cNvSpPr>
          <p:nvPr/>
        </p:nvSpPr>
        <p:spPr bwMode="auto">
          <a:xfrm>
            <a:off x="4211638" y="2528888"/>
            <a:ext cx="125888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100000">
                      <a:srgbClr val="CCFFFF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fr-FR" altLang="fr-FR" sz="1600" b="1" dirty="0">
                <a:solidFill>
                  <a:schemeClr val="tx1"/>
                </a:solidFill>
                <a:latin typeface="Times New Roman" pitchFamily="18" charset="0"/>
              </a:rPr>
              <a:t>Evaluation </a:t>
            </a:r>
            <a:r>
              <a:rPr lang="fr-FR" altLang="fr-FR" sz="1600" b="1" dirty="0" smtClean="0">
                <a:solidFill>
                  <a:schemeClr val="tx1"/>
                </a:solidFill>
                <a:latin typeface="Times New Roman" pitchFamily="18" charset="0"/>
              </a:rPr>
              <a:t>sensorielle d’étoffes</a:t>
            </a:r>
            <a:endParaRPr lang="fr-FR" altLang="fr-FR" sz="2400" b="1" dirty="0">
              <a:latin typeface="Times New Roman" pitchFamily="18" charset="0"/>
            </a:endParaRPr>
          </a:p>
        </p:txBody>
      </p:sp>
      <p:sp>
        <p:nvSpPr>
          <p:cNvPr id="20485" name="Rectangle 11"/>
          <p:cNvSpPr>
            <a:spLocks noChangeArrowheads="1"/>
          </p:cNvSpPr>
          <p:nvPr/>
        </p:nvSpPr>
        <p:spPr bwMode="auto">
          <a:xfrm>
            <a:off x="7847013" y="2312988"/>
            <a:ext cx="1296987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100000">
                      <a:srgbClr val="CCFFFF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rgbClr val="CC3300"/>
              </a:buClr>
              <a:buSzPct val="60000"/>
              <a:buFont typeface="Wingdings" pitchFamily="2" charset="2"/>
              <a:buChar char="u"/>
              <a:defRPr sz="2800">
                <a:solidFill>
                  <a:schemeClr val="bg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66CCFF"/>
              </a:buClr>
              <a:buSzPct val="60000"/>
              <a:buFont typeface="Wingdings" pitchFamily="2" charset="2"/>
              <a:buChar char="è"/>
              <a:defRPr sz="2400">
                <a:solidFill>
                  <a:srgbClr val="FFDA14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66CCFF"/>
              </a:buClr>
              <a:buChar char="•"/>
              <a:defRPr sz="2000">
                <a:solidFill>
                  <a:srgbClr val="FFDA14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rgbClr val="FFDA14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rgbClr val="FFDA14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DA14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fr-FR" altLang="fr-FR" sz="1600" b="1" dirty="0">
                <a:solidFill>
                  <a:schemeClr val="tx1"/>
                </a:solidFill>
                <a:latin typeface="Times New Roman" pitchFamily="18" charset="0"/>
              </a:rPr>
              <a:t>Test thermique </a:t>
            </a:r>
            <a:r>
              <a:rPr lang="fr-FR" altLang="fr-FR" sz="1600" b="1" dirty="0" smtClean="0">
                <a:solidFill>
                  <a:schemeClr val="tx1"/>
                </a:solidFill>
                <a:latin typeface="Times New Roman" pitchFamily="18" charset="0"/>
              </a:rPr>
              <a:t>en </a:t>
            </a:r>
            <a:r>
              <a:rPr lang="fr-FR" altLang="fr-FR" sz="1600" b="1" dirty="0">
                <a:solidFill>
                  <a:schemeClr val="tx1"/>
                </a:solidFill>
                <a:latin typeface="Times New Roman" pitchFamily="18" charset="0"/>
              </a:rPr>
              <a:t>chambre climatique</a:t>
            </a:r>
          </a:p>
        </p:txBody>
      </p:sp>
      <p:pic>
        <p:nvPicPr>
          <p:cNvPr id="2048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5663" y="1919288"/>
            <a:ext cx="1912937" cy="287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FFFF"/>
                    </a:gs>
                    <a:gs pos="100000">
                      <a:srgbClr val="CCFFFF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487" name="Picture 18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863" y="1989138"/>
            <a:ext cx="2735262" cy="204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15" descr="2 spac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4" t="13951" r="4051" b="35170"/>
          <a:stretch>
            <a:fillRect/>
          </a:stretch>
        </p:blipFill>
        <p:spPr bwMode="auto">
          <a:xfrm>
            <a:off x="0" y="4313238"/>
            <a:ext cx="6227763" cy="254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38"/>
          <p:cNvSpPr txBox="1">
            <a:spLocks noChangeArrowheads="1"/>
          </p:cNvSpPr>
          <p:nvPr/>
        </p:nvSpPr>
        <p:spPr>
          <a:xfrm>
            <a:off x="0" y="296652"/>
            <a:ext cx="6096000" cy="1143000"/>
          </a:xfrm>
          <a:prstGeom prst="rect">
            <a:avLst/>
          </a:prstGeom>
          <a:noFill/>
          <a:ln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altLang="fr-FR" kern="0" dirty="0" smtClean="0"/>
              <a:t>HCD theme: Research fields</a:t>
            </a:r>
            <a:endParaRPr lang="en-US" altLang="fr-FR" kern="0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èle par défaut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FFFFFF"/>
      </a:hlink>
      <a:folHlink>
        <a:srgbClr val="B2B2B2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rgbClr val="3366CC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rgbClr val="3366CC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Falaise">
  <a:themeElements>
    <a:clrScheme name="Falaise 5">
      <a:dk1>
        <a:srgbClr val="009999"/>
      </a:dk1>
      <a:lt1>
        <a:srgbClr val="EAEAEA"/>
      </a:lt1>
      <a:dk2>
        <a:srgbClr val="006666"/>
      </a:dk2>
      <a:lt2>
        <a:srgbClr val="FFFFCC"/>
      </a:lt2>
      <a:accent1>
        <a:srgbClr val="339966"/>
      </a:accent1>
      <a:accent2>
        <a:srgbClr val="5E855B"/>
      </a:accent2>
      <a:accent3>
        <a:srgbClr val="AAB8B8"/>
      </a:accent3>
      <a:accent4>
        <a:srgbClr val="C8C8C8"/>
      </a:accent4>
      <a:accent5>
        <a:srgbClr val="ADCAB8"/>
      </a:accent5>
      <a:accent6>
        <a:srgbClr val="547852"/>
      </a:accent6>
      <a:hlink>
        <a:srgbClr val="EEC85E"/>
      </a:hlink>
      <a:folHlink>
        <a:srgbClr val="AA8456"/>
      </a:folHlink>
    </a:clrScheme>
    <a:fontScheme name="Falais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rgbClr val="3366CC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rgbClr val="3366CC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Falaise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laise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laise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laise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laise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laise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laise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ndulation">
  <a:themeElements>
    <a:clrScheme name="Ondulation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Ondul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rgbClr val="3366CC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rgbClr val="3366CC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Ondulation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ndulation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ndulation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ndulation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ndulation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ndulation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ndulation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ndulation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ndulation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12105</TotalTime>
  <Words>732</Words>
  <Application>Microsoft Office PowerPoint</Application>
  <PresentationFormat>Affichage à l'écran (4:3)</PresentationFormat>
  <Paragraphs>165</Paragraphs>
  <Slides>20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3</vt:i4>
      </vt:variant>
      <vt:variant>
        <vt:lpstr>Titres des diapositives</vt:lpstr>
      </vt:variant>
      <vt:variant>
        <vt:i4>20</vt:i4>
      </vt:variant>
    </vt:vector>
  </HeadingPairs>
  <TitlesOfParts>
    <vt:vector size="23" baseType="lpstr">
      <vt:lpstr>Modèle par défaut</vt:lpstr>
      <vt:lpstr>Falaise</vt:lpstr>
      <vt:lpstr>Ondulation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HCD theme: Research Context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BAJART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Aucun titre de diapositive</dc:title>
  <dc:creator>Jean-Pierre BAJART</dc:creator>
  <cp:lastModifiedBy>Dorothée Mercier</cp:lastModifiedBy>
  <cp:revision>1128</cp:revision>
  <cp:lastPrinted>2001-07-17T13:52:39Z</cp:lastPrinted>
  <dcterms:created xsi:type="dcterms:W3CDTF">1998-06-17T18:45:09Z</dcterms:created>
  <dcterms:modified xsi:type="dcterms:W3CDTF">2019-12-09T09:51:04Z</dcterms:modified>
</cp:coreProperties>
</file>