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5" r:id="rId3"/>
  </p:sldMasterIdLst>
  <p:notesMasterIdLst>
    <p:notesMasterId r:id="rId24"/>
  </p:notesMasterIdLst>
  <p:handoutMasterIdLst>
    <p:handoutMasterId r:id="rId25"/>
  </p:handoutMasterIdLst>
  <p:sldIdLst>
    <p:sldId id="659" r:id="rId4"/>
    <p:sldId id="469" r:id="rId5"/>
    <p:sldId id="580" r:id="rId6"/>
    <p:sldId id="660" r:id="rId7"/>
    <p:sldId id="658" r:id="rId8"/>
    <p:sldId id="661" r:id="rId9"/>
    <p:sldId id="662" r:id="rId10"/>
    <p:sldId id="640" r:id="rId11"/>
    <p:sldId id="642" r:id="rId12"/>
    <p:sldId id="643" r:id="rId13"/>
    <p:sldId id="634" r:id="rId14"/>
    <p:sldId id="645" r:id="rId15"/>
    <p:sldId id="657" r:id="rId16"/>
    <p:sldId id="644" r:id="rId17"/>
    <p:sldId id="656" r:id="rId18"/>
    <p:sldId id="655" r:id="rId19"/>
    <p:sldId id="649" r:id="rId20"/>
    <p:sldId id="650" r:id="rId21"/>
    <p:sldId id="641" r:id="rId22"/>
    <p:sldId id="663" r:id="rId23"/>
  </p:sldIdLst>
  <p:sldSz cx="9144000" cy="6858000" type="screen4x3"/>
  <p:notesSz cx="6735763" cy="986948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3366CC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3366CC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3366CC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3366CC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3366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3366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3366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3366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3366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0000"/>
    <a:srgbClr val="931423"/>
    <a:srgbClr val="932623"/>
    <a:srgbClr val="932B23"/>
    <a:srgbClr val="C02828"/>
    <a:srgbClr val="FFFF66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599" autoAdjust="0"/>
  </p:normalViewPr>
  <p:slideViewPr>
    <p:cSldViewPr>
      <p:cViewPr>
        <p:scale>
          <a:sx n="114" d="100"/>
          <a:sy n="114" d="100"/>
        </p:scale>
        <p:origin x="-91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63" y="-77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C9C30-6372-4F55-9578-EE94192AE3E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1F40B94-5977-43BE-A05C-15C661EDDAA3}">
      <dgm:prSet phldrT="[Texte]" custT="1"/>
      <dgm:spPr/>
      <dgm:t>
        <a:bodyPr/>
        <a:lstStyle/>
        <a:p>
          <a:r>
            <a:rPr lang="fr-FR" sz="900" dirty="0" smtClean="0"/>
            <a:t>Habillement chaîne logistique textile</a:t>
          </a:r>
          <a:endParaRPr lang="fr-FR" sz="900" dirty="0"/>
        </a:p>
      </dgm:t>
    </dgm:pt>
    <dgm:pt modelId="{4BD8BFBF-5598-42C2-86D1-70E493BDE8D6}" type="parTrans" cxnId="{7212716D-CCC0-44B8-B73F-E87F0DBD6FB7}">
      <dgm:prSet/>
      <dgm:spPr/>
      <dgm:t>
        <a:bodyPr/>
        <a:lstStyle/>
        <a:p>
          <a:endParaRPr lang="fr-FR" sz="2400"/>
        </a:p>
      </dgm:t>
    </dgm:pt>
    <dgm:pt modelId="{D4BD7627-241F-4281-AA4A-51D34958CF5A}" type="sibTrans" cxnId="{7212716D-CCC0-44B8-B73F-E87F0DBD6FB7}">
      <dgm:prSet/>
      <dgm:spPr/>
      <dgm:t>
        <a:bodyPr/>
        <a:lstStyle/>
        <a:p>
          <a:endParaRPr lang="fr-FR" sz="2400"/>
        </a:p>
      </dgm:t>
    </dgm:pt>
    <dgm:pt modelId="{567684AD-9907-46C2-8990-697FEE5B4DF9}">
      <dgm:prSet phldrT="[Texte]" custT="1"/>
      <dgm:spPr/>
      <dgm:t>
        <a:bodyPr/>
        <a:lstStyle/>
        <a:p>
          <a:r>
            <a:rPr lang="fr-FR" sz="900" dirty="0" smtClean="0"/>
            <a:t>Critères fonctionnels nouveaux modes de consommation et usage</a:t>
          </a:r>
          <a:endParaRPr lang="fr-FR" sz="900" dirty="0"/>
        </a:p>
      </dgm:t>
    </dgm:pt>
    <dgm:pt modelId="{91AC65D9-10D1-463D-8EF6-0B994635D330}" type="parTrans" cxnId="{68DB10D8-BC2F-4794-A76F-71C078FBA785}">
      <dgm:prSet/>
      <dgm:spPr/>
      <dgm:t>
        <a:bodyPr/>
        <a:lstStyle/>
        <a:p>
          <a:endParaRPr lang="fr-FR" sz="2400"/>
        </a:p>
      </dgm:t>
    </dgm:pt>
    <dgm:pt modelId="{675F74E8-5A63-4172-8658-C51FC4994F89}" type="sibTrans" cxnId="{68DB10D8-BC2F-4794-A76F-71C078FBA785}">
      <dgm:prSet/>
      <dgm:spPr/>
      <dgm:t>
        <a:bodyPr/>
        <a:lstStyle/>
        <a:p>
          <a:endParaRPr lang="fr-FR" sz="2400"/>
        </a:p>
      </dgm:t>
    </dgm:pt>
    <dgm:pt modelId="{6550C984-1851-4C29-8B7A-46D272C9DE80}">
      <dgm:prSet phldrT="[Texte]" custT="1"/>
      <dgm:spPr/>
      <dgm:t>
        <a:bodyPr/>
        <a:lstStyle/>
        <a:p>
          <a:r>
            <a:rPr lang="fr-FR" sz="900" dirty="0" smtClean="0"/>
            <a:t>Traçabilité</a:t>
          </a:r>
          <a:endParaRPr lang="fr-FR" sz="900" dirty="0"/>
        </a:p>
      </dgm:t>
    </dgm:pt>
    <dgm:pt modelId="{4AA6C326-0493-439F-A830-E65CE85A2CD2}" type="parTrans" cxnId="{78AD949C-33BE-41A5-B4E2-AD9AC4321207}">
      <dgm:prSet/>
      <dgm:spPr/>
      <dgm:t>
        <a:bodyPr/>
        <a:lstStyle/>
        <a:p>
          <a:endParaRPr lang="fr-FR" sz="2400"/>
        </a:p>
      </dgm:t>
    </dgm:pt>
    <dgm:pt modelId="{E6DE3487-06D2-439C-B5E3-3C8D09E4D464}" type="sibTrans" cxnId="{78AD949C-33BE-41A5-B4E2-AD9AC4321207}">
      <dgm:prSet/>
      <dgm:spPr/>
      <dgm:t>
        <a:bodyPr/>
        <a:lstStyle/>
        <a:p>
          <a:endParaRPr lang="fr-FR" sz="2400"/>
        </a:p>
      </dgm:t>
    </dgm:pt>
    <dgm:pt modelId="{B1425DD6-4C8D-424C-A804-F570625193EF}">
      <dgm:prSet phldrT="[Texte]" custT="1"/>
      <dgm:spPr/>
      <dgm:t>
        <a:bodyPr/>
        <a:lstStyle/>
        <a:p>
          <a:r>
            <a:rPr lang="fr-FR" sz="900" dirty="0" smtClean="0"/>
            <a:t>analyse de données, </a:t>
          </a:r>
          <a:r>
            <a:rPr lang="fr-FR" sz="900" dirty="0" err="1" smtClean="0"/>
            <a:t>big</a:t>
          </a:r>
          <a:r>
            <a:rPr lang="fr-FR" sz="900" dirty="0" smtClean="0"/>
            <a:t> data, IA</a:t>
          </a:r>
          <a:endParaRPr lang="fr-FR" sz="900" dirty="0"/>
        </a:p>
      </dgm:t>
    </dgm:pt>
    <dgm:pt modelId="{F4135C5A-8E40-4E2F-B446-150DC47544B9}" type="parTrans" cxnId="{19D96062-7DBE-43E0-9286-493FFF255BC8}">
      <dgm:prSet/>
      <dgm:spPr/>
      <dgm:t>
        <a:bodyPr/>
        <a:lstStyle/>
        <a:p>
          <a:endParaRPr lang="fr-FR" sz="2400"/>
        </a:p>
      </dgm:t>
    </dgm:pt>
    <dgm:pt modelId="{42030EBB-52AD-4080-8E6C-8CF27210CAE1}" type="sibTrans" cxnId="{19D96062-7DBE-43E0-9286-493FFF255BC8}">
      <dgm:prSet/>
      <dgm:spPr/>
      <dgm:t>
        <a:bodyPr/>
        <a:lstStyle/>
        <a:p>
          <a:endParaRPr lang="fr-FR" sz="2400"/>
        </a:p>
      </dgm:t>
    </dgm:pt>
    <dgm:pt modelId="{0791326E-1EE8-41A2-84E6-E17D2289A532}">
      <dgm:prSet phldrT="[Texte]" custT="1"/>
      <dgm:spPr/>
      <dgm:t>
        <a:bodyPr/>
        <a:lstStyle/>
        <a:p>
          <a:r>
            <a:rPr lang="fr-FR" sz="900" dirty="0" smtClean="0"/>
            <a:t>Textiles intelligents et connectés</a:t>
          </a:r>
          <a:endParaRPr lang="fr-FR" sz="900" dirty="0"/>
        </a:p>
      </dgm:t>
    </dgm:pt>
    <dgm:pt modelId="{ED6DB4D6-8938-4CD3-9A29-37E41448FE66}" type="parTrans" cxnId="{21D48CF9-CC21-439F-BCEA-E6E8AE18ABF3}">
      <dgm:prSet/>
      <dgm:spPr/>
      <dgm:t>
        <a:bodyPr/>
        <a:lstStyle/>
        <a:p>
          <a:endParaRPr lang="fr-FR" sz="2400"/>
        </a:p>
      </dgm:t>
    </dgm:pt>
    <dgm:pt modelId="{F82E02A3-13AB-48F9-98B1-F66A4DC5025D}" type="sibTrans" cxnId="{21D48CF9-CC21-439F-BCEA-E6E8AE18ABF3}">
      <dgm:prSet/>
      <dgm:spPr/>
      <dgm:t>
        <a:bodyPr/>
        <a:lstStyle/>
        <a:p>
          <a:endParaRPr lang="fr-FR" sz="2400"/>
        </a:p>
      </dgm:t>
    </dgm:pt>
    <dgm:pt modelId="{06071052-4270-4C27-8A9B-0C5A3C4AD016}">
      <dgm:prSet phldrT="[Texte]" custT="1"/>
      <dgm:spPr>
        <a:noFill/>
        <a:ln>
          <a:noFill/>
        </a:ln>
      </dgm:spPr>
      <dgm:t>
        <a:bodyPr/>
        <a:lstStyle/>
        <a:p>
          <a:endParaRPr lang="fr-FR" sz="900" dirty="0"/>
        </a:p>
      </dgm:t>
    </dgm:pt>
    <dgm:pt modelId="{CCFAC5F0-47F8-4FFC-A265-D046ECBF17E9}" type="sibTrans" cxnId="{708DEAF6-AE2E-48C5-8900-56B8D0ED83DB}">
      <dgm:prSet/>
      <dgm:spPr/>
      <dgm:t>
        <a:bodyPr/>
        <a:lstStyle/>
        <a:p>
          <a:endParaRPr lang="fr-FR" sz="2400"/>
        </a:p>
      </dgm:t>
    </dgm:pt>
    <dgm:pt modelId="{580FBF44-601D-4BEE-89CF-8AD665244529}" type="parTrans" cxnId="{708DEAF6-AE2E-48C5-8900-56B8D0ED83DB}">
      <dgm:prSet/>
      <dgm:spPr/>
      <dgm:t>
        <a:bodyPr/>
        <a:lstStyle/>
        <a:p>
          <a:endParaRPr lang="fr-FR" sz="2400"/>
        </a:p>
      </dgm:t>
    </dgm:pt>
    <dgm:pt modelId="{D32B76DC-FB0E-4B2B-B111-AF7E5C93E0ED}" type="pres">
      <dgm:prSet presAssocID="{93AC9C30-6372-4F55-9578-EE94192AE3E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E8F4ACD0-5F1C-47E2-8C6B-3DB1D088E5EC}" type="pres">
      <dgm:prSet presAssocID="{06071052-4270-4C27-8A9B-0C5A3C4AD016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4F2C03BC-7803-4EB2-AF4C-063BBCF70D5B}" type="pres">
      <dgm:prSet presAssocID="{06071052-4270-4C27-8A9B-0C5A3C4AD016}" presName="Accent2" presStyleLbl="node1" presStyleIdx="0" presStyleCnt="19"/>
      <dgm:spPr/>
    </dgm:pt>
    <dgm:pt modelId="{97303722-FEEC-4308-A6D4-3989323BC088}" type="pres">
      <dgm:prSet presAssocID="{06071052-4270-4C27-8A9B-0C5A3C4AD016}" presName="Accent3" presStyleLbl="node1" presStyleIdx="1" presStyleCnt="19"/>
      <dgm:spPr/>
    </dgm:pt>
    <dgm:pt modelId="{33DD496E-9DFC-46E0-B5C5-6B09BF466897}" type="pres">
      <dgm:prSet presAssocID="{06071052-4270-4C27-8A9B-0C5A3C4AD016}" presName="Accent4" presStyleLbl="node1" presStyleIdx="2" presStyleCnt="19"/>
      <dgm:spPr/>
    </dgm:pt>
    <dgm:pt modelId="{FB187676-055E-4EFC-8E31-EC6D1AD55D2A}" type="pres">
      <dgm:prSet presAssocID="{06071052-4270-4C27-8A9B-0C5A3C4AD016}" presName="Accent5" presStyleLbl="node1" presStyleIdx="3" presStyleCnt="19" custLinFactNeighborX="-60124" custLinFactNeighborY="-591"/>
      <dgm:spPr/>
    </dgm:pt>
    <dgm:pt modelId="{0CBAE865-C09A-4B6B-A1F3-571DFE6E3940}" type="pres">
      <dgm:prSet presAssocID="{06071052-4270-4C27-8A9B-0C5A3C4AD016}" presName="Accent6" presStyleLbl="node1" presStyleIdx="4" presStyleCnt="19"/>
      <dgm:spPr/>
    </dgm:pt>
    <dgm:pt modelId="{26444E3C-3884-4CFF-9213-3B0C51CA4CEE}" type="pres">
      <dgm:prSet presAssocID="{51F40B94-5977-43BE-A05C-15C661EDDAA3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FE4DB4AD-66ED-4D56-B412-A5925BAF35BA}" type="pres">
      <dgm:prSet presAssocID="{51F40B94-5977-43BE-A05C-15C661EDDAA3}" presName="Accent7" presStyleCnt="0"/>
      <dgm:spPr/>
    </dgm:pt>
    <dgm:pt modelId="{B7A55CEB-CF6E-4F74-A079-1C9CEE289865}" type="pres">
      <dgm:prSet presAssocID="{51F40B94-5977-43BE-A05C-15C661EDDAA3}" presName="AccentHold1" presStyleLbl="node1" presStyleIdx="6" presStyleCnt="19" custLinFactNeighborX="-90099" custLinFactNeighborY="60567"/>
      <dgm:spPr/>
    </dgm:pt>
    <dgm:pt modelId="{269C656E-8D5B-48F5-9FD5-5CBA59B6F664}" type="pres">
      <dgm:prSet presAssocID="{51F40B94-5977-43BE-A05C-15C661EDDAA3}" presName="Accent8" presStyleCnt="0"/>
      <dgm:spPr/>
    </dgm:pt>
    <dgm:pt modelId="{137051C7-2EF7-4900-B8AC-4F4929FE3135}" type="pres">
      <dgm:prSet presAssocID="{51F40B94-5977-43BE-A05C-15C661EDDAA3}" presName="AccentHold2" presStyleLbl="node1" presStyleIdx="7" presStyleCnt="19"/>
      <dgm:spPr/>
    </dgm:pt>
    <dgm:pt modelId="{5DDB26FA-0500-4AEB-90EA-C3B9574A2003}" type="pres">
      <dgm:prSet presAssocID="{567684AD-9907-46C2-8990-697FEE5B4DF9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4146DFC-7111-4759-AE3B-C5AFDF47BCCC}" type="pres">
      <dgm:prSet presAssocID="{567684AD-9907-46C2-8990-697FEE5B4DF9}" presName="Accent9" presStyleCnt="0"/>
      <dgm:spPr/>
    </dgm:pt>
    <dgm:pt modelId="{72E83B11-5D81-40DF-85D0-12E07EABDA96}" type="pres">
      <dgm:prSet presAssocID="{567684AD-9907-46C2-8990-697FEE5B4DF9}" presName="AccentHold1" presStyleLbl="node1" presStyleIdx="9" presStyleCnt="19"/>
      <dgm:spPr/>
    </dgm:pt>
    <dgm:pt modelId="{D28910F6-7BA4-49E6-8206-2E59CFDB7243}" type="pres">
      <dgm:prSet presAssocID="{567684AD-9907-46C2-8990-697FEE5B4DF9}" presName="Accent10" presStyleCnt="0"/>
      <dgm:spPr/>
    </dgm:pt>
    <dgm:pt modelId="{F2C5B122-D910-46E3-A9E4-A7B01E6FE073}" type="pres">
      <dgm:prSet presAssocID="{567684AD-9907-46C2-8990-697FEE5B4DF9}" presName="AccentHold2" presStyleLbl="node1" presStyleIdx="10" presStyleCnt="19" custLinFactNeighborX="15822" custLinFactNeighborY="89357"/>
      <dgm:spPr/>
    </dgm:pt>
    <dgm:pt modelId="{7F032D97-62B6-483E-8B45-795EBD4EA4B8}" type="pres">
      <dgm:prSet presAssocID="{567684AD-9907-46C2-8990-697FEE5B4DF9}" presName="Accent11" presStyleCnt="0"/>
      <dgm:spPr/>
    </dgm:pt>
    <dgm:pt modelId="{A6C63980-98B1-4B60-AB8D-8E5B72318FE5}" type="pres">
      <dgm:prSet presAssocID="{567684AD-9907-46C2-8990-697FEE5B4DF9}" presName="AccentHold3" presStyleLbl="node1" presStyleIdx="11" presStyleCnt="19"/>
      <dgm:spPr/>
    </dgm:pt>
    <dgm:pt modelId="{1BCBA165-0793-485A-811D-45DB0C8A6F25}" type="pres">
      <dgm:prSet presAssocID="{6550C984-1851-4C29-8B7A-46D272C9DE80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F984221-6B44-4E52-9046-297D60137ADC}" type="pres">
      <dgm:prSet presAssocID="{6550C984-1851-4C29-8B7A-46D272C9DE80}" presName="Accent12" presStyleCnt="0"/>
      <dgm:spPr/>
    </dgm:pt>
    <dgm:pt modelId="{A00AB77C-300A-4C70-A419-A46E2B90A0AB}" type="pres">
      <dgm:prSet presAssocID="{6550C984-1851-4C29-8B7A-46D272C9DE80}" presName="AccentHold1" presStyleLbl="node1" presStyleIdx="13" presStyleCnt="19"/>
      <dgm:spPr/>
    </dgm:pt>
    <dgm:pt modelId="{B87C3FAF-B38F-4801-807C-D5B3969B3400}" type="pres">
      <dgm:prSet presAssocID="{B1425DD6-4C8D-424C-A804-F570625193EF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3AAD51CC-9AB4-48E5-8910-5A6D52470DEF}" type="pres">
      <dgm:prSet presAssocID="{B1425DD6-4C8D-424C-A804-F570625193EF}" presName="Accent13" presStyleCnt="0"/>
      <dgm:spPr/>
    </dgm:pt>
    <dgm:pt modelId="{3668089F-6D2D-4267-868D-ABB7B60148EA}" type="pres">
      <dgm:prSet presAssocID="{B1425DD6-4C8D-424C-A804-F570625193EF}" presName="AccentHold1" presStyleLbl="node1" presStyleIdx="15" presStyleCnt="19"/>
      <dgm:spPr/>
    </dgm:pt>
    <dgm:pt modelId="{68146F5D-166F-41A0-8DBD-B80EAA5C63DB}" type="pres">
      <dgm:prSet presAssocID="{0791326E-1EE8-41A2-84E6-E17D2289A532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C3A0727-AF4C-4695-93B9-3245C1B514E0}" type="pres">
      <dgm:prSet presAssocID="{0791326E-1EE8-41A2-84E6-E17D2289A532}" presName="Accent15" presStyleCnt="0"/>
      <dgm:spPr/>
    </dgm:pt>
    <dgm:pt modelId="{698F4478-EB14-449E-AA6C-CDD07FCB6B1A}" type="pres">
      <dgm:prSet presAssocID="{0791326E-1EE8-41A2-84E6-E17D2289A532}" presName="AccentHold2" presStyleLbl="node1" presStyleIdx="17" presStyleCnt="19"/>
      <dgm:spPr/>
    </dgm:pt>
    <dgm:pt modelId="{84B02B1F-CF79-4666-B57F-30C786DC1B43}" type="pres">
      <dgm:prSet presAssocID="{0791326E-1EE8-41A2-84E6-E17D2289A532}" presName="Accent16" presStyleCnt="0"/>
      <dgm:spPr/>
    </dgm:pt>
    <dgm:pt modelId="{6CA99821-85DB-4D5A-B47E-90FB06384116}" type="pres">
      <dgm:prSet presAssocID="{0791326E-1EE8-41A2-84E6-E17D2289A532}" presName="AccentHold3" presStyleLbl="node1" presStyleIdx="18" presStyleCnt="19"/>
      <dgm:spPr/>
    </dgm:pt>
  </dgm:ptLst>
  <dgm:cxnLst>
    <dgm:cxn modelId="{21D48CF9-CC21-439F-BCEA-E6E8AE18ABF3}" srcId="{06071052-4270-4C27-8A9B-0C5A3C4AD016}" destId="{0791326E-1EE8-41A2-84E6-E17D2289A532}" srcOrd="4" destOrd="0" parTransId="{ED6DB4D6-8938-4CD3-9A29-37E41448FE66}" sibTransId="{F82E02A3-13AB-48F9-98B1-F66A4DC5025D}"/>
    <dgm:cxn modelId="{575C0D83-9C8A-4041-A72B-0E41248441D4}" type="presOf" srcId="{B1425DD6-4C8D-424C-A804-F570625193EF}" destId="{B87C3FAF-B38F-4801-807C-D5B3969B3400}" srcOrd="0" destOrd="0" presId="urn:microsoft.com/office/officeart/2009/3/layout/CircleRelationship"/>
    <dgm:cxn modelId="{47C88FEE-A1ED-4F0B-AE9E-65BCB4B61061}" type="presOf" srcId="{06071052-4270-4C27-8A9B-0C5A3C4AD016}" destId="{E8F4ACD0-5F1C-47E2-8C6B-3DB1D088E5EC}" srcOrd="0" destOrd="0" presId="urn:microsoft.com/office/officeart/2009/3/layout/CircleRelationship"/>
    <dgm:cxn modelId="{19D96062-7DBE-43E0-9286-493FFF255BC8}" srcId="{06071052-4270-4C27-8A9B-0C5A3C4AD016}" destId="{B1425DD6-4C8D-424C-A804-F570625193EF}" srcOrd="3" destOrd="0" parTransId="{F4135C5A-8E40-4E2F-B446-150DC47544B9}" sibTransId="{42030EBB-52AD-4080-8E6C-8CF27210CAE1}"/>
    <dgm:cxn modelId="{7212716D-CCC0-44B8-B73F-E87F0DBD6FB7}" srcId="{06071052-4270-4C27-8A9B-0C5A3C4AD016}" destId="{51F40B94-5977-43BE-A05C-15C661EDDAA3}" srcOrd="0" destOrd="0" parTransId="{4BD8BFBF-5598-42C2-86D1-70E493BDE8D6}" sibTransId="{D4BD7627-241F-4281-AA4A-51D34958CF5A}"/>
    <dgm:cxn modelId="{99738ABE-B544-45FB-9242-F742DEA5AC96}" type="presOf" srcId="{51F40B94-5977-43BE-A05C-15C661EDDAA3}" destId="{26444E3C-3884-4CFF-9213-3B0C51CA4CEE}" srcOrd="0" destOrd="0" presId="urn:microsoft.com/office/officeart/2009/3/layout/CircleRelationship"/>
    <dgm:cxn modelId="{68DB10D8-BC2F-4794-A76F-71C078FBA785}" srcId="{06071052-4270-4C27-8A9B-0C5A3C4AD016}" destId="{567684AD-9907-46C2-8990-697FEE5B4DF9}" srcOrd="1" destOrd="0" parTransId="{91AC65D9-10D1-463D-8EF6-0B994635D330}" sibTransId="{675F74E8-5A63-4172-8658-C51FC4994F89}"/>
    <dgm:cxn modelId="{78AD949C-33BE-41A5-B4E2-AD9AC4321207}" srcId="{06071052-4270-4C27-8A9B-0C5A3C4AD016}" destId="{6550C984-1851-4C29-8B7A-46D272C9DE80}" srcOrd="2" destOrd="0" parTransId="{4AA6C326-0493-439F-A830-E65CE85A2CD2}" sibTransId="{E6DE3487-06D2-439C-B5E3-3C8D09E4D464}"/>
    <dgm:cxn modelId="{3205A668-8AFD-4486-9213-40FA569990B9}" type="presOf" srcId="{6550C984-1851-4C29-8B7A-46D272C9DE80}" destId="{1BCBA165-0793-485A-811D-45DB0C8A6F25}" srcOrd="0" destOrd="0" presId="urn:microsoft.com/office/officeart/2009/3/layout/CircleRelationship"/>
    <dgm:cxn modelId="{43CFC61F-C574-47E0-B787-B603CDDCCF46}" type="presOf" srcId="{93AC9C30-6372-4F55-9578-EE94192AE3EC}" destId="{D32B76DC-FB0E-4B2B-B111-AF7E5C93E0ED}" srcOrd="0" destOrd="0" presId="urn:microsoft.com/office/officeart/2009/3/layout/CircleRelationship"/>
    <dgm:cxn modelId="{A69EBE62-0FA3-48AB-BE58-1252863DB01F}" type="presOf" srcId="{567684AD-9907-46C2-8990-697FEE5B4DF9}" destId="{5DDB26FA-0500-4AEB-90EA-C3B9574A2003}" srcOrd="0" destOrd="0" presId="urn:microsoft.com/office/officeart/2009/3/layout/CircleRelationship"/>
    <dgm:cxn modelId="{E15C9470-9D37-4526-BD35-CFB6C57EDFA6}" type="presOf" srcId="{0791326E-1EE8-41A2-84E6-E17D2289A532}" destId="{68146F5D-166F-41A0-8DBD-B80EAA5C63DB}" srcOrd="0" destOrd="0" presId="urn:microsoft.com/office/officeart/2009/3/layout/CircleRelationship"/>
    <dgm:cxn modelId="{708DEAF6-AE2E-48C5-8900-56B8D0ED83DB}" srcId="{93AC9C30-6372-4F55-9578-EE94192AE3EC}" destId="{06071052-4270-4C27-8A9B-0C5A3C4AD016}" srcOrd="0" destOrd="0" parTransId="{580FBF44-601D-4BEE-89CF-8AD665244529}" sibTransId="{CCFAC5F0-47F8-4FFC-A265-D046ECBF17E9}"/>
    <dgm:cxn modelId="{033DD364-613B-492A-9411-87B9C2444E2D}" type="presParOf" srcId="{D32B76DC-FB0E-4B2B-B111-AF7E5C93E0ED}" destId="{E8F4ACD0-5F1C-47E2-8C6B-3DB1D088E5EC}" srcOrd="0" destOrd="0" presId="urn:microsoft.com/office/officeart/2009/3/layout/CircleRelationship"/>
    <dgm:cxn modelId="{F0020313-505B-4F56-9D09-37A9EDE442F9}" type="presParOf" srcId="{D32B76DC-FB0E-4B2B-B111-AF7E5C93E0ED}" destId="{4F2C03BC-7803-4EB2-AF4C-063BBCF70D5B}" srcOrd="1" destOrd="0" presId="urn:microsoft.com/office/officeart/2009/3/layout/CircleRelationship"/>
    <dgm:cxn modelId="{E673C161-0035-416F-9554-3226E70C7421}" type="presParOf" srcId="{D32B76DC-FB0E-4B2B-B111-AF7E5C93E0ED}" destId="{97303722-FEEC-4308-A6D4-3989323BC088}" srcOrd="2" destOrd="0" presId="urn:microsoft.com/office/officeart/2009/3/layout/CircleRelationship"/>
    <dgm:cxn modelId="{DB8F8BB3-D04D-4474-9611-A858085E7EED}" type="presParOf" srcId="{D32B76DC-FB0E-4B2B-B111-AF7E5C93E0ED}" destId="{33DD496E-9DFC-46E0-B5C5-6B09BF466897}" srcOrd="3" destOrd="0" presId="urn:microsoft.com/office/officeart/2009/3/layout/CircleRelationship"/>
    <dgm:cxn modelId="{6326FE3E-FD4F-438B-8619-086A30D69C10}" type="presParOf" srcId="{D32B76DC-FB0E-4B2B-B111-AF7E5C93E0ED}" destId="{FB187676-055E-4EFC-8E31-EC6D1AD55D2A}" srcOrd="4" destOrd="0" presId="urn:microsoft.com/office/officeart/2009/3/layout/CircleRelationship"/>
    <dgm:cxn modelId="{3E406C88-C14E-4C80-8C7D-A424EA01C947}" type="presParOf" srcId="{D32B76DC-FB0E-4B2B-B111-AF7E5C93E0ED}" destId="{0CBAE865-C09A-4B6B-A1F3-571DFE6E3940}" srcOrd="5" destOrd="0" presId="urn:microsoft.com/office/officeart/2009/3/layout/CircleRelationship"/>
    <dgm:cxn modelId="{EEB63C91-96FD-4AF7-BAE2-0FA728CFB93E}" type="presParOf" srcId="{D32B76DC-FB0E-4B2B-B111-AF7E5C93E0ED}" destId="{26444E3C-3884-4CFF-9213-3B0C51CA4CEE}" srcOrd="6" destOrd="0" presId="urn:microsoft.com/office/officeart/2009/3/layout/CircleRelationship"/>
    <dgm:cxn modelId="{A59B5968-DCF4-442D-B5C2-FADEDA536565}" type="presParOf" srcId="{D32B76DC-FB0E-4B2B-B111-AF7E5C93E0ED}" destId="{FE4DB4AD-66ED-4D56-B412-A5925BAF35BA}" srcOrd="7" destOrd="0" presId="urn:microsoft.com/office/officeart/2009/3/layout/CircleRelationship"/>
    <dgm:cxn modelId="{051582F8-BC2E-4D1F-B8B4-194A59EB6864}" type="presParOf" srcId="{FE4DB4AD-66ED-4D56-B412-A5925BAF35BA}" destId="{B7A55CEB-CF6E-4F74-A079-1C9CEE289865}" srcOrd="0" destOrd="0" presId="urn:microsoft.com/office/officeart/2009/3/layout/CircleRelationship"/>
    <dgm:cxn modelId="{A8728733-9EF8-45F2-8D9C-3834FA126EF0}" type="presParOf" srcId="{D32B76DC-FB0E-4B2B-B111-AF7E5C93E0ED}" destId="{269C656E-8D5B-48F5-9FD5-5CBA59B6F664}" srcOrd="8" destOrd="0" presId="urn:microsoft.com/office/officeart/2009/3/layout/CircleRelationship"/>
    <dgm:cxn modelId="{85C4C379-374C-47D3-AE68-4EEE161C2DD2}" type="presParOf" srcId="{269C656E-8D5B-48F5-9FD5-5CBA59B6F664}" destId="{137051C7-2EF7-4900-B8AC-4F4929FE3135}" srcOrd="0" destOrd="0" presId="urn:microsoft.com/office/officeart/2009/3/layout/CircleRelationship"/>
    <dgm:cxn modelId="{BB6EF2CC-531A-4FAD-ACE2-1B9532E01255}" type="presParOf" srcId="{D32B76DC-FB0E-4B2B-B111-AF7E5C93E0ED}" destId="{5DDB26FA-0500-4AEB-90EA-C3B9574A2003}" srcOrd="9" destOrd="0" presId="urn:microsoft.com/office/officeart/2009/3/layout/CircleRelationship"/>
    <dgm:cxn modelId="{CFC7CB0F-8313-4169-961F-6B6FF167E9C4}" type="presParOf" srcId="{D32B76DC-FB0E-4B2B-B111-AF7E5C93E0ED}" destId="{D4146DFC-7111-4759-AE3B-C5AFDF47BCCC}" srcOrd="10" destOrd="0" presId="urn:microsoft.com/office/officeart/2009/3/layout/CircleRelationship"/>
    <dgm:cxn modelId="{88B251E2-5860-45CD-8135-93A6421E9B95}" type="presParOf" srcId="{D4146DFC-7111-4759-AE3B-C5AFDF47BCCC}" destId="{72E83B11-5D81-40DF-85D0-12E07EABDA96}" srcOrd="0" destOrd="0" presId="urn:microsoft.com/office/officeart/2009/3/layout/CircleRelationship"/>
    <dgm:cxn modelId="{40F55ECB-7848-497B-8571-C18719CDB727}" type="presParOf" srcId="{D32B76DC-FB0E-4B2B-B111-AF7E5C93E0ED}" destId="{D28910F6-7BA4-49E6-8206-2E59CFDB7243}" srcOrd="11" destOrd="0" presId="urn:microsoft.com/office/officeart/2009/3/layout/CircleRelationship"/>
    <dgm:cxn modelId="{22D5A55A-454D-4E6A-A4B4-7FAF1C4D9086}" type="presParOf" srcId="{D28910F6-7BA4-49E6-8206-2E59CFDB7243}" destId="{F2C5B122-D910-46E3-A9E4-A7B01E6FE073}" srcOrd="0" destOrd="0" presId="urn:microsoft.com/office/officeart/2009/3/layout/CircleRelationship"/>
    <dgm:cxn modelId="{789D4F46-A878-4E53-AA96-5F0B61381030}" type="presParOf" srcId="{D32B76DC-FB0E-4B2B-B111-AF7E5C93E0ED}" destId="{7F032D97-62B6-483E-8B45-795EBD4EA4B8}" srcOrd="12" destOrd="0" presId="urn:microsoft.com/office/officeart/2009/3/layout/CircleRelationship"/>
    <dgm:cxn modelId="{F4953715-1337-4448-BCA4-7DD1783FF2A6}" type="presParOf" srcId="{7F032D97-62B6-483E-8B45-795EBD4EA4B8}" destId="{A6C63980-98B1-4B60-AB8D-8E5B72318FE5}" srcOrd="0" destOrd="0" presId="urn:microsoft.com/office/officeart/2009/3/layout/CircleRelationship"/>
    <dgm:cxn modelId="{736BA7C8-F7B1-4806-968B-C6BA77C5F793}" type="presParOf" srcId="{D32B76DC-FB0E-4B2B-B111-AF7E5C93E0ED}" destId="{1BCBA165-0793-485A-811D-45DB0C8A6F25}" srcOrd="13" destOrd="0" presId="urn:microsoft.com/office/officeart/2009/3/layout/CircleRelationship"/>
    <dgm:cxn modelId="{3B582A0F-A063-47F7-B4DA-6383F11B716B}" type="presParOf" srcId="{D32B76DC-FB0E-4B2B-B111-AF7E5C93E0ED}" destId="{9F984221-6B44-4E52-9046-297D60137ADC}" srcOrd="14" destOrd="0" presId="urn:microsoft.com/office/officeart/2009/3/layout/CircleRelationship"/>
    <dgm:cxn modelId="{8ED02A69-2796-49F6-81FC-76E5F7AAB171}" type="presParOf" srcId="{9F984221-6B44-4E52-9046-297D60137ADC}" destId="{A00AB77C-300A-4C70-A419-A46E2B90A0AB}" srcOrd="0" destOrd="0" presId="urn:microsoft.com/office/officeart/2009/3/layout/CircleRelationship"/>
    <dgm:cxn modelId="{E0D52704-F6A3-4B63-B15A-2F3FB2DCC6B6}" type="presParOf" srcId="{D32B76DC-FB0E-4B2B-B111-AF7E5C93E0ED}" destId="{B87C3FAF-B38F-4801-807C-D5B3969B3400}" srcOrd="15" destOrd="0" presId="urn:microsoft.com/office/officeart/2009/3/layout/CircleRelationship"/>
    <dgm:cxn modelId="{33B0376C-311D-43CB-A710-A3A45B788449}" type="presParOf" srcId="{D32B76DC-FB0E-4B2B-B111-AF7E5C93E0ED}" destId="{3AAD51CC-9AB4-48E5-8910-5A6D52470DEF}" srcOrd="16" destOrd="0" presId="urn:microsoft.com/office/officeart/2009/3/layout/CircleRelationship"/>
    <dgm:cxn modelId="{7AEC4E34-37A8-46F8-BEE3-D2D829519C32}" type="presParOf" srcId="{3AAD51CC-9AB4-48E5-8910-5A6D52470DEF}" destId="{3668089F-6D2D-4267-868D-ABB7B60148EA}" srcOrd="0" destOrd="0" presId="urn:microsoft.com/office/officeart/2009/3/layout/CircleRelationship"/>
    <dgm:cxn modelId="{D2D87A30-2C5C-49C5-87FD-B77B6D9739F9}" type="presParOf" srcId="{D32B76DC-FB0E-4B2B-B111-AF7E5C93E0ED}" destId="{68146F5D-166F-41A0-8DBD-B80EAA5C63DB}" srcOrd="17" destOrd="0" presId="urn:microsoft.com/office/officeart/2009/3/layout/CircleRelationship"/>
    <dgm:cxn modelId="{3472921C-69FA-4872-BEF5-C2B44782CB41}" type="presParOf" srcId="{D32B76DC-FB0E-4B2B-B111-AF7E5C93E0ED}" destId="{BC3A0727-AF4C-4695-93B9-3245C1B514E0}" srcOrd="18" destOrd="0" presId="urn:microsoft.com/office/officeart/2009/3/layout/CircleRelationship"/>
    <dgm:cxn modelId="{EB116DCD-8A81-4931-AA40-FEF6589DDD30}" type="presParOf" srcId="{BC3A0727-AF4C-4695-93B9-3245C1B514E0}" destId="{698F4478-EB14-449E-AA6C-CDD07FCB6B1A}" srcOrd="0" destOrd="0" presId="urn:microsoft.com/office/officeart/2009/3/layout/CircleRelationship"/>
    <dgm:cxn modelId="{99E54C2B-4242-4E05-9981-BC25B47547F0}" type="presParOf" srcId="{D32B76DC-FB0E-4B2B-B111-AF7E5C93E0ED}" destId="{84B02B1F-CF79-4666-B57F-30C786DC1B43}" srcOrd="19" destOrd="0" presId="urn:microsoft.com/office/officeart/2009/3/layout/CircleRelationship"/>
    <dgm:cxn modelId="{1019613C-CCAC-48A0-B856-18F6431A6013}" type="presParOf" srcId="{84B02B1F-CF79-4666-B57F-30C786DC1B43}" destId="{6CA99821-85DB-4D5A-B47E-90FB0638411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ACD0-5F1C-47E2-8C6B-3DB1D088E5EC}">
      <dsp:nvSpPr>
        <dsp:cNvPr id="0" name=""/>
        <dsp:cNvSpPr/>
      </dsp:nvSpPr>
      <dsp:spPr>
        <a:xfrm>
          <a:off x="2316999" y="1029894"/>
          <a:ext cx="3021655" cy="302217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/>
        </a:p>
      </dsp:txBody>
      <dsp:txXfrm>
        <a:off x="2759510" y="1472481"/>
        <a:ext cx="2136633" cy="2137001"/>
      </dsp:txXfrm>
    </dsp:sp>
    <dsp:sp modelId="{4F2C03BC-7803-4EB2-AF4C-063BBCF70D5B}">
      <dsp:nvSpPr>
        <dsp:cNvPr id="0" name=""/>
        <dsp:cNvSpPr/>
      </dsp:nvSpPr>
      <dsp:spPr>
        <a:xfrm>
          <a:off x="3246120" y="3827405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03722-FEEC-4308-A6D4-3989323BC088}">
      <dsp:nvSpPr>
        <dsp:cNvPr id="0" name=""/>
        <dsp:cNvSpPr/>
      </dsp:nvSpPr>
      <dsp:spPr>
        <a:xfrm>
          <a:off x="5533281" y="2256370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D496E-9DFC-46E0-B5C5-6B09BF466897}">
      <dsp:nvSpPr>
        <dsp:cNvPr id="0" name=""/>
        <dsp:cNvSpPr/>
      </dsp:nvSpPr>
      <dsp:spPr>
        <a:xfrm>
          <a:off x="4369246" y="4086634"/>
          <a:ext cx="335946" cy="336457"/>
        </a:xfrm>
        <a:prstGeom prst="ellipse">
          <a:avLst/>
        </a:prstGeom>
        <a:solidFill>
          <a:schemeClr val="accent3">
            <a:hueOff val="0"/>
            <a:satOff val="0"/>
            <a:lumOff val="-1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87676-055E-4EFC-8E31-EC6D1AD55D2A}">
      <dsp:nvSpPr>
        <dsp:cNvPr id="0" name=""/>
        <dsp:cNvSpPr/>
      </dsp:nvSpPr>
      <dsp:spPr>
        <a:xfrm>
          <a:off x="3167843" y="1368152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AE865-C09A-4B6B-A1F3-571DFE6E3940}">
      <dsp:nvSpPr>
        <dsp:cNvPr id="0" name=""/>
        <dsp:cNvSpPr/>
      </dsp:nvSpPr>
      <dsp:spPr>
        <a:xfrm>
          <a:off x="2547575" y="2763487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2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44E3C-3884-4CFF-9213-3B0C51CA4CEE}">
      <dsp:nvSpPr>
        <dsp:cNvPr id="0" name=""/>
        <dsp:cNvSpPr/>
      </dsp:nvSpPr>
      <dsp:spPr>
        <a:xfrm>
          <a:off x="1372383" y="1575355"/>
          <a:ext cx="1228496" cy="1228636"/>
        </a:xfrm>
        <a:prstGeom prst="ellipse">
          <a:avLst/>
        </a:prstGeom>
        <a:solidFill>
          <a:schemeClr val="accent3">
            <a:hueOff val="0"/>
            <a:satOff val="0"/>
            <a:lumOff val="-2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Habillement chaîne logistique textile</a:t>
          </a:r>
          <a:endParaRPr lang="fr-FR" sz="900" kern="1200" dirty="0"/>
        </a:p>
      </dsp:txBody>
      <dsp:txXfrm>
        <a:off x="1552292" y="1755285"/>
        <a:ext cx="868678" cy="868776"/>
      </dsp:txXfrm>
    </dsp:sp>
    <dsp:sp modelId="{B7A55CEB-CF6E-4F74-A079-1C9CEE289865}">
      <dsp:nvSpPr>
        <dsp:cNvPr id="0" name=""/>
        <dsp:cNvSpPr/>
      </dsp:nvSpPr>
      <dsp:spPr>
        <a:xfrm>
          <a:off x="3399008" y="1584175"/>
          <a:ext cx="335946" cy="336457"/>
        </a:xfrm>
        <a:prstGeom prst="ellipse">
          <a:avLst/>
        </a:prstGeom>
        <a:solidFill>
          <a:schemeClr val="accent3">
            <a:hueOff val="0"/>
            <a:satOff val="0"/>
            <a:lumOff val="-3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051C7-2EF7-4900-B8AC-4F4929FE3135}">
      <dsp:nvSpPr>
        <dsp:cNvPr id="0" name=""/>
        <dsp:cNvSpPr/>
      </dsp:nvSpPr>
      <dsp:spPr>
        <a:xfrm>
          <a:off x="1488291" y="3163671"/>
          <a:ext cx="607430" cy="607567"/>
        </a:xfrm>
        <a:prstGeom prst="ellipse">
          <a:avLst/>
        </a:prstGeom>
        <a:solidFill>
          <a:schemeClr val="accent3">
            <a:hueOff val="0"/>
            <a:satOff val="0"/>
            <a:lumOff val="-3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26FA-0500-4AEB-90EA-C3B9574A2003}">
      <dsp:nvSpPr>
        <dsp:cNvPr id="0" name=""/>
        <dsp:cNvSpPr/>
      </dsp:nvSpPr>
      <dsp:spPr>
        <a:xfrm>
          <a:off x="5649188" y="997490"/>
          <a:ext cx="1228496" cy="1228636"/>
        </a:xfrm>
        <a:prstGeom prst="ellipse">
          <a:avLst/>
        </a:prstGeom>
        <a:solidFill>
          <a:schemeClr val="accent3">
            <a:hueOff val="0"/>
            <a:satOff val="0"/>
            <a:lumOff val="-4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Critères fonctionnels nouveaux modes de consommation et usage</a:t>
          </a:r>
          <a:endParaRPr lang="fr-FR" sz="900" kern="1200" dirty="0"/>
        </a:p>
      </dsp:txBody>
      <dsp:txXfrm>
        <a:off x="5829097" y="1177420"/>
        <a:ext cx="868678" cy="868776"/>
      </dsp:txXfrm>
    </dsp:sp>
    <dsp:sp modelId="{72E83B11-5D81-40DF-85D0-12E07EABDA96}">
      <dsp:nvSpPr>
        <dsp:cNvPr id="0" name=""/>
        <dsp:cNvSpPr/>
      </dsp:nvSpPr>
      <dsp:spPr>
        <a:xfrm>
          <a:off x="5100642" y="1845385"/>
          <a:ext cx="335946" cy="336457"/>
        </a:xfrm>
        <a:prstGeom prst="ellipse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5B122-D910-46E3-A9E4-A7B01E6FE073}">
      <dsp:nvSpPr>
        <dsp:cNvPr id="0" name=""/>
        <dsp:cNvSpPr/>
      </dsp:nvSpPr>
      <dsp:spPr>
        <a:xfrm>
          <a:off x="1295636" y="4104456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5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63980-98B1-4B60-AB8D-8E5B72318FE5}">
      <dsp:nvSpPr>
        <dsp:cNvPr id="0" name=""/>
        <dsp:cNvSpPr/>
      </dsp:nvSpPr>
      <dsp:spPr>
        <a:xfrm>
          <a:off x="3684337" y="3540093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6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BA165-0793-485A-811D-45DB0C8A6F25}">
      <dsp:nvSpPr>
        <dsp:cNvPr id="0" name=""/>
        <dsp:cNvSpPr/>
      </dsp:nvSpPr>
      <dsp:spPr>
        <a:xfrm>
          <a:off x="6226867" y="3120466"/>
          <a:ext cx="1228496" cy="1228636"/>
        </a:xfrm>
        <a:prstGeom prst="ellipse">
          <a:avLst/>
        </a:prstGeom>
        <a:solidFill>
          <a:schemeClr val="accent3">
            <a:hueOff val="0"/>
            <a:satOff val="0"/>
            <a:lumOff val="-6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Traçabilité</a:t>
          </a:r>
          <a:endParaRPr lang="fr-FR" sz="900" kern="1200" dirty="0"/>
        </a:p>
      </dsp:txBody>
      <dsp:txXfrm>
        <a:off x="6406776" y="3300396"/>
        <a:ext cx="868678" cy="868776"/>
      </dsp:txXfrm>
    </dsp:sp>
    <dsp:sp modelId="{A00AB77C-300A-4C70-A419-A46E2B90A0AB}">
      <dsp:nvSpPr>
        <dsp:cNvPr id="0" name=""/>
        <dsp:cNvSpPr/>
      </dsp:nvSpPr>
      <dsp:spPr>
        <a:xfrm>
          <a:off x="5880384" y="3077801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7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C3FAF-B38F-4801-807C-D5B3969B3400}">
      <dsp:nvSpPr>
        <dsp:cNvPr id="0" name=""/>
        <dsp:cNvSpPr/>
      </dsp:nvSpPr>
      <dsp:spPr>
        <a:xfrm>
          <a:off x="2700672" y="4171963"/>
          <a:ext cx="1228496" cy="1228636"/>
        </a:xfrm>
        <a:prstGeom prst="ellipse">
          <a:avLst/>
        </a:prstGeom>
        <a:solidFill>
          <a:schemeClr val="accent3">
            <a:hueOff val="0"/>
            <a:satOff val="0"/>
            <a:lumOff val="-7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analyse de données, </a:t>
          </a:r>
          <a:r>
            <a:rPr lang="fr-FR" sz="900" kern="1200" dirty="0" err="1" smtClean="0"/>
            <a:t>big</a:t>
          </a:r>
          <a:r>
            <a:rPr lang="fr-FR" sz="900" kern="1200" dirty="0" smtClean="0"/>
            <a:t> data, IA</a:t>
          </a:r>
          <a:endParaRPr lang="fr-FR" sz="900" kern="1200" dirty="0"/>
        </a:p>
      </dsp:txBody>
      <dsp:txXfrm>
        <a:off x="2880581" y="4351893"/>
        <a:ext cx="868678" cy="868776"/>
      </dsp:txXfrm>
    </dsp:sp>
    <dsp:sp modelId="{3668089F-6D2D-4267-868D-ABB7B60148EA}">
      <dsp:nvSpPr>
        <dsp:cNvPr id="0" name=""/>
        <dsp:cNvSpPr/>
      </dsp:nvSpPr>
      <dsp:spPr>
        <a:xfrm>
          <a:off x="3797765" y="4130378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8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46F5D-166F-41A0-8DBD-B80EAA5C63DB}">
      <dsp:nvSpPr>
        <dsp:cNvPr id="0" name=""/>
        <dsp:cNvSpPr/>
      </dsp:nvSpPr>
      <dsp:spPr>
        <a:xfrm>
          <a:off x="3872145" y="0"/>
          <a:ext cx="1228496" cy="1228636"/>
        </a:xfrm>
        <a:prstGeom prst="ellipse">
          <a:avLst/>
        </a:prstGeom>
        <a:solidFill>
          <a:schemeClr val="accent3">
            <a:hueOff val="0"/>
            <a:satOff val="0"/>
            <a:lumOff val="-8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Textiles intelligents et connectés</a:t>
          </a:r>
          <a:endParaRPr lang="fr-FR" sz="900" kern="1200" dirty="0"/>
        </a:p>
      </dsp:txBody>
      <dsp:txXfrm>
        <a:off x="4052054" y="179930"/>
        <a:ext cx="868678" cy="868776"/>
      </dsp:txXfrm>
    </dsp:sp>
    <dsp:sp modelId="{698F4478-EB14-449E-AA6C-CDD07FCB6B1A}">
      <dsp:nvSpPr>
        <dsp:cNvPr id="0" name=""/>
        <dsp:cNvSpPr/>
      </dsp:nvSpPr>
      <dsp:spPr>
        <a:xfrm>
          <a:off x="2357288" y="1331787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9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9821-85DB-4D5A-B47E-90FB06384116}">
      <dsp:nvSpPr>
        <dsp:cNvPr id="0" name=""/>
        <dsp:cNvSpPr/>
      </dsp:nvSpPr>
      <dsp:spPr>
        <a:xfrm>
          <a:off x="5193616" y="302433"/>
          <a:ext cx="243591" cy="243567"/>
        </a:xfrm>
        <a:prstGeom prst="ellipse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D517B5B-EF2A-4CA2-9BE6-8CD91F12FB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048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9E12129-04CB-4BB5-84BF-DE9089EC0A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7947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85D68-DE51-4E37-A513-2E560F70A6EF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85D68-DE51-4E37-A513-2E560F70A6EF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9980274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60960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01016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82062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4362450" y="-28575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fld id="{A2C930A4-2691-4175-AF97-09E29F6742A8}" type="slidenum">
              <a:rPr lang="fr-FR" altLang="fr-FR" sz="800">
                <a:solidFill>
                  <a:srgbClr val="8D8D8D"/>
                </a:solidFill>
              </a:rPr>
              <a:pPr/>
              <a:t>‹N°›</a:t>
            </a:fld>
            <a:endParaRPr lang="fr-FR" altLang="fr-FR" sz="800">
              <a:solidFill>
                <a:srgbClr val="8D8D8D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25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225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90AE8-59C8-48D8-A812-919F2250DC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093194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3CDC3-32B7-47EC-804F-009D69604B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1605303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CC73E-3600-4EE0-8D50-894BA06B1D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7679980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77B94-BDFC-4045-AC46-5A1947A0FC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2184181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C2010-9707-49D1-8DE3-E6929A6E26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3243177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3A21F-043F-4BDA-BFBF-1B33B97D0C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9816555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B1E6E-B6B2-4B20-AB01-2B40D232F0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6367809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0DE88-9BCD-4B91-8649-E7DE4A09C1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414456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60960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025229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02A6-3A58-46D2-8DA3-3E4079F6CE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8828821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0768D-A9F6-4A28-922C-070D849B90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7419664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662D-2A31-42BE-81A8-608540ECE1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9781894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2051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 2052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2053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8" name="Oval 2054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9" name="Oval 2055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0" name="Oval 2056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1" name="Oval 2057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2" name="Freeform 2058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63" name="Freeform 2059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64" name="Freeform 2060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65" name="Freeform 2061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66" name="Freeform 2062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67" name="Oval 206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7" name="Group 2064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2065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" name="Oval 2066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1" name="Oval 2067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2" name="Oval 2068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" name="Oval 2069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4" name="Oval 2070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5" name="Oval 2071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6" name="Oval 2072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7" name="Freeform 2073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48" name="Freeform 2074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49" name="Freeform 2075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50" name="Freeform 2076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51" name="Freeform 2077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2078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2079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54" name="Freeform 2080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55" name="Freeform 2081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56" name="Freeform 2082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2083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2084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3" name="Freeform 2085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4" name="Freeform 2086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5" name="Freeform 2087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6" name="Freeform 2088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7" name="Freeform 2089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8" name="Freeform 2090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29" name="Freeform 2091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2092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1" name="Freeform 2093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2" name="Freeform 2094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3" name="Oval 209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" name="Oval 209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" name="Oval 209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" name="Oval 209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7" name="Oval 209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" name="Oval 210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9" name="Group 2101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2102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2103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2104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2105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2106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2107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2108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" name="Group 2109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2110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9" name="Oval 2111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0" name="Oval 2112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1" name="Oval 2113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</p:grpSp>
      </p:grpSp>
      <p:sp>
        <p:nvSpPr>
          <p:cNvPr id="68" name="Text Box 2119"/>
          <p:cNvSpPr txBox="1">
            <a:spLocks noChangeArrowheads="1"/>
          </p:cNvSpPr>
          <p:nvPr userDrawn="1"/>
        </p:nvSpPr>
        <p:spPr bwMode="auto">
          <a:xfrm>
            <a:off x="4362450" y="-28575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fld id="{F32CE21C-35FA-4067-AAC6-7D71C5EF363D}" type="slidenum">
              <a:rPr lang="fr-FR" altLang="fr-FR" sz="800">
                <a:solidFill>
                  <a:srgbClr val="8D8D8D"/>
                </a:solidFill>
              </a:rPr>
              <a:pPr/>
              <a:t>‹N°›</a:t>
            </a:fld>
            <a:endParaRPr lang="fr-FR" altLang="fr-FR" sz="800">
              <a:solidFill>
                <a:srgbClr val="8D8D8D"/>
              </a:solidFill>
            </a:endParaRPr>
          </a:p>
        </p:txBody>
      </p:sp>
      <p:sp>
        <p:nvSpPr>
          <p:cNvPr id="69" name="Rectangle 2120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96354" name="Rectangle 21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96355" name="Rectangle 21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0" name="Rectangle 211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1" name="Rectangle 21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2" name="Rectangle 21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C6F235-FA4A-44B9-85A4-F2E40EB196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0493488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BDEE-F401-4D33-BC38-9F5E2B47D5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5359554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FC7F3-62CC-4322-96B5-CF0AEB293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3233018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245CC-8C5C-4241-A75E-B9AA5F59B5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5038577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4B6BC-E222-4816-9910-5B8B513668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645764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3937D-0593-4ED5-858E-403C19A8D2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073365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546CD-1DC9-4FB2-AA1D-6089F664ED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6076127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5842172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8131F-C611-4FAF-ACD8-0B3009780D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0192464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E86EA-6D98-4058-9B0B-0329EAAC65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1783884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BEA8-43C8-4E81-8463-5139D2AC2F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8896779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5596D-6B96-44DA-8225-D7B8D1DE2F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5817190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60960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3685890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26535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60960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630213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17149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68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89478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6213"/>
            <a:ext cx="6337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>
                <a:solidFill>
                  <a:srgbClr val="1A12B8"/>
                </a:solidFill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8316913" y="6524625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fld id="{D5554DC3-3E01-4C01-B16E-3485C89BCC06}" type="slidenum">
              <a:rPr lang="fr-FR" altLang="fr-FR" sz="1400" b="1">
                <a:solidFill>
                  <a:srgbClr val="1A12B8"/>
                </a:solidFill>
                <a:latin typeface="Times New Roman" pitchFamily="18" charset="0"/>
              </a:rPr>
              <a:pPr/>
              <a:t>‹N°›</a:t>
            </a:fld>
            <a:endParaRPr lang="fr-FR" altLang="fr-FR" sz="1400" b="1">
              <a:solidFill>
                <a:srgbClr val="1A12B8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\\ROME\Partages_Users\ludovic.koehl\koehl\2017-2018\GEMTEX\Logo Gemtex 2017 HD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16504" y="382343"/>
            <a:ext cx="1497545" cy="7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è"/>
        <a:defRPr sz="2400">
          <a:solidFill>
            <a:srgbClr val="FFDA1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Char char="•"/>
        <a:defRPr sz="2000">
          <a:solidFill>
            <a:srgbClr val="FFDA1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DA1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A1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A14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A14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A14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A1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215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215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215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4449D877-6EEC-4FA5-BDFE-9C172787784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215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1559" name="Text Box 23"/>
          <p:cNvSpPr txBox="1">
            <a:spLocks noChangeArrowheads="1"/>
          </p:cNvSpPr>
          <p:nvPr userDrawn="1"/>
        </p:nvSpPr>
        <p:spPr bwMode="auto">
          <a:xfrm>
            <a:off x="4362450" y="-28575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fld id="{F026E580-BBD6-4C37-8C47-B92D9B975942}" type="slidenum">
              <a:rPr lang="fr-FR" altLang="fr-FR" sz="800">
                <a:solidFill>
                  <a:srgbClr val="8D8D8D"/>
                </a:solidFill>
              </a:rPr>
              <a:pPr/>
              <a:t>‹N°›</a:t>
            </a:fld>
            <a:endParaRPr lang="fr-FR" altLang="fr-FR" sz="800">
              <a:solidFill>
                <a:srgbClr val="8D8D8D"/>
              </a:solidFill>
            </a:endParaRPr>
          </a:p>
        </p:txBody>
      </p:sp>
      <p:sp>
        <p:nvSpPr>
          <p:cNvPr id="321560" name="Rectangle 24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952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30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52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2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12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2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2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13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953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10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3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</a:endParaRPr>
              </a:p>
            </p:txBody>
          </p:sp>
          <p:sp>
            <p:nvSpPr>
              <p:cNvPr id="3953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3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3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3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3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53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3366CC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3366CC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308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9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953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953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953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953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lvl1pPr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3366CC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</p:grpSp>
      </p:grpSp>
      <p:sp>
        <p:nvSpPr>
          <p:cNvPr id="395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953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953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 altLang="fr-FR"/>
          </a:p>
        </p:txBody>
      </p:sp>
      <p:sp>
        <p:nvSpPr>
          <p:cNvPr id="3953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 altLang="fr-FR"/>
          </a:p>
        </p:txBody>
      </p:sp>
      <p:sp>
        <p:nvSpPr>
          <p:cNvPr id="3953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869D79-2FD9-4D0B-914D-956C1476526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95336" name="Text Box 72"/>
          <p:cNvSpPr txBox="1">
            <a:spLocks noChangeArrowheads="1"/>
          </p:cNvSpPr>
          <p:nvPr userDrawn="1"/>
        </p:nvSpPr>
        <p:spPr bwMode="auto">
          <a:xfrm>
            <a:off x="4362450" y="-28575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fld id="{B07B7896-DA6C-4A05-B884-583585947B21}" type="slidenum">
              <a:rPr lang="fr-FR" altLang="fr-FR" sz="800">
                <a:solidFill>
                  <a:srgbClr val="8D8D8D"/>
                </a:solidFill>
              </a:rPr>
              <a:pPr/>
              <a:t>‹N°›</a:t>
            </a:fld>
            <a:endParaRPr lang="fr-FR" altLang="fr-FR" sz="800">
              <a:solidFill>
                <a:srgbClr val="8D8D8D"/>
              </a:solidFill>
            </a:endParaRPr>
          </a:p>
        </p:txBody>
      </p:sp>
      <p:sp>
        <p:nvSpPr>
          <p:cNvPr id="395337" name="Rectangle 73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Textile_Virtual_Representation_GEMTEX.wmv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2"/>
          <p:cNvSpPr txBox="1">
            <a:spLocks/>
          </p:cNvSpPr>
          <p:nvPr/>
        </p:nvSpPr>
        <p:spPr>
          <a:xfrm>
            <a:off x="-27939" y="4905164"/>
            <a:ext cx="9144000" cy="1496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HCD theme: </a:t>
            </a:r>
            <a:r>
              <a:rPr lang="en-US" sz="3600" dirty="0"/>
              <a:t>Human </a:t>
            </a:r>
            <a:r>
              <a:rPr lang="en-US" sz="3600" dirty="0" smtClean="0"/>
              <a:t>Centered Design</a:t>
            </a:r>
          </a:p>
          <a:p>
            <a:pPr algn="r"/>
            <a:endParaRPr lang="en-US" sz="3600" dirty="0" smtClean="0"/>
          </a:p>
          <a:p>
            <a:pPr algn="r"/>
            <a:endParaRPr lang="en-US" sz="3600" dirty="0"/>
          </a:p>
        </p:txBody>
      </p:sp>
      <p:pic>
        <p:nvPicPr>
          <p:cNvPr id="3074" name="Picture 2" descr="S:\koehl\2017-2018\GEMTEX\Logo Gemtex 2017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11" y="8620"/>
            <a:ext cx="356235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2158991"/>
            <a:ext cx="9144000" cy="2492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Journée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découverte</a:t>
            </a:r>
            <a:r>
              <a:rPr lang="en-US" sz="3200" dirty="0" smtClean="0">
                <a:solidFill>
                  <a:schemeClr val="bg1"/>
                </a:solidFill>
              </a:rPr>
              <a:t> de la </a:t>
            </a:r>
            <a:r>
              <a:rPr lang="en-US" sz="3200" dirty="0" err="1" smtClean="0">
                <a:solidFill>
                  <a:schemeClr val="bg1"/>
                </a:solidFill>
              </a:rPr>
              <a:t>recherche</a:t>
            </a:r>
            <a:r>
              <a:rPr lang="en-US" sz="3200" dirty="0" smtClean="0">
                <a:solidFill>
                  <a:schemeClr val="bg1"/>
                </a:solidFill>
              </a:rPr>
              <a:t> et du </a:t>
            </a:r>
            <a:r>
              <a:rPr lang="en-US" sz="3200" dirty="0" err="1" smtClean="0">
                <a:solidFill>
                  <a:schemeClr val="bg1"/>
                </a:solidFill>
              </a:rPr>
              <a:t>laboratoire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GEMTEX Day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83940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0" y="768350"/>
            <a:ext cx="8950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CA0000"/>
                </a:solidFill>
                <a:latin typeface="Times New Roman" pitchFamily="18" charset="0"/>
                <a:ea typeface="SimSun" pitchFamily="2" charset="-122"/>
              </a:rPr>
              <a:t>Nouveau</a:t>
            </a:r>
            <a:r>
              <a:rPr lang="en-US" altLang="fr-FR" sz="2400" b="1">
                <a:solidFill>
                  <a:srgbClr val="CA0000"/>
                </a:solidFill>
                <a:latin typeface="Times New Roman" pitchFamily="18" charset="0"/>
              </a:rPr>
              <a:t> business model avec big data</a:t>
            </a:r>
            <a:r>
              <a:rPr lang="zh-CN" altLang="fr-FR" sz="2400" b="1">
                <a:solidFill>
                  <a:srgbClr val="CA0000"/>
                </a:solidFill>
                <a:latin typeface="Times New Roman" pitchFamily="18" charset="0"/>
                <a:ea typeface="SimSun" pitchFamily="2" charset="-122"/>
              </a:rPr>
              <a:t>（</a:t>
            </a:r>
            <a:r>
              <a:rPr lang="en-US" altLang="fr-FR" sz="2400" b="1">
                <a:solidFill>
                  <a:srgbClr val="CA0000"/>
                </a:solidFill>
                <a:latin typeface="Times New Roman" pitchFamily="18" charset="0"/>
              </a:rPr>
              <a:t>B2B2C</a:t>
            </a:r>
            <a:r>
              <a:rPr lang="zh-CN" altLang="fr-FR" sz="2400" b="1">
                <a:solidFill>
                  <a:srgbClr val="CA0000"/>
                </a:solidFill>
                <a:latin typeface="Times New Roman" pitchFamily="18" charset="0"/>
                <a:ea typeface="SimSun" pitchFamily="2" charset="-122"/>
              </a:rPr>
              <a:t>）</a:t>
            </a:r>
            <a:r>
              <a:rPr lang="en-US" altLang="fr-FR" sz="2400" b="1">
                <a:solidFill>
                  <a:srgbClr val="CA0000"/>
                </a:solidFill>
                <a:latin typeface="Times New Roman" pitchFamily="18" charset="0"/>
              </a:rPr>
              <a:t> </a:t>
            </a:r>
            <a:endParaRPr lang="fr-FR" altLang="fr-FR" sz="2400">
              <a:solidFill>
                <a:srgbClr val="CA0000"/>
              </a:solidFill>
              <a:latin typeface="Times New Roman" pitchFamily="18" charset="0"/>
            </a:endParaRPr>
          </a:p>
        </p:txBody>
      </p:sp>
      <p:sp>
        <p:nvSpPr>
          <p:cNvPr id="21508" name="Espace réservé du contenu 2"/>
          <p:cNvSpPr txBox="1">
            <a:spLocks/>
          </p:cNvSpPr>
          <p:nvPr/>
        </p:nvSpPr>
        <p:spPr bwMode="auto">
          <a:xfrm>
            <a:off x="717550" y="1606550"/>
            <a:ext cx="18335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r>
              <a:rPr lang="fr-FR" altLang="fr-FR" sz="1200"/>
              <a:t>Initial perception: 0.38</a:t>
            </a:r>
            <a:endParaRPr lang="en-US" altLang="fr-FR" sz="1600"/>
          </a:p>
        </p:txBody>
      </p:sp>
      <p:sp>
        <p:nvSpPr>
          <p:cNvPr id="9" name="Rectangle 8"/>
          <p:cNvSpPr/>
          <p:nvPr/>
        </p:nvSpPr>
        <p:spPr>
          <a:xfrm>
            <a:off x="0" y="6097588"/>
            <a:ext cx="9144000" cy="59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1510" name="AutoShape 2" descr="Résultat de recherche d'images pour &quot;shop icon&quot;"/>
          <p:cNvSpPr>
            <a:spLocks noChangeAspect="1" noChangeArrowheads="1"/>
          </p:cNvSpPr>
          <p:nvPr/>
        </p:nvSpPr>
        <p:spPr bwMode="auto">
          <a:xfrm>
            <a:off x="155575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3366CC"/>
              </a:solidFill>
            </a:endParaRPr>
          </a:p>
        </p:txBody>
      </p:sp>
      <p:grpSp>
        <p:nvGrpSpPr>
          <p:cNvPr id="21511" name="Groupe 25"/>
          <p:cNvGrpSpPr>
            <a:grpSpLocks/>
          </p:cNvGrpSpPr>
          <p:nvPr/>
        </p:nvGrpSpPr>
        <p:grpSpPr bwMode="auto">
          <a:xfrm>
            <a:off x="1433513" y="4548188"/>
            <a:ext cx="1317625" cy="1358900"/>
            <a:chOff x="96361" y="4383142"/>
            <a:chExt cx="1826895" cy="1832238"/>
          </a:xfrm>
        </p:grpSpPr>
        <p:sp>
          <p:nvSpPr>
            <p:cNvPr id="21566" name="Rectangle 32"/>
            <p:cNvSpPr>
              <a:spLocks noChangeArrowheads="1"/>
            </p:cNvSpPr>
            <p:nvPr/>
          </p:nvSpPr>
          <p:spPr bwMode="auto">
            <a:xfrm>
              <a:off x="96361" y="5219786"/>
              <a:ext cx="1826895" cy="99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3366CC"/>
                  </a:solidFill>
                  <a:ea typeface="SimSun" pitchFamily="2" charset="-122"/>
                  <a:cs typeface="Times New Roman" pitchFamily="18" charset="0"/>
                </a:rPr>
                <a:t>Boutiques réelles et virtuelles</a:t>
              </a:r>
              <a:endParaRPr lang="en-CA" altLang="fr-FR" sz="1400">
                <a:solidFill>
                  <a:srgbClr val="3366CC"/>
                </a:solidFill>
                <a:ea typeface="SimSun" pitchFamily="2" charset="-122"/>
                <a:cs typeface="Times New Roman" pitchFamily="18" charset="0"/>
              </a:endParaRPr>
            </a:p>
          </p:txBody>
        </p:sp>
        <p:pic>
          <p:nvPicPr>
            <p:cNvPr id="2156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03" y="4383142"/>
              <a:ext cx="915950" cy="83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e 34"/>
          <p:cNvGrpSpPr>
            <a:grpSpLocks/>
          </p:cNvGrpSpPr>
          <p:nvPr/>
        </p:nvGrpSpPr>
        <p:grpSpPr bwMode="auto">
          <a:xfrm>
            <a:off x="1406525" y="3133725"/>
            <a:ext cx="1450975" cy="884238"/>
            <a:chOff x="201955" y="2690713"/>
            <a:chExt cx="1451139" cy="1036415"/>
          </a:xfrm>
        </p:grpSpPr>
        <p:sp>
          <p:nvSpPr>
            <p:cNvPr id="21564" name="Rectangle 35"/>
            <p:cNvSpPr>
              <a:spLocks noChangeArrowheads="1"/>
            </p:cNvSpPr>
            <p:nvPr/>
          </p:nvSpPr>
          <p:spPr bwMode="auto">
            <a:xfrm>
              <a:off x="201955" y="3402158"/>
              <a:ext cx="1451139" cy="32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3366CC"/>
                  </a:solidFill>
                  <a:ea typeface="SimSun" pitchFamily="2" charset="-122"/>
                  <a:cs typeface="Times New Roman" pitchFamily="18" charset="0"/>
                </a:rPr>
                <a:t>stockage</a:t>
              </a:r>
            </a:p>
          </p:txBody>
        </p:sp>
        <p:pic>
          <p:nvPicPr>
            <p:cNvPr id="21565" name="Picture 7" descr="Résultat de recherche d'images pour &quot;factory icon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33" y="2690713"/>
              <a:ext cx="777878" cy="77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rc 16"/>
          <p:cNvSpPr/>
          <p:nvPr/>
        </p:nvSpPr>
        <p:spPr>
          <a:xfrm rot="10800000">
            <a:off x="5840413" y="5230813"/>
            <a:ext cx="903287" cy="444500"/>
          </a:xfrm>
          <a:prstGeom prst="arc">
            <a:avLst>
              <a:gd name="adj1" fmla="val 11241093"/>
              <a:gd name="adj2" fmla="val 21139555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5253038" y="4681538"/>
            <a:ext cx="2057400" cy="1279525"/>
          </a:xfrm>
          <a:prstGeom prst="arc">
            <a:avLst>
              <a:gd name="adj1" fmla="val 12092940"/>
              <a:gd name="adj2" fmla="val 20315613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913313" y="4586288"/>
            <a:ext cx="2736850" cy="825500"/>
          </a:xfrm>
          <a:prstGeom prst="roundRect">
            <a:avLst/>
          </a:prstGeom>
          <a:gradFill>
            <a:gsLst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dirty="0" smtClean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rPr>
              <a:t>Plateforme de </a:t>
            </a:r>
          </a:p>
          <a:p>
            <a:pPr algn="ctr" eaLnBrk="1" hangingPunct="1">
              <a:defRPr/>
            </a:pPr>
            <a:r>
              <a:rPr lang="fr-FR" altLang="fr-FR" sz="1800" dirty="0" err="1" smtClean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rPr>
              <a:t>co</a:t>
            </a:r>
            <a:r>
              <a:rPr lang="fr-FR" altLang="fr-FR" sz="1800" dirty="0" smtClean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rPr>
              <a:t>-création</a:t>
            </a:r>
          </a:p>
        </p:txBody>
      </p:sp>
      <p:grpSp>
        <p:nvGrpSpPr>
          <p:cNvPr id="21516" name="Groupe 40"/>
          <p:cNvGrpSpPr>
            <a:grpSpLocks/>
          </p:cNvGrpSpPr>
          <p:nvPr/>
        </p:nvGrpSpPr>
        <p:grpSpPr bwMode="auto">
          <a:xfrm>
            <a:off x="3573463" y="5411788"/>
            <a:ext cx="1558925" cy="660400"/>
            <a:chOff x="3330217" y="5327958"/>
            <a:chExt cx="1558626" cy="660535"/>
          </a:xfrm>
        </p:grpSpPr>
        <p:sp>
          <p:nvSpPr>
            <p:cNvPr id="21" name="Bulle ronde 20"/>
            <p:cNvSpPr/>
            <p:nvPr/>
          </p:nvSpPr>
          <p:spPr>
            <a:xfrm>
              <a:off x="3379420" y="5327958"/>
              <a:ext cx="1477680" cy="660535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63" name="Rectangle 42"/>
            <p:cNvSpPr>
              <a:spLocks noChangeArrowheads="1"/>
            </p:cNvSpPr>
            <p:nvPr/>
          </p:nvSpPr>
          <p:spPr bwMode="auto">
            <a:xfrm>
              <a:off x="3330217" y="5376449"/>
              <a:ext cx="1558626" cy="52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Classification de morphotypes</a:t>
              </a:r>
            </a:p>
          </p:txBody>
        </p:sp>
      </p:grpSp>
      <p:grpSp>
        <p:nvGrpSpPr>
          <p:cNvPr id="21517" name="Groupe 43"/>
          <p:cNvGrpSpPr>
            <a:grpSpLocks/>
          </p:cNvGrpSpPr>
          <p:nvPr/>
        </p:nvGrpSpPr>
        <p:grpSpPr bwMode="auto">
          <a:xfrm>
            <a:off x="3887788" y="6210300"/>
            <a:ext cx="1865312" cy="660400"/>
            <a:chOff x="3687007" y="6013553"/>
            <a:chExt cx="1864660" cy="660535"/>
          </a:xfrm>
        </p:grpSpPr>
        <p:sp>
          <p:nvSpPr>
            <p:cNvPr id="24" name="Bulle ronde 23"/>
            <p:cNvSpPr/>
            <p:nvPr/>
          </p:nvSpPr>
          <p:spPr>
            <a:xfrm>
              <a:off x="3687007" y="6013553"/>
              <a:ext cx="1720248" cy="660535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61" name="Rectangle 45"/>
            <p:cNvSpPr>
              <a:spLocks noChangeArrowheads="1"/>
            </p:cNvSpPr>
            <p:nvPr/>
          </p:nvSpPr>
          <p:spPr bwMode="auto">
            <a:xfrm>
              <a:off x="3754019" y="6107105"/>
              <a:ext cx="1797648" cy="52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Contrôle de l’aisance et du confort</a:t>
              </a:r>
              <a:endParaRPr lang="en-CA" altLang="fr-FR" sz="1400" i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26" name="Bulle ronde 25"/>
          <p:cNvSpPr/>
          <p:nvPr/>
        </p:nvSpPr>
        <p:spPr>
          <a:xfrm>
            <a:off x="5530850" y="5737225"/>
            <a:ext cx="1476375" cy="773113"/>
          </a:xfrm>
          <a:prstGeom prst="wedgeEllipseCallout">
            <a:avLst>
              <a:gd name="adj1" fmla="val 29129"/>
              <a:gd name="adj2" fmla="val -37479"/>
            </a:avLst>
          </a:prstGeom>
          <a:gradFill>
            <a:gsLst>
              <a:gs pos="0">
                <a:schemeClr val="tx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1519" name="Rectangle 47"/>
          <p:cNvSpPr>
            <a:spLocks noChangeArrowheads="1"/>
          </p:cNvSpPr>
          <p:nvPr/>
        </p:nvSpPr>
        <p:spPr bwMode="auto">
          <a:xfrm>
            <a:off x="5489575" y="5802313"/>
            <a:ext cx="1558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Contrôle des émotions et des besoins</a:t>
            </a:r>
            <a:endParaRPr lang="en-CA" altLang="fr-FR" sz="1400" i="1">
              <a:solidFill>
                <a:srgbClr val="3366CC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21520" name="Groupe 48"/>
          <p:cNvGrpSpPr>
            <a:grpSpLocks/>
          </p:cNvGrpSpPr>
          <p:nvPr/>
        </p:nvGrpSpPr>
        <p:grpSpPr bwMode="auto">
          <a:xfrm>
            <a:off x="7048500" y="6238875"/>
            <a:ext cx="1557338" cy="569913"/>
            <a:chOff x="6721236" y="6082211"/>
            <a:chExt cx="1558626" cy="569299"/>
          </a:xfrm>
        </p:grpSpPr>
        <p:sp>
          <p:nvSpPr>
            <p:cNvPr id="29" name="Bulle ronde 28"/>
            <p:cNvSpPr/>
            <p:nvPr/>
          </p:nvSpPr>
          <p:spPr>
            <a:xfrm>
              <a:off x="6735536" y="6082211"/>
              <a:ext cx="1477596" cy="569299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59" name="Rectangle 50"/>
            <p:cNvSpPr>
              <a:spLocks noChangeArrowheads="1"/>
            </p:cNvSpPr>
            <p:nvPr/>
          </p:nvSpPr>
          <p:spPr bwMode="auto">
            <a:xfrm>
              <a:off x="6721236" y="6189931"/>
              <a:ext cx="1558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Essayage virtuel</a:t>
              </a:r>
              <a:endParaRPr lang="en-CA" altLang="fr-FR" sz="1400" i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1521" name="Groupe 51"/>
          <p:cNvGrpSpPr>
            <a:grpSpLocks/>
          </p:cNvGrpSpPr>
          <p:nvPr/>
        </p:nvGrpSpPr>
        <p:grpSpPr bwMode="auto">
          <a:xfrm>
            <a:off x="7199313" y="5461000"/>
            <a:ext cx="1868487" cy="617538"/>
            <a:chOff x="6955137" y="5376449"/>
            <a:chExt cx="1868053" cy="617388"/>
          </a:xfrm>
        </p:grpSpPr>
        <p:sp>
          <p:nvSpPr>
            <p:cNvPr id="32" name="Bulle ronde 31"/>
            <p:cNvSpPr/>
            <p:nvPr/>
          </p:nvSpPr>
          <p:spPr>
            <a:xfrm>
              <a:off x="6955137" y="5376449"/>
              <a:ext cx="1868053" cy="617388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7146378" y="5531254"/>
              <a:ext cx="1558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Recommandation</a:t>
              </a:r>
              <a:endParaRPr lang="en-CA" altLang="fr-FR" sz="1400" i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4927600" y="2878138"/>
            <a:ext cx="2736850" cy="825500"/>
          </a:xfrm>
          <a:prstGeom prst="roundRect">
            <a:avLst/>
          </a:prstGeom>
          <a:gradFill>
            <a:gsLst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800">
                <a:solidFill>
                  <a:srgbClr val="FFFFFF"/>
                </a:solidFill>
                <a:ea typeface="SimSun" pitchFamily="2" charset="-122"/>
                <a:cs typeface="DejaVu Sans" pitchFamily="34" charset="0"/>
              </a:rPr>
              <a:t>Plateforme logistique</a:t>
            </a:r>
            <a:endParaRPr lang="fr-FR" altLang="fr-FR" sz="1800">
              <a:solidFill>
                <a:srgbClr val="FFFFFF"/>
              </a:solidFill>
              <a:ea typeface="SimSun" pitchFamily="2" charset="-122"/>
              <a:cs typeface="DejaVu Sans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803900" y="2605088"/>
            <a:ext cx="904875" cy="444500"/>
          </a:xfrm>
          <a:prstGeom prst="arc">
            <a:avLst>
              <a:gd name="adj1" fmla="val 11241093"/>
              <a:gd name="adj2" fmla="val 21139555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6" name="Arc 35"/>
          <p:cNvSpPr/>
          <p:nvPr/>
        </p:nvSpPr>
        <p:spPr>
          <a:xfrm>
            <a:off x="5227638" y="2378075"/>
            <a:ext cx="2057400" cy="1279525"/>
          </a:xfrm>
          <a:prstGeom prst="arc">
            <a:avLst>
              <a:gd name="adj1" fmla="val 12092940"/>
              <a:gd name="adj2" fmla="val 20315613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grpSp>
        <p:nvGrpSpPr>
          <p:cNvPr id="21525" name="Groupe 57"/>
          <p:cNvGrpSpPr>
            <a:grpSpLocks/>
          </p:cNvGrpSpPr>
          <p:nvPr/>
        </p:nvGrpSpPr>
        <p:grpSpPr bwMode="auto">
          <a:xfrm>
            <a:off x="4156075" y="2032000"/>
            <a:ext cx="1557338" cy="773113"/>
            <a:chOff x="3911597" y="1947803"/>
            <a:chExt cx="1558626" cy="773333"/>
          </a:xfrm>
        </p:grpSpPr>
        <p:sp>
          <p:nvSpPr>
            <p:cNvPr id="38" name="Bulle ronde 37"/>
            <p:cNvSpPr/>
            <p:nvPr/>
          </p:nvSpPr>
          <p:spPr>
            <a:xfrm rot="10800000">
              <a:off x="3971972" y="1947803"/>
              <a:ext cx="1476008" cy="773333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55" name="Rectangle 59"/>
            <p:cNvSpPr>
              <a:spLocks noChangeArrowheads="1"/>
            </p:cNvSpPr>
            <p:nvPr/>
          </p:nvSpPr>
          <p:spPr bwMode="auto">
            <a:xfrm>
              <a:off x="3911597" y="2109432"/>
              <a:ext cx="1558626" cy="30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Ordonnancement</a:t>
              </a:r>
              <a:endParaRPr lang="en-CA" altLang="fr-FR" sz="1400" i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1526" name="Groupe 60"/>
          <p:cNvGrpSpPr>
            <a:grpSpLocks/>
          </p:cNvGrpSpPr>
          <p:nvPr/>
        </p:nvGrpSpPr>
        <p:grpSpPr bwMode="auto">
          <a:xfrm>
            <a:off x="5692775" y="1831975"/>
            <a:ext cx="1558925" cy="773113"/>
            <a:chOff x="5448657" y="1747595"/>
            <a:chExt cx="1558626" cy="773333"/>
          </a:xfrm>
        </p:grpSpPr>
        <p:sp>
          <p:nvSpPr>
            <p:cNvPr id="41" name="Bulle ronde 40"/>
            <p:cNvSpPr/>
            <p:nvPr/>
          </p:nvSpPr>
          <p:spPr>
            <a:xfrm rot="10800000">
              <a:off x="5589918" y="1747595"/>
              <a:ext cx="1242774" cy="773333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53" name="Rectangle 62"/>
            <p:cNvSpPr>
              <a:spLocks noChangeArrowheads="1"/>
            </p:cNvSpPr>
            <p:nvPr/>
          </p:nvSpPr>
          <p:spPr bwMode="auto">
            <a:xfrm>
              <a:off x="5448657" y="1926250"/>
              <a:ext cx="1558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Traçabilité</a:t>
              </a:r>
              <a:endParaRPr lang="en-CA" altLang="fr-FR" sz="1400" i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1527" name="Groupe 63"/>
          <p:cNvGrpSpPr>
            <a:grpSpLocks/>
          </p:cNvGrpSpPr>
          <p:nvPr/>
        </p:nvGrpSpPr>
        <p:grpSpPr bwMode="auto">
          <a:xfrm>
            <a:off x="7150100" y="2127250"/>
            <a:ext cx="1019175" cy="520700"/>
            <a:chOff x="6906139" y="2043657"/>
            <a:chExt cx="1019551" cy="519859"/>
          </a:xfrm>
        </p:grpSpPr>
        <p:sp>
          <p:nvSpPr>
            <p:cNvPr id="44" name="Bulle ronde 43"/>
            <p:cNvSpPr/>
            <p:nvPr/>
          </p:nvSpPr>
          <p:spPr>
            <a:xfrm rot="10800000">
              <a:off x="6906139" y="2043657"/>
              <a:ext cx="1019551" cy="519859"/>
            </a:xfrm>
            <a:prstGeom prst="wedgeEllipseCallout">
              <a:avLst>
                <a:gd name="adj1" fmla="val 29129"/>
                <a:gd name="adj2" fmla="val -37479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21551" name="Rectangle 65"/>
            <p:cNvSpPr>
              <a:spLocks noChangeArrowheads="1"/>
            </p:cNvSpPr>
            <p:nvPr/>
          </p:nvSpPr>
          <p:spPr bwMode="auto">
            <a:xfrm>
              <a:off x="6950221" y="2109386"/>
              <a:ext cx="939737" cy="30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1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ACV</a:t>
              </a:r>
            </a:p>
          </p:txBody>
        </p:sp>
      </p:grpSp>
      <p:grpSp>
        <p:nvGrpSpPr>
          <p:cNvPr id="21528" name="Groupe 66"/>
          <p:cNvGrpSpPr>
            <a:grpSpLocks/>
          </p:cNvGrpSpPr>
          <p:nvPr/>
        </p:nvGrpSpPr>
        <p:grpSpPr bwMode="auto">
          <a:xfrm>
            <a:off x="1027113" y="2227263"/>
            <a:ext cx="2260600" cy="817562"/>
            <a:chOff x="146350" y="1717654"/>
            <a:chExt cx="2039975" cy="817097"/>
          </a:xfrm>
        </p:grpSpPr>
        <p:pic>
          <p:nvPicPr>
            <p:cNvPr id="21546" name="Picture 2" descr="Résultat de recherche d'images pour &quot;factory icon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17" y="1717655"/>
              <a:ext cx="406043" cy="40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" descr="Résultat de recherche d'images pour &quot;factory icon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56" y="1717654"/>
              <a:ext cx="406043" cy="40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8" name="Picture 2" descr="Résultat de recherche d'images pour &quot;factory icon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506" y="1732846"/>
              <a:ext cx="406043" cy="40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9" name="Rectangle 70"/>
            <p:cNvSpPr>
              <a:spLocks noChangeArrowheads="1"/>
            </p:cNvSpPr>
            <p:nvPr/>
          </p:nvSpPr>
          <p:spPr bwMode="auto">
            <a:xfrm>
              <a:off x="146350" y="2073165"/>
              <a:ext cx="2039975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3366CC"/>
                  </a:solidFill>
                  <a:ea typeface="SimSun" pitchFamily="2" charset="-122"/>
                  <a:cs typeface="Times New Roman" pitchFamily="18" charset="0"/>
                </a:rPr>
                <a:t>Usines connectées,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3366CC"/>
                  </a:solidFill>
                  <a:ea typeface="SimSun" pitchFamily="2" charset="-122"/>
                  <a:cs typeface="Times New Roman" pitchFamily="18" charset="0"/>
                </a:rPr>
                <a:t>petites séries</a:t>
              </a:r>
              <a:endParaRPr lang="en-CA" altLang="fr-FR" sz="1200">
                <a:solidFill>
                  <a:srgbClr val="3366CC"/>
                </a:solidFill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21529" name="Rectangle 71"/>
          <p:cNvSpPr>
            <a:spLocks noChangeArrowheads="1"/>
          </p:cNvSpPr>
          <p:nvPr/>
        </p:nvSpPr>
        <p:spPr bwMode="auto">
          <a:xfrm>
            <a:off x="3670300" y="3746500"/>
            <a:ext cx="155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Ordre de production</a:t>
            </a:r>
            <a:endParaRPr lang="en-CA" altLang="fr-FR" sz="1400">
              <a:solidFill>
                <a:srgbClr val="000000"/>
              </a:solidFill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530" name="Rectangle 72"/>
          <p:cNvSpPr>
            <a:spLocks noChangeArrowheads="1"/>
          </p:cNvSpPr>
          <p:nvPr/>
        </p:nvSpPr>
        <p:spPr bwMode="auto">
          <a:xfrm>
            <a:off x="7310438" y="3813175"/>
            <a:ext cx="1558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Contraintes techniques, coûts</a:t>
            </a:r>
            <a:endParaRPr lang="en-CA" altLang="fr-FR" sz="1400">
              <a:solidFill>
                <a:srgbClr val="000000"/>
              </a:solidFill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5140545" y="3774380"/>
            <a:ext cx="365760" cy="698870"/>
            <a:chOff x="4896705" y="3690242"/>
            <a:chExt cx="365760" cy="698870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54" name="Chevron 53"/>
            <p:cNvSpPr/>
            <p:nvPr/>
          </p:nvSpPr>
          <p:spPr>
            <a:xfrm rot="16200000">
              <a:off x="4937888" y="3861336"/>
              <a:ext cx="273233" cy="355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5" name="Chevron 54"/>
            <p:cNvSpPr/>
            <p:nvPr/>
          </p:nvSpPr>
          <p:spPr>
            <a:xfrm rot="16200000">
              <a:off x="4937889" y="3649059"/>
              <a:ext cx="273233" cy="355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 rot="16200000">
              <a:off x="4948048" y="4074696"/>
              <a:ext cx="273233" cy="355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7020797" y="3774381"/>
            <a:ext cx="355601" cy="709028"/>
            <a:chOff x="6776957" y="3690243"/>
            <a:chExt cx="355601" cy="709028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</p:grpSpPr>
        <p:sp>
          <p:nvSpPr>
            <p:cNvPr id="58" name="Chevron 57"/>
            <p:cNvSpPr/>
            <p:nvPr/>
          </p:nvSpPr>
          <p:spPr>
            <a:xfrm rot="5400000">
              <a:off x="6818140" y="4084855"/>
              <a:ext cx="273233" cy="355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9" name="Chevron 58"/>
            <p:cNvSpPr/>
            <p:nvPr/>
          </p:nvSpPr>
          <p:spPr>
            <a:xfrm rot="5400000">
              <a:off x="6818141" y="3872578"/>
              <a:ext cx="273233" cy="355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 rot="5400000">
              <a:off x="6818141" y="3649060"/>
              <a:ext cx="273233" cy="355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1533" name="AutoShape 4" descr="Résultat de recherche d'images pour &quot;client icon&quot;"/>
          <p:cNvSpPr>
            <a:spLocks noChangeAspect="1" noChangeArrowheads="1"/>
          </p:cNvSpPr>
          <p:nvPr/>
        </p:nvSpPr>
        <p:spPr bwMode="auto">
          <a:xfrm>
            <a:off x="307975" y="92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3366CC"/>
              </a:solidFill>
            </a:endParaRPr>
          </a:p>
        </p:txBody>
      </p:sp>
      <p:sp>
        <p:nvSpPr>
          <p:cNvPr id="21534" name="AutoShape 6" descr="Résultat de recherche d'images pour &quot;client icon&quot;"/>
          <p:cNvSpPr>
            <a:spLocks noChangeAspect="1" noChangeArrowheads="1"/>
          </p:cNvSpPr>
          <p:nvPr/>
        </p:nvSpPr>
        <p:spPr bwMode="auto">
          <a:xfrm>
            <a:off x="460375" y="244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3366CC"/>
              </a:solidFill>
            </a:endParaRPr>
          </a:p>
        </p:txBody>
      </p:sp>
      <p:pic>
        <p:nvPicPr>
          <p:cNvPr id="21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49663"/>
            <a:ext cx="7302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18" descr="Résultat de recherche d'images pour &quot;箭头 图标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0"/>
          <a:stretch>
            <a:fillRect/>
          </a:stretch>
        </p:blipFill>
        <p:spPr bwMode="auto">
          <a:xfrm rot="-1943222" flipH="1" flipV="1">
            <a:off x="679450" y="4394200"/>
            <a:ext cx="6969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Connecteur droit 64"/>
          <p:cNvCxnSpPr/>
          <p:nvPr/>
        </p:nvCxnSpPr>
        <p:spPr>
          <a:xfrm flipH="1">
            <a:off x="2555133" y="4361656"/>
            <a:ext cx="2315448" cy="0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2733869" y="2569369"/>
            <a:ext cx="1482531" cy="0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9" name="Picture 18" descr="Résultat de recherche d'images pour &quot;箭头 图标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0"/>
          <a:stretch>
            <a:fillRect/>
          </a:stretch>
        </p:blipFill>
        <p:spPr bwMode="auto">
          <a:xfrm rot="3971045" flipH="1" flipV="1">
            <a:off x="471488" y="2609850"/>
            <a:ext cx="69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0" name="Groupe 90"/>
          <p:cNvGrpSpPr>
            <a:grpSpLocks/>
          </p:cNvGrpSpPr>
          <p:nvPr/>
        </p:nvGrpSpPr>
        <p:grpSpPr bwMode="auto">
          <a:xfrm>
            <a:off x="295275" y="2705100"/>
            <a:ext cx="560388" cy="228600"/>
            <a:chOff x="388642" y="2563516"/>
            <a:chExt cx="559395" cy="228082"/>
          </a:xfrm>
        </p:grpSpPr>
        <p:pic>
          <p:nvPicPr>
            <p:cNvPr id="2154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" t="10770" r="9354" b="10835"/>
            <a:stretch>
              <a:fillRect/>
            </a:stretch>
          </p:blipFill>
          <p:spPr bwMode="auto">
            <a:xfrm>
              <a:off x="388642" y="2563516"/>
              <a:ext cx="175613" cy="22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" t="10770" r="9354" b="10835"/>
            <a:stretch>
              <a:fillRect/>
            </a:stretch>
          </p:blipFill>
          <p:spPr bwMode="auto">
            <a:xfrm>
              <a:off x="584727" y="2563516"/>
              <a:ext cx="175613" cy="22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" t="10770" r="9354" b="10835"/>
            <a:stretch>
              <a:fillRect/>
            </a:stretch>
          </p:blipFill>
          <p:spPr bwMode="auto">
            <a:xfrm>
              <a:off x="772424" y="2563516"/>
              <a:ext cx="175613" cy="228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41" name="Rectangle 1"/>
          <p:cNvSpPr>
            <a:spLocks noChangeArrowheads="1"/>
          </p:cNvSpPr>
          <p:nvPr/>
        </p:nvSpPr>
        <p:spPr bwMode="auto">
          <a:xfrm>
            <a:off x="1433513" y="5961063"/>
            <a:ext cx="2189162" cy="825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600" dirty="0">
                <a:solidFill>
                  <a:schemeClr val="tx1"/>
                </a:solidFill>
                <a:ea typeface="SimSun" pitchFamily="2" charset="-122"/>
              </a:rPr>
              <a:t>Base de </a:t>
            </a:r>
            <a:r>
              <a:rPr lang="fr-FR" altLang="zh-CN" sz="1600" dirty="0" smtClean="0">
                <a:solidFill>
                  <a:schemeClr val="tx1"/>
                </a:solidFill>
                <a:ea typeface="SimSun" pitchFamily="2" charset="-122"/>
              </a:rPr>
              <a:t>connaissances</a:t>
            </a:r>
            <a:endParaRPr lang="fr-FR" altLang="zh-CN" sz="1600" dirty="0">
              <a:solidFill>
                <a:schemeClr val="tx1"/>
              </a:solidFill>
              <a:ea typeface="SimSun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 smtClean="0">
                <a:solidFill>
                  <a:schemeClr val="tx1"/>
                </a:solidFill>
                <a:ea typeface="SimSun" pitchFamily="2" charset="-122"/>
              </a:rPr>
              <a:t>de </a:t>
            </a:r>
            <a:r>
              <a:rPr lang="en-US" altLang="fr-FR" sz="1600" dirty="0" err="1">
                <a:solidFill>
                  <a:schemeClr val="tx1"/>
                </a:solidFill>
                <a:ea typeface="SimSun" pitchFamily="2" charset="-122"/>
              </a:rPr>
              <a:t>création</a:t>
            </a:r>
            <a:endParaRPr lang="en-US" altLang="fr-FR" sz="1600" dirty="0">
              <a:solidFill>
                <a:schemeClr val="tx1"/>
              </a:solidFill>
            </a:endParaRPr>
          </a:p>
        </p:txBody>
      </p:sp>
      <p:sp>
        <p:nvSpPr>
          <p:cNvPr id="21542" name="Rectangle 68"/>
          <p:cNvSpPr>
            <a:spLocks noChangeArrowheads="1"/>
          </p:cNvSpPr>
          <p:nvPr/>
        </p:nvSpPr>
        <p:spPr bwMode="auto">
          <a:xfrm>
            <a:off x="2192338" y="1430338"/>
            <a:ext cx="2189162" cy="7127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  <a:ea typeface="SimSun" pitchFamily="2" charset="-122"/>
              </a:rPr>
              <a:t>Base de </a:t>
            </a:r>
            <a:r>
              <a:rPr lang="en-US" altLang="fr-FR" sz="1600" dirty="0" err="1" smtClean="0">
                <a:solidFill>
                  <a:schemeClr val="tx1"/>
                </a:solidFill>
                <a:ea typeface="SimSun" pitchFamily="2" charset="-122"/>
              </a:rPr>
              <a:t>connaissances</a:t>
            </a:r>
            <a:r>
              <a:rPr lang="en-US" altLang="fr-FR" sz="1600" dirty="0" smtClean="0">
                <a:solidFill>
                  <a:schemeClr val="tx1"/>
                </a:solidFill>
                <a:ea typeface="SimSun" pitchFamily="2" charset="-122"/>
              </a:rPr>
              <a:t> </a:t>
            </a:r>
            <a:endParaRPr lang="en-US" altLang="fr-FR" sz="1600" dirty="0">
              <a:solidFill>
                <a:schemeClr val="tx1"/>
              </a:solidFill>
              <a:ea typeface="SimSun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  <a:ea typeface="SimSun" pitchFamily="2" charset="-122"/>
              </a:rPr>
              <a:t>de production</a:t>
            </a:r>
            <a:endParaRPr lang="en-US" altLang="fr-FR" sz="1600" dirty="0">
              <a:solidFill>
                <a:schemeClr val="tx1"/>
              </a:solidFill>
            </a:endParaRPr>
          </a:p>
        </p:txBody>
      </p:sp>
      <p:sp>
        <p:nvSpPr>
          <p:cNvPr id="70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CA0000"/>
                </a:solidFill>
              </a:rPr>
              <a:t> Création de vêtements 3D virtuels et </a:t>
            </a:r>
            <a:r>
              <a:rPr lang="fr-FR" altLang="fr-FR" sz="2400" b="1" dirty="0" smtClean="0">
                <a:solidFill>
                  <a:srgbClr val="CA0000"/>
                </a:solidFill>
              </a:rPr>
              <a:t>sensoriels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000" dirty="0" smtClean="0">
                <a:solidFill>
                  <a:schemeClr val="accent2"/>
                </a:solidFill>
              </a:rPr>
              <a:t> </a:t>
            </a:r>
            <a:r>
              <a:rPr lang="fr-FR" altLang="fr-FR" sz="2000" dirty="0">
                <a:solidFill>
                  <a:schemeClr val="accent2"/>
                </a:solidFill>
              </a:rPr>
              <a:t>chaîne numérique, essayage virtuel, </a:t>
            </a:r>
            <a:r>
              <a:rPr lang="fr-FR" altLang="fr-FR" sz="2000" dirty="0" err="1">
                <a:solidFill>
                  <a:schemeClr val="accent2"/>
                </a:solidFill>
              </a:rPr>
              <a:t>co</a:t>
            </a:r>
            <a:r>
              <a:rPr lang="fr-FR" altLang="fr-FR" sz="2000" dirty="0">
                <a:solidFill>
                  <a:schemeClr val="accent2"/>
                </a:solidFill>
              </a:rPr>
              <a:t>-création, recommandation, confort </a:t>
            </a:r>
          </a:p>
        </p:txBody>
      </p:sp>
      <p:sp>
        <p:nvSpPr>
          <p:cNvPr id="6" name="Ellipse 5"/>
          <p:cNvSpPr/>
          <p:nvPr/>
        </p:nvSpPr>
        <p:spPr>
          <a:xfrm>
            <a:off x="1259632" y="2305737"/>
            <a:ext cx="6444716" cy="4173511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F5FC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rgbClr val="3366CC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3366CC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33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CC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22535" name="Groupe 8"/>
          <p:cNvGrpSpPr>
            <a:grpSpLocks/>
          </p:cNvGrpSpPr>
          <p:nvPr/>
        </p:nvGrpSpPr>
        <p:grpSpPr bwMode="auto">
          <a:xfrm>
            <a:off x="741363" y="2036763"/>
            <a:ext cx="2216150" cy="1908175"/>
            <a:chOff x="315998" y="2193400"/>
            <a:chExt cx="2564984" cy="1970386"/>
          </a:xfrm>
        </p:grpSpPr>
        <p:pic>
          <p:nvPicPr>
            <p:cNvPr id="8" name="Picture 2" descr="Résultat de recherche d'images pour &quot;consumer boutiqu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98" y="2727395"/>
              <a:ext cx="2564984" cy="1436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7" name="Rectangle 10"/>
            <p:cNvSpPr>
              <a:spLocks noChangeArrowheads="1"/>
            </p:cNvSpPr>
            <p:nvPr/>
          </p:nvSpPr>
          <p:spPr bwMode="auto">
            <a:xfrm>
              <a:off x="398690" y="2193400"/>
              <a:ext cx="1915840" cy="5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09538"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zh-CN" sz="1800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consommateur</a:t>
              </a:r>
              <a:endParaRPr lang="en-US" altLang="zh-CN" sz="1800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2536" name="Groupe 5"/>
          <p:cNvGrpSpPr>
            <a:grpSpLocks/>
          </p:cNvGrpSpPr>
          <p:nvPr/>
        </p:nvGrpSpPr>
        <p:grpSpPr bwMode="auto">
          <a:xfrm>
            <a:off x="6480175" y="2060575"/>
            <a:ext cx="1800225" cy="1908175"/>
            <a:chOff x="5478213" y="590868"/>
            <a:chExt cx="1905000" cy="3082389"/>
          </a:xfrm>
        </p:grpSpPr>
        <p:pic>
          <p:nvPicPr>
            <p:cNvPr id="12" name="Picture 4" descr="Résultat de recherche d'images pour &quot;garment designer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213" y="1272956"/>
              <a:ext cx="1905000" cy="24003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5880763" y="590868"/>
              <a:ext cx="1099897" cy="94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09538"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zh-CN" sz="1800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créateur</a:t>
              </a:r>
            </a:p>
          </p:txBody>
        </p:sp>
      </p:grpSp>
      <p:grpSp>
        <p:nvGrpSpPr>
          <p:cNvPr id="22537" name="Groupe 11"/>
          <p:cNvGrpSpPr>
            <a:grpSpLocks/>
          </p:cNvGrpSpPr>
          <p:nvPr/>
        </p:nvGrpSpPr>
        <p:grpSpPr bwMode="auto">
          <a:xfrm>
            <a:off x="6448425" y="4581525"/>
            <a:ext cx="2084388" cy="1897063"/>
            <a:chOff x="5090418" y="4381739"/>
            <a:chExt cx="2619375" cy="2179313"/>
          </a:xfrm>
        </p:grpSpPr>
        <p:pic>
          <p:nvPicPr>
            <p:cNvPr id="15" name="Picture 6" descr="Résultat de recherche d'images pour &quot;fabric supplier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418" y="4817976"/>
              <a:ext cx="2619375" cy="17430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5506574" y="4381739"/>
              <a:ext cx="1614923" cy="58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9538"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zh-CN" sz="1800">
                  <a:solidFill>
                    <a:srgbClr val="3366CC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boutique</a:t>
              </a:r>
              <a:endParaRPr lang="en-US" altLang="zh-CN" sz="1800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pic>
        <p:nvPicPr>
          <p:cNvPr id="22538" name="Picture 5" descr="http://www.google.fr/url?source=imglanding&amp;ct=img&amp;q=http://www.innovationintextiles.com/uploads/3549/inside%20Gazprom%20Himvolokno%20one%20of%20Russia%27s%20largest%20producer%20of%20technical%20textile.jpg&amp;sa=X&amp;ei=lduDVY2NBaPMyAOygIKgCw&amp;ved=0CAkQ8wc&amp;usg=AFQjCNFnBWWwxRjpY2fSeHluok7_w6wa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5138738"/>
            <a:ext cx="17383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9"/>
          <p:cNvSpPr>
            <a:spLocks noChangeArrowheads="1"/>
          </p:cNvSpPr>
          <p:nvPr/>
        </p:nvSpPr>
        <p:spPr bwMode="auto">
          <a:xfrm>
            <a:off x="947738" y="4708525"/>
            <a:ext cx="15605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800">
                <a:solidFill>
                  <a:srgbClr val="3366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producteur</a:t>
            </a:r>
            <a:endParaRPr lang="en-US" altLang="zh-CN" sz="1800">
              <a:solidFill>
                <a:srgbClr val="3366CC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2540" name="capture-2.wmv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249613"/>
            <a:ext cx="34909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3322638" y="5618163"/>
            <a:ext cx="2581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Times New Roman" pitchFamily="18" charset="0"/>
              </a:rPr>
              <a:t>Plateforme de co-création</a:t>
            </a:r>
            <a:r>
              <a:rPr lang="fr-FR" altLang="fr-FR" sz="2400" b="1">
                <a:latin typeface="Times New Roman" pitchFamily="18" charset="0"/>
              </a:rPr>
              <a:t>   </a:t>
            </a:r>
          </a:p>
        </p:txBody>
      </p:sp>
      <p:sp>
        <p:nvSpPr>
          <p:cNvPr id="18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 smtClean="0">
                <a:solidFill>
                  <a:srgbClr val="CA0000"/>
                </a:solidFill>
              </a:rPr>
              <a:t>Création </a:t>
            </a:r>
            <a:r>
              <a:rPr lang="fr-FR" altLang="fr-FR" sz="2400" b="1" dirty="0">
                <a:solidFill>
                  <a:srgbClr val="CA0000"/>
                </a:solidFill>
              </a:rPr>
              <a:t>de vêtements 3D virtuels et </a:t>
            </a:r>
            <a:r>
              <a:rPr lang="fr-FR" altLang="fr-FR" sz="2400" b="1" dirty="0" smtClean="0">
                <a:solidFill>
                  <a:srgbClr val="CA0000"/>
                </a:solidFill>
              </a:rPr>
              <a:t>sensoriels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6" descr="C:\Users\xiao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43463"/>
            <a:ext cx="124301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:\Users\xiao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862513"/>
            <a:ext cx="1216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C:\Users\xiao\Desktop\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905375"/>
            <a:ext cx="12160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ZoneTexte 1"/>
          <p:cNvSpPr txBox="1">
            <a:spLocks noChangeArrowheads="1"/>
          </p:cNvSpPr>
          <p:nvPr/>
        </p:nvSpPr>
        <p:spPr bwMode="auto">
          <a:xfrm>
            <a:off x="4603750" y="460375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Times New Roman" pitchFamily="18" charset="0"/>
              </a:rPr>
              <a:t>Initial prototype</a:t>
            </a:r>
          </a:p>
        </p:txBody>
      </p:sp>
      <p:sp>
        <p:nvSpPr>
          <p:cNvPr id="23560" name="ZoneTexte 9"/>
          <p:cNvSpPr txBox="1">
            <a:spLocks noChangeArrowheads="1"/>
          </p:cNvSpPr>
          <p:nvPr/>
        </p:nvSpPr>
        <p:spPr bwMode="auto">
          <a:xfrm>
            <a:off x="6043613" y="4586288"/>
            <a:ext cx="175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1200" b="1">
                <a:solidFill>
                  <a:srgbClr val="FF0000"/>
                </a:solidFill>
                <a:latin typeface="Times New Roman" pitchFamily="18" charset="0"/>
              </a:rPr>
              <a:t>Less flexible</a:t>
            </a:r>
            <a:endParaRPr lang="en-US" altLang="fr-FR" sz="12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61" name="ZoneTexte 10"/>
          <p:cNvSpPr txBox="1">
            <a:spLocks noChangeArrowheads="1"/>
          </p:cNvSpPr>
          <p:nvPr/>
        </p:nvSpPr>
        <p:spPr bwMode="auto">
          <a:xfrm>
            <a:off x="7818438" y="4586288"/>
            <a:ext cx="1435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Times New Roman" pitchFamily="18" charset="0"/>
              </a:rPr>
              <a:t>More flexible</a:t>
            </a:r>
            <a:endParaRPr lang="en-US" altLang="fr-FR" sz="1200" b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3562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04925"/>
            <a:ext cx="7885112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3" name="Text Box 81"/>
          <p:cNvSpPr txBox="1">
            <a:spLocks noChangeArrowheads="1"/>
          </p:cNvSpPr>
          <p:nvPr/>
        </p:nvSpPr>
        <p:spPr bwMode="auto">
          <a:xfrm>
            <a:off x="2868613" y="6219825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366CC"/>
                </a:solidFill>
                <a:hlinkClick r:id="rId6" action="ppaction://hlinkfile"/>
              </a:rPr>
              <a:t>Vidéo</a:t>
            </a:r>
            <a:endParaRPr lang="fr-FR" altLang="fr-FR" sz="2400">
              <a:solidFill>
                <a:srgbClr val="3366CC"/>
              </a:solidFill>
            </a:endParaRPr>
          </a:p>
        </p:txBody>
      </p:sp>
      <p:grpSp>
        <p:nvGrpSpPr>
          <p:cNvPr id="23564" name="Groupe 4"/>
          <p:cNvGrpSpPr>
            <a:grpSpLocks/>
          </p:cNvGrpSpPr>
          <p:nvPr/>
        </p:nvGrpSpPr>
        <p:grpSpPr bwMode="auto">
          <a:xfrm>
            <a:off x="762000" y="4278313"/>
            <a:ext cx="2506663" cy="2398712"/>
            <a:chOff x="1259632" y="1073688"/>
            <a:chExt cx="6101258" cy="5728989"/>
          </a:xfrm>
        </p:grpSpPr>
        <p:pic>
          <p:nvPicPr>
            <p:cNvPr id="23566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41" t="1787" r="1418" b="5556"/>
            <a:stretch>
              <a:fillRect/>
            </a:stretch>
          </p:blipFill>
          <p:spPr bwMode="auto">
            <a:xfrm>
              <a:off x="4355976" y="1075226"/>
              <a:ext cx="3004914" cy="572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Imag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" t="1695" r="68195" b="5646"/>
            <a:stretch>
              <a:fillRect/>
            </a:stretch>
          </p:blipFill>
          <p:spPr bwMode="auto">
            <a:xfrm>
              <a:off x="1259632" y="1073688"/>
              <a:ext cx="3004914" cy="572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lèche courbée vers la droite 14"/>
          <p:cNvSpPr/>
          <p:nvPr/>
        </p:nvSpPr>
        <p:spPr>
          <a:xfrm rot="16200000">
            <a:off x="1834357" y="4590256"/>
            <a:ext cx="323850" cy="1604963"/>
          </a:xfrm>
          <a:prstGeom prst="curvedRightArrow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chemeClr val="tx1"/>
              </a:solidFill>
              <a:latin typeface="Candara" pitchFamily="34" charset="0"/>
              <a:ea typeface="SimSun" pitchFamily="2" charset="-122"/>
            </a:endParaRPr>
          </a:p>
        </p:txBody>
      </p:sp>
      <p:sp>
        <p:nvSpPr>
          <p:cNvPr id="16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ChangeArrowheads="1"/>
          </p:cNvSpPr>
          <p:nvPr/>
        </p:nvSpPr>
        <p:spPr bwMode="auto">
          <a:xfrm>
            <a:off x="84138" y="1376363"/>
            <a:ext cx="88931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2400" dirty="0">
                <a:solidFill>
                  <a:schemeClr val="tx1"/>
                </a:solidFill>
                <a:ea typeface="SimSun" pitchFamily="2" charset="-122"/>
              </a:rPr>
              <a:t>Classer les styles par rapport à un morphotype particulier et à un thème de la mode donné</a:t>
            </a:r>
            <a:endParaRPr lang="en-US" altLang="fr-FR" sz="1800" dirty="0">
              <a:solidFill>
                <a:schemeClr val="tx1"/>
              </a:solidFill>
            </a:endParaRPr>
          </a:p>
        </p:txBody>
      </p:sp>
      <p:sp>
        <p:nvSpPr>
          <p:cNvPr id="24579" name="TextBox 25"/>
          <p:cNvSpPr txBox="1">
            <a:spLocks noChangeArrowheads="1"/>
          </p:cNvSpPr>
          <p:nvPr/>
        </p:nvSpPr>
        <p:spPr bwMode="auto">
          <a:xfrm>
            <a:off x="5127625" y="2622550"/>
            <a:ext cx="394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Georgia" pitchFamily="18" charset="0"/>
              <a:ea typeface="SimSun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050" y="4325938"/>
            <a:ext cx="3500438" cy="457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Georgia" pitchFamily="18" charset="0"/>
                <a:ea typeface="SimSun" pitchFamily="2" charset="-122"/>
              </a:rPr>
              <a:t>Sortie du </a:t>
            </a:r>
            <a:r>
              <a:rPr lang="en-US" altLang="zh-CN" sz="2400" b="1">
                <a:solidFill>
                  <a:schemeClr val="accent1"/>
                </a:solidFill>
                <a:latin typeface="Georgia" pitchFamily="18" charset="0"/>
                <a:ea typeface="SimSun" pitchFamily="2" charset="-122"/>
              </a:rPr>
              <a:t>Modèle I</a:t>
            </a:r>
            <a:endParaRPr lang="zh-CN" altLang="en-US" sz="2400" b="1">
              <a:solidFill>
                <a:schemeClr val="accent1"/>
              </a:solidFill>
              <a:latin typeface="Georgia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625" y="4349750"/>
            <a:ext cx="3095625" cy="457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Georgia" pitchFamily="18" charset="0"/>
                <a:ea typeface="SimSun" pitchFamily="2" charset="-122"/>
              </a:rPr>
              <a:t>Sortie du </a:t>
            </a:r>
            <a:r>
              <a:rPr lang="en-US" altLang="zh-CN" sz="2400" b="1">
                <a:solidFill>
                  <a:schemeClr val="accent1"/>
                </a:solidFill>
                <a:latin typeface="Georgia" pitchFamily="18" charset="0"/>
                <a:ea typeface="SimSun" pitchFamily="2" charset="-122"/>
              </a:rPr>
              <a:t>Modèle II</a:t>
            </a:r>
            <a:endParaRPr lang="zh-CN" altLang="en-US" sz="2400" b="1">
              <a:solidFill>
                <a:schemeClr val="accent1"/>
              </a:solidFill>
              <a:latin typeface="Georgia" pitchFamily="18" charset="0"/>
              <a:ea typeface="SimSun" pitchFamily="2" charset="-122"/>
            </a:endParaRPr>
          </a:p>
        </p:txBody>
      </p:sp>
      <p:sp>
        <p:nvSpPr>
          <p:cNvPr id="24582" name="TextBox 20"/>
          <p:cNvSpPr txBox="1">
            <a:spLocks noChangeArrowheads="1"/>
          </p:cNvSpPr>
          <p:nvPr/>
        </p:nvSpPr>
        <p:spPr bwMode="auto">
          <a:xfrm>
            <a:off x="508000" y="5842000"/>
            <a:ext cx="8385175" cy="738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800" dirty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Est-ce que le style choisi est </a:t>
            </a:r>
            <a:r>
              <a:rPr lang="fr-FR" altLang="zh-CN" sz="1800" dirty="0" smtClean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adapté </a:t>
            </a:r>
            <a:r>
              <a:rPr lang="fr-FR" altLang="zh-CN" sz="1800" dirty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à mon </a:t>
            </a:r>
            <a:r>
              <a:rPr lang="fr-FR" altLang="zh-CN" sz="1800" dirty="0" smtClean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morphotype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800" dirty="0" smtClean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Est-ce </a:t>
            </a:r>
            <a:r>
              <a:rPr lang="fr-FR" altLang="zh-CN" sz="1800" dirty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que ce style </a:t>
            </a:r>
            <a:r>
              <a:rPr lang="fr-FR" altLang="zh-CN" sz="1800" dirty="0" smtClean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apporte </a:t>
            </a:r>
            <a:r>
              <a:rPr lang="fr-FR" altLang="zh-CN" sz="1800" dirty="0">
                <a:solidFill>
                  <a:srgbClr val="932B23"/>
                </a:solidFill>
                <a:latin typeface="Georgia" pitchFamily="18" charset="0"/>
                <a:ea typeface="SimSun" pitchFamily="2" charset="-122"/>
              </a:rPr>
              <a:t>une valeur ajoutée à mon thème préféré </a:t>
            </a:r>
            <a:r>
              <a:rPr lang="fr-FR" altLang="zh-CN" sz="2400" dirty="0">
                <a:solidFill>
                  <a:srgbClr val="CA0000"/>
                </a:solidFill>
                <a:latin typeface="Georgia" pitchFamily="18" charset="0"/>
                <a:ea typeface="SimSun" pitchFamily="2" charset="-122"/>
              </a:rPr>
              <a:t>?</a:t>
            </a:r>
          </a:p>
        </p:txBody>
      </p:sp>
      <p:sp>
        <p:nvSpPr>
          <p:cNvPr id="22" name="下箭头 21"/>
          <p:cNvSpPr/>
          <p:nvPr/>
        </p:nvSpPr>
        <p:spPr>
          <a:xfrm>
            <a:off x="4281488" y="4325938"/>
            <a:ext cx="501650" cy="121443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latin typeface="Georgia" pitchFamily="18" charset="0"/>
              <a:ea typeface="SimSun" pitchFamily="2" charset="-122"/>
            </a:endParaRPr>
          </a:p>
        </p:txBody>
      </p:sp>
      <p:sp>
        <p:nvSpPr>
          <p:cNvPr id="23" name="矩形 9"/>
          <p:cNvSpPr/>
          <p:nvPr/>
        </p:nvSpPr>
        <p:spPr>
          <a:xfrm>
            <a:off x="1485900" y="4932363"/>
            <a:ext cx="2411413" cy="6445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Pertinence</a:t>
            </a:r>
            <a:r>
              <a:rPr lang="en-US" altLang="zh-CN" sz="2000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  (</a:t>
            </a:r>
            <a:r>
              <a:rPr lang="en-US" altLang="zh-CN" sz="2000" i="1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BR</a:t>
            </a:r>
            <a:r>
              <a:rPr lang="en-US" altLang="zh-CN" sz="2000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, </a:t>
            </a:r>
            <a:r>
              <a:rPr lang="en-US" altLang="zh-CN" sz="2000" i="1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T</a:t>
            </a:r>
            <a:r>
              <a:rPr lang="en-US" altLang="zh-CN" sz="2000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)</a:t>
            </a:r>
            <a:endParaRPr lang="zh-CN" altLang="en-US" sz="2000">
              <a:solidFill>
                <a:schemeClr val="tx1"/>
              </a:solidFill>
              <a:latin typeface="Georgia" pitchFamily="18" charset="0"/>
              <a:ea typeface="SimSun" pitchFamily="2" charset="-122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5289550" y="4921250"/>
            <a:ext cx="2736850" cy="6445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Pertinence</a:t>
            </a:r>
            <a:r>
              <a:rPr lang="en-US" altLang="zh-CN" sz="2000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  (</a:t>
            </a:r>
            <a:r>
              <a:rPr lang="en-US" altLang="zh-CN" sz="2000" i="1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BR_de</a:t>
            </a:r>
            <a:r>
              <a:rPr lang="en-US" altLang="zh-CN" sz="2000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, </a:t>
            </a:r>
            <a:r>
              <a:rPr lang="en-US" altLang="zh-CN" sz="2000" i="1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T</a:t>
            </a:r>
            <a:r>
              <a:rPr lang="en-US" altLang="zh-CN" sz="2000">
                <a:solidFill>
                  <a:schemeClr val="tx1"/>
                </a:solidFill>
                <a:latin typeface="Georgia" pitchFamily="18" charset="0"/>
                <a:ea typeface="SimSun" pitchFamily="2" charset="-122"/>
              </a:rPr>
              <a:t>)</a:t>
            </a:r>
            <a:endParaRPr lang="zh-CN" altLang="en-US" sz="2000">
              <a:solidFill>
                <a:schemeClr val="tx1"/>
              </a:solidFill>
              <a:latin typeface="Georgia" pitchFamily="18" charset="0"/>
              <a:ea typeface="SimSun" pitchFamily="2" charset="-122"/>
            </a:endParaRPr>
          </a:p>
        </p:txBody>
      </p:sp>
      <p:pic>
        <p:nvPicPr>
          <p:cNvPr id="24586" name="内容占位符 6" descr="CA 170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328863"/>
            <a:ext cx="17637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7" descr="Che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338388"/>
            <a:ext cx="110966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内容占位符 6" descr="Comparison of CA170 and CC1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4700" y="2312988"/>
            <a:ext cx="3455988" cy="1868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 smtClean="0">
                <a:solidFill>
                  <a:srgbClr val="CA0000"/>
                </a:solidFill>
              </a:rPr>
              <a:t>Recommandation de styles </a:t>
            </a:r>
            <a:r>
              <a:rPr lang="fr-FR" altLang="fr-FR" sz="2400" b="1" dirty="0">
                <a:solidFill>
                  <a:srgbClr val="CA0000"/>
                </a:solidFill>
              </a:rPr>
              <a:t>de </a:t>
            </a:r>
            <a:r>
              <a:rPr lang="fr-FR" altLang="fr-FR" sz="2400" b="1" dirty="0" smtClean="0">
                <a:solidFill>
                  <a:srgbClr val="CA0000"/>
                </a:solidFill>
              </a:rPr>
              <a:t>création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08902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 smtClean="0">
                <a:solidFill>
                  <a:srgbClr val="CA0000"/>
                </a:solidFill>
                <a:ea typeface="Times" pitchFamily="18" charset="0"/>
                <a:cs typeface="Arial" charset="0"/>
              </a:rPr>
              <a:t>Plateforme </a:t>
            </a:r>
            <a:r>
              <a:rPr lang="fr-FR" altLang="fr-FR" sz="2400" b="1" dirty="0">
                <a:solidFill>
                  <a:srgbClr val="CA0000"/>
                </a:solidFill>
                <a:ea typeface="Times" pitchFamily="18" charset="0"/>
                <a:cs typeface="Arial" charset="0"/>
              </a:rPr>
              <a:t>logistique : optimisation de production</a:t>
            </a:r>
            <a:r>
              <a:rPr lang="fr-FR" altLang="fr-FR" sz="2400" dirty="0">
                <a:solidFill>
                  <a:srgbClr val="CA0000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 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modélisation et simulation,</a:t>
            </a:r>
            <a:r>
              <a:rPr lang="fr-FR" altLang="fr-FR" sz="2400" dirty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prévision de ventes, estimation de coûts,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  sélection de fournisseurs, analyse de cycle de vie, petites séries, mass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  customisation 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4" name="Imag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781300"/>
            <a:ext cx="3140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24400"/>
            <a:ext cx="31686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075"/>
            <a:ext cx="597693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885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 smtClean="0">
                <a:solidFill>
                  <a:srgbClr val="CA0000"/>
                </a:solidFill>
                <a:ea typeface="Times" pitchFamily="18" charset="0"/>
                <a:cs typeface="Arial" charset="0"/>
              </a:rPr>
              <a:t>Plateforme </a:t>
            </a:r>
            <a:r>
              <a:rPr lang="fr-FR" altLang="fr-FR" sz="2400" b="1" dirty="0">
                <a:solidFill>
                  <a:srgbClr val="CA0000"/>
                </a:solidFill>
                <a:ea typeface="Times" pitchFamily="18" charset="0"/>
                <a:cs typeface="Arial" charset="0"/>
              </a:rPr>
              <a:t>logistique :</a:t>
            </a:r>
            <a:r>
              <a:rPr lang="fr-FR" altLang="fr-FR" sz="2400" dirty="0">
                <a:solidFill>
                  <a:srgbClr val="CA0000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fr-FR" altLang="fr-FR" sz="2400" b="1" dirty="0">
                <a:solidFill>
                  <a:srgbClr val="CA0000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traçabilité de la chaîne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création d’un </a:t>
            </a:r>
            <a:r>
              <a:rPr lang="fr-FR" altLang="fr-FR" sz="2400" dirty="0" smtClean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marqueur </a:t>
            </a:r>
            <a:r>
              <a:rPr lang="fr-FR" altLang="fr-FR" sz="2400" dirty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textile  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6628" name="Image 3" descr="C:\Users\kumar\Desktop\Textile_suply_chia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22060" r="9976" b="18233"/>
          <a:stretch>
            <a:fillRect/>
          </a:stretch>
        </p:blipFill>
        <p:spPr bwMode="auto">
          <a:xfrm>
            <a:off x="395288" y="1924050"/>
            <a:ext cx="83518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C:\Users\kumar\Desktop\tags_new\DSC_0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119313"/>
            <a:ext cx="1211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900113" y="1790700"/>
            <a:ext cx="5472112" cy="1757363"/>
            <a:chOff x="899592" y="980728"/>
            <a:chExt cx="5760640" cy="2370078"/>
          </a:xfrm>
        </p:grpSpPr>
        <p:sp>
          <p:nvSpPr>
            <p:cNvPr id="16" name="Rectangle 15"/>
            <p:cNvSpPr/>
            <p:nvPr/>
          </p:nvSpPr>
          <p:spPr>
            <a:xfrm>
              <a:off x="899592" y="1539527"/>
              <a:ext cx="5760640" cy="18112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>
                <a:solidFill>
                  <a:srgbClr val="FFFFFF"/>
                </a:solidFill>
              </a:endParaRPr>
            </a:p>
          </p:txBody>
        </p:sp>
        <p:sp>
          <p:nvSpPr>
            <p:cNvPr id="26636" name="TextBox 8"/>
            <p:cNvSpPr txBox="1">
              <a:spLocks noChangeArrowheads="1"/>
            </p:cNvSpPr>
            <p:nvPr/>
          </p:nvSpPr>
          <p:spPr bwMode="auto">
            <a:xfrm>
              <a:off x="1115616" y="980728"/>
              <a:ext cx="5256584" cy="49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Arial Rounded MT Bold" pitchFamily="34" charset="0"/>
                </a:rPr>
                <a:t>Marqueur, codage et le système PDM/PLM</a:t>
              </a:r>
            </a:p>
          </p:txBody>
        </p:sp>
      </p:grp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3924300" y="4583113"/>
            <a:ext cx="3384550" cy="2232025"/>
            <a:chOff x="3923928" y="4293096"/>
            <a:chExt cx="3384376" cy="2001458"/>
          </a:xfrm>
        </p:grpSpPr>
        <p:sp>
          <p:nvSpPr>
            <p:cNvPr id="19" name="Rectangle 18"/>
            <p:cNvSpPr/>
            <p:nvPr/>
          </p:nvSpPr>
          <p:spPr>
            <a:xfrm>
              <a:off x="3923928" y="4293096"/>
              <a:ext cx="3384376" cy="1728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66CC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66CC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>
                <a:solidFill>
                  <a:srgbClr val="FFFFFF"/>
                </a:solidFill>
              </a:endParaRPr>
            </a:p>
          </p:txBody>
        </p:sp>
        <p:sp>
          <p:nvSpPr>
            <p:cNvPr id="26634" name="TextBox 6"/>
            <p:cNvSpPr txBox="1">
              <a:spLocks noChangeArrowheads="1"/>
            </p:cNvSpPr>
            <p:nvPr/>
          </p:nvSpPr>
          <p:spPr bwMode="auto">
            <a:xfrm>
              <a:off x="4307118" y="5963413"/>
              <a:ext cx="2736304" cy="33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FF0000"/>
                  </a:solidFill>
                  <a:latin typeface="Arial Rounded MT Bold" pitchFamily="34" charset="0"/>
                </a:rPr>
                <a:t>Décodage</a:t>
              </a:r>
            </a:p>
          </p:txBody>
        </p:sp>
      </p:grpSp>
      <p:sp>
        <p:nvSpPr>
          <p:cNvPr id="26632" name="Rectangle 19"/>
          <p:cNvSpPr>
            <a:spLocks noChangeArrowheads="1"/>
          </p:cNvSpPr>
          <p:nvPr/>
        </p:nvSpPr>
        <p:spPr bwMode="auto">
          <a:xfrm>
            <a:off x="6859588" y="1720850"/>
            <a:ext cx="15589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8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Tissu </a:t>
            </a:r>
            <a:r>
              <a:rPr lang="fr-FR" altLang="zh-CN" sz="18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encodé</a:t>
            </a:r>
            <a:endParaRPr lang="en-US" altLang="zh-CN" sz="1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3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 smtClean="0">
                <a:solidFill>
                  <a:srgbClr val="CA0000"/>
                </a:solidFill>
              </a:rPr>
              <a:t>Textile intelligent</a:t>
            </a:r>
            <a:endParaRPr lang="fr-FR" altLang="fr-FR" sz="2400" b="1" dirty="0">
              <a:solidFill>
                <a:srgbClr val="CA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capteurs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actionneurs flexibles, conception 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vêtements instrumentés, 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traitement 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signaux, système d’aide à 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décision,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usage médical</a:t>
            </a:r>
          </a:p>
        </p:txBody>
      </p:sp>
      <p:pic>
        <p:nvPicPr>
          <p:cNvPr id="27652" name="Picture 10" descr="smarttextile 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852738"/>
            <a:ext cx="41036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smart clothing 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43926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CA0000"/>
                </a:solidFill>
              </a:rPr>
              <a:t> Textile intelligent 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surveillance de 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santé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distance</a:t>
            </a:r>
          </a:p>
        </p:txBody>
      </p:sp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513"/>
            <a:ext cx="5326063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508625" y="3457575"/>
            <a:ext cx="3384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fr-FR" sz="1800" u="sng">
                <a:solidFill>
                  <a:schemeClr val="tx1"/>
                </a:solidFill>
                <a:cs typeface="Arial" charset="0"/>
              </a:rPr>
              <a:t>Components</a:t>
            </a: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Physiological sensors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Connected garment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Local diagnosis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Cloud computing platform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User interaction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Global diagnosis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Big data collection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-"/>
            </a:pPr>
            <a:r>
              <a:rPr lang="en-US" altLang="fr-FR" sz="1800">
                <a:solidFill>
                  <a:schemeClr val="tx1"/>
                </a:solidFill>
                <a:cs typeface="Arial" charset="0"/>
              </a:rPr>
              <a:t> Self-learning</a:t>
            </a:r>
          </a:p>
        </p:txBody>
      </p:sp>
      <p:grpSp>
        <p:nvGrpSpPr>
          <p:cNvPr id="28678" name="Groupe 8"/>
          <p:cNvGrpSpPr>
            <a:grpSpLocks/>
          </p:cNvGrpSpPr>
          <p:nvPr/>
        </p:nvGrpSpPr>
        <p:grpSpPr bwMode="auto">
          <a:xfrm>
            <a:off x="5761038" y="1357313"/>
            <a:ext cx="2879725" cy="1882775"/>
            <a:chOff x="683568" y="4077072"/>
            <a:chExt cx="3569130" cy="2603241"/>
          </a:xfrm>
        </p:grpSpPr>
        <p:pic>
          <p:nvPicPr>
            <p:cNvPr id="28679" name="Picture 3" descr="C:\Users\guillaume.tartare\Dropbox\ENSAIT\recherche\new hardware\IMG_20160405_1432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3" t="23840" r="16597" b="20825"/>
            <a:stretch>
              <a:fillRect/>
            </a:stretch>
          </p:blipFill>
          <p:spPr bwMode="auto">
            <a:xfrm>
              <a:off x="2069334" y="4077072"/>
              <a:ext cx="2183364" cy="260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图片 13" descr="sensors-back-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077072"/>
              <a:ext cx="1385765" cy="130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图片 14" descr="sensors-front-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378692"/>
              <a:ext cx="1404553" cy="1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38"/>
          <p:cNvSpPr txBox="1">
            <a:spLocks noChangeArrowheads="1"/>
          </p:cNvSpPr>
          <p:nvPr/>
        </p:nvSpPr>
        <p:spPr>
          <a:xfrm>
            <a:off x="0" y="282798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9445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CA0000"/>
                </a:solidFill>
              </a:rPr>
              <a:t> Textile intelligent : 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surveillance de la santé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distance</a:t>
            </a: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963738"/>
            <a:ext cx="35798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287338" y="1581150"/>
            <a:ext cx="387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Ceinture </a:t>
            </a:r>
            <a:r>
              <a:rPr lang="en-US" altLang="fr-FR" sz="1800">
                <a:solidFill>
                  <a:schemeClr val="tx1"/>
                </a:solidFill>
                <a:ea typeface="MS PGothic" pitchFamily="34" charset="-128"/>
              </a:rPr>
              <a:t>pour les femmes enceintes</a:t>
            </a:r>
            <a:endParaRPr lang="fr-FR" altLang="fr-FR" sz="18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02" name="Text Box 18"/>
          <p:cNvSpPr txBox="1">
            <a:spLocks noChangeArrowheads="1"/>
          </p:cNvSpPr>
          <p:nvPr/>
        </p:nvSpPr>
        <p:spPr bwMode="auto">
          <a:xfrm>
            <a:off x="4589463" y="1593850"/>
            <a:ext cx="374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Signaux des mouvements foeteux </a:t>
            </a:r>
          </a:p>
        </p:txBody>
      </p:sp>
      <p:sp>
        <p:nvSpPr>
          <p:cNvPr id="29703" name="Text Box 18"/>
          <p:cNvSpPr txBox="1">
            <a:spLocks noChangeArrowheads="1"/>
          </p:cNvSpPr>
          <p:nvPr/>
        </p:nvSpPr>
        <p:spPr bwMode="auto">
          <a:xfrm>
            <a:off x="3240088" y="4449763"/>
            <a:ext cx="22748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Accéléromètres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  <a:sym typeface="Symbol" pitchFamily="18" charset="2"/>
              </a:rPr>
              <a:t></a:t>
            </a:r>
            <a:endParaRPr lang="fr-FR" altLang="fr-FR" sz="1800">
              <a:solidFill>
                <a:schemeClr val="tx1"/>
              </a:solidFill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détection du rythme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Cardiaque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  <a:sym typeface="Symbol" pitchFamily="18" charset="2"/>
              </a:rPr>
              <a:t></a:t>
            </a:r>
            <a:endParaRPr lang="fr-FR" altLang="fr-FR" sz="1800">
              <a:solidFill>
                <a:schemeClr val="tx1"/>
              </a:solidFill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Traitement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des signaux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200525"/>
            <a:ext cx="29305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 descr="C:\Users\Xianyi\AppData\Local\Temp\Rar$DIa0.572\DSC02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795838"/>
            <a:ext cx="21732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906463" y="446405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ea typeface="MS PGothic" pitchFamily="34" charset="-128"/>
              </a:rPr>
              <a:t>Fil conducteur</a:t>
            </a:r>
          </a:p>
        </p:txBody>
      </p:sp>
      <p:pic>
        <p:nvPicPr>
          <p:cNvPr id="29707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3"/>
          <a:stretch>
            <a:fillRect/>
          </a:stretch>
        </p:blipFill>
        <p:spPr bwMode="auto">
          <a:xfrm>
            <a:off x="363538" y="2008188"/>
            <a:ext cx="15906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Groupe 12"/>
          <p:cNvGrpSpPr>
            <a:grpSpLocks/>
          </p:cNvGrpSpPr>
          <p:nvPr/>
        </p:nvGrpSpPr>
        <p:grpSpPr bwMode="auto">
          <a:xfrm>
            <a:off x="2297113" y="2373313"/>
            <a:ext cx="1901825" cy="969962"/>
            <a:chOff x="5533053" y="3138222"/>
            <a:chExt cx="3801994" cy="1411579"/>
          </a:xfrm>
        </p:grpSpPr>
        <p:pic>
          <p:nvPicPr>
            <p:cNvPr id="29709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" t="23047" r="5992" b="17496"/>
            <a:stretch>
              <a:fillRect/>
            </a:stretch>
          </p:blipFill>
          <p:spPr bwMode="auto">
            <a:xfrm flipH="1" flipV="1">
              <a:off x="5533053" y="3138222"/>
              <a:ext cx="3801994" cy="141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lipse 14"/>
            <p:cNvSpPr/>
            <p:nvPr/>
          </p:nvSpPr>
          <p:spPr>
            <a:xfrm>
              <a:off x="5758379" y="3339215"/>
              <a:ext cx="529995" cy="639948"/>
            </a:xfrm>
            <a:prstGeom prst="ellipse">
              <a:avLst/>
            </a:prstGeom>
            <a:solidFill>
              <a:srgbClr val="1CADE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6796153" y="3909855"/>
              <a:ext cx="529993" cy="639946"/>
            </a:xfrm>
            <a:prstGeom prst="ellipse">
              <a:avLst/>
            </a:prstGeom>
            <a:solidFill>
              <a:srgbClr val="1CADE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8411523" y="3787409"/>
              <a:ext cx="529995" cy="639948"/>
            </a:xfrm>
            <a:prstGeom prst="ellipse">
              <a:avLst/>
            </a:prstGeom>
            <a:solidFill>
              <a:srgbClr val="1CADE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8805052" y="3175186"/>
              <a:ext cx="529995" cy="639946"/>
            </a:xfrm>
            <a:prstGeom prst="ellipse">
              <a:avLst/>
            </a:prstGeom>
            <a:solidFill>
              <a:srgbClr val="1CADE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CC3300"/>
                </a:buClr>
                <a:buSzPct val="60000"/>
                <a:buFont typeface="Wingdings" pitchFamily="2" charset="2"/>
                <a:buChar char="u"/>
                <a:defRPr sz="2800">
                  <a:solidFill>
                    <a:schemeClr val="bg1"/>
                  </a:solidFill>
                  <a:latin typeface="Arial" charset="0"/>
                </a:defRPr>
              </a:lvl1pPr>
              <a:lvl2pPr indent="-285750" algn="l" eaLnBrk="0" hangingPunct="0">
                <a:spcBef>
                  <a:spcPct val="20000"/>
                </a:spcBef>
                <a:buClr>
                  <a:srgbClr val="66CCFF"/>
                </a:buClr>
                <a:buSzPct val="60000"/>
                <a:buFont typeface="Wingdings" pitchFamily="2" charset="2"/>
                <a:buChar char="è"/>
                <a:defRPr sz="2400">
                  <a:solidFill>
                    <a:srgbClr val="FFDA14"/>
                  </a:solidFill>
                  <a:latin typeface="Arial" charset="0"/>
                </a:defRPr>
              </a:lvl2pPr>
              <a:lvl3pPr indent="-228600" algn="l" eaLnBrk="0" hangingPunct="0">
                <a:spcBef>
                  <a:spcPct val="20000"/>
                </a:spcBef>
                <a:buClr>
                  <a:srgbClr val="66CCFF"/>
                </a:buClr>
                <a:buChar char="•"/>
                <a:defRPr sz="2000">
                  <a:solidFill>
                    <a:srgbClr val="FFDA14"/>
                  </a:solidFill>
                  <a:latin typeface="Arial" charset="0"/>
                </a:defRPr>
              </a:lvl3pPr>
              <a:lvl4pPr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FFDA14"/>
                  </a:solidFill>
                  <a:latin typeface="Arial" charset="0"/>
                </a:defRPr>
              </a:lvl4pPr>
              <a:lvl5pPr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DA1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</a:endParaRPr>
            </a:p>
          </p:txBody>
        </p:sp>
      </p:grpSp>
      <p:sp>
        <p:nvSpPr>
          <p:cNvPr id="19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-15416" y="1124744"/>
            <a:ext cx="915941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000" b="1" i="1" dirty="0" smtClean="0">
                <a:solidFill>
                  <a:schemeClr val="tx1"/>
                </a:solidFill>
              </a:rPr>
              <a:t>Projets européens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 err="1" smtClean="0">
                <a:solidFill>
                  <a:schemeClr val="tx1"/>
                </a:solidFill>
              </a:rPr>
              <a:t>SMDTex</a:t>
            </a:r>
            <a:r>
              <a:rPr lang="fr-FR" altLang="fr-FR" sz="2000" dirty="0" smtClean="0">
                <a:solidFill>
                  <a:schemeClr val="tx1"/>
                </a:solidFill>
              </a:rPr>
              <a:t> (Erasmus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Mundus</a:t>
            </a:r>
            <a:r>
              <a:rPr lang="fr-FR" altLang="fr-FR" sz="2000" dirty="0" smtClean="0">
                <a:solidFill>
                  <a:schemeClr val="tx1"/>
                </a:solidFill>
              </a:rPr>
              <a:t>), LUMINOPTEX (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Interreg</a:t>
            </a:r>
            <a:r>
              <a:rPr lang="fr-FR" altLang="fr-FR" sz="2000" dirty="0" smtClean="0">
                <a:solidFill>
                  <a:schemeClr val="tx1"/>
                </a:solidFill>
              </a:rPr>
              <a:t>),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FBD_Bmodel</a:t>
            </a:r>
            <a:r>
              <a:rPr lang="fr-FR" altLang="fr-FR" sz="2000" dirty="0" smtClean="0">
                <a:solidFill>
                  <a:schemeClr val="tx1"/>
                </a:solidFill>
              </a:rPr>
              <a:t> </a:t>
            </a:r>
            <a:r>
              <a:rPr lang="fr-FR" altLang="fr-FR" sz="2000" dirty="0">
                <a:solidFill>
                  <a:schemeClr val="tx1"/>
                </a:solidFill>
              </a:rPr>
              <a:t>(H2020</a:t>
            </a:r>
            <a:r>
              <a:rPr lang="fr-FR" altLang="fr-FR" sz="2000" dirty="0" smtClean="0">
                <a:solidFill>
                  <a:schemeClr val="tx1"/>
                </a:solidFill>
              </a:rPr>
              <a:t>), </a:t>
            </a:r>
            <a:endParaRPr lang="fr-FR" altLang="fr-FR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  ETEXWELD (H2020</a:t>
            </a:r>
            <a:r>
              <a:rPr lang="fr-FR" altLang="fr-FR" sz="20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000" b="1" i="1" dirty="0" smtClean="0">
                <a:solidFill>
                  <a:schemeClr val="tx1"/>
                </a:solidFill>
              </a:rPr>
              <a:t>Projets nationaux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ECLin</a:t>
            </a:r>
            <a:r>
              <a:rPr lang="fr-FR" altLang="fr-FR" sz="2000" dirty="0" smtClean="0">
                <a:solidFill>
                  <a:schemeClr val="tx1"/>
                </a:solidFill>
              </a:rPr>
              <a:t> </a:t>
            </a:r>
            <a:r>
              <a:rPr lang="fr-FR" altLang="fr-FR" sz="2000" dirty="0">
                <a:solidFill>
                  <a:schemeClr val="tx1"/>
                </a:solidFill>
              </a:rPr>
              <a:t>(projet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HdF</a:t>
            </a:r>
            <a:r>
              <a:rPr lang="fr-FR" altLang="fr-FR" sz="2000" dirty="0" smtClean="0">
                <a:solidFill>
                  <a:schemeClr val="tx1"/>
                </a:solidFill>
              </a:rPr>
              <a:t>)</a:t>
            </a:r>
            <a:r>
              <a:rPr lang="fr-FR" altLang="fr-FR" sz="2000" i="1" dirty="0" smtClean="0">
                <a:solidFill>
                  <a:schemeClr val="tx1"/>
                </a:solidFill>
              </a:rPr>
              <a:t>, </a:t>
            </a:r>
            <a:r>
              <a:rPr lang="fr-FR" altLang="fr-FR" sz="2000" dirty="0">
                <a:solidFill>
                  <a:schemeClr val="tx1"/>
                </a:solidFill>
              </a:rPr>
              <a:t>DIGTEX (projet </a:t>
            </a:r>
            <a:r>
              <a:rPr lang="fr-FR" altLang="fr-FR" sz="2000" dirty="0" err="1">
                <a:solidFill>
                  <a:schemeClr val="tx1"/>
                </a:solidFill>
              </a:rPr>
              <a:t>HdF</a:t>
            </a:r>
            <a:r>
              <a:rPr lang="fr-FR" altLang="fr-FR" sz="2000" dirty="0">
                <a:solidFill>
                  <a:schemeClr val="tx1"/>
                </a:solidFill>
              </a:rPr>
              <a:t>), </a:t>
            </a:r>
            <a:r>
              <a:rPr lang="fr-FR" altLang="fr-FR" sz="2000" dirty="0" smtClean="0">
                <a:solidFill>
                  <a:schemeClr val="tx1"/>
                </a:solidFill>
              </a:rPr>
              <a:t>Semelles Orthopédiques (projet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HdF</a:t>
            </a:r>
            <a:r>
              <a:rPr lang="fr-FR" altLang="fr-FR" sz="2000" dirty="0" smtClean="0">
                <a:solidFill>
                  <a:schemeClr val="tx1"/>
                </a:solidFill>
              </a:rPr>
              <a:t>), </a:t>
            </a:r>
            <a:r>
              <a:rPr lang="fr-FR" altLang="fr-FR" sz="2000" dirty="0" err="1">
                <a:solidFill>
                  <a:schemeClr val="tx1"/>
                </a:solidFill>
              </a:rPr>
              <a:t>IOTFetMov</a:t>
            </a:r>
            <a:r>
              <a:rPr lang="fr-FR" altLang="fr-FR" sz="2000" dirty="0">
                <a:solidFill>
                  <a:schemeClr val="tx1"/>
                </a:solidFill>
              </a:rPr>
              <a:t> (ANR),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  CONTEXT (ANR), </a:t>
            </a:r>
            <a:r>
              <a:rPr lang="fr-FR" altLang="fr-FR" sz="2000" dirty="0" smtClean="0">
                <a:solidFill>
                  <a:schemeClr val="tx1"/>
                </a:solidFill>
              </a:rPr>
              <a:t>LITEVA (FUI), SAFIRS (ANR), Smart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Fashion</a:t>
            </a:r>
            <a:r>
              <a:rPr lang="fr-FR" altLang="fr-FR" sz="2000" dirty="0" smtClean="0">
                <a:solidFill>
                  <a:schemeClr val="tx1"/>
                </a:solidFill>
              </a:rPr>
              <a:t> 4.0 (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HdF</a:t>
            </a:r>
            <a:r>
              <a:rPr lang="fr-FR" altLang="fr-FR" sz="2000" dirty="0" smtClean="0">
                <a:solidFill>
                  <a:schemeClr val="tx1"/>
                </a:solidFill>
              </a:rPr>
              <a:t>/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Camaieu</a:t>
            </a:r>
            <a:r>
              <a:rPr lang="fr-FR" altLang="fr-FR" sz="2000" dirty="0" smtClean="0">
                <a:solidFill>
                  <a:schemeClr val="tx1"/>
                </a:solidFill>
              </a:rPr>
              <a:t>), I-SITE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i="1" dirty="0">
                <a:solidFill>
                  <a:schemeClr val="tx1"/>
                </a:solidFill>
              </a:rPr>
              <a:t>Collaborations </a:t>
            </a:r>
            <a:r>
              <a:rPr lang="fr-FR" altLang="fr-FR" sz="2000" b="1" i="1" dirty="0" smtClean="0">
                <a:solidFill>
                  <a:schemeClr val="tx1"/>
                </a:solidFill>
              </a:rPr>
              <a:t>industrielles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000" dirty="0" smtClean="0">
                <a:solidFill>
                  <a:schemeClr val="tx1"/>
                </a:solidFill>
              </a:rPr>
              <a:t>IDGROUP</a:t>
            </a:r>
            <a:r>
              <a:rPr lang="fr-FR" altLang="fr-FR" sz="2000" dirty="0">
                <a:solidFill>
                  <a:schemeClr val="tx1"/>
                </a:solidFill>
              </a:rPr>
              <a:t>, DECATHLON, DAMART</a:t>
            </a:r>
            <a:r>
              <a:rPr lang="fr-FR" altLang="fr-FR" sz="2000" dirty="0" smtClean="0">
                <a:solidFill>
                  <a:schemeClr val="tx1"/>
                </a:solidFill>
              </a:rPr>
              <a:t>, AUCHAN</a:t>
            </a:r>
            <a:r>
              <a:rPr lang="fr-FR" altLang="fr-FR" sz="2000" dirty="0">
                <a:solidFill>
                  <a:schemeClr val="tx1"/>
                </a:solidFill>
              </a:rPr>
              <a:t>, </a:t>
            </a:r>
            <a:r>
              <a:rPr lang="fr-FR" altLang="fr-FR" sz="2000" dirty="0" smtClean="0">
                <a:solidFill>
                  <a:schemeClr val="tx1"/>
                </a:solidFill>
              </a:rPr>
              <a:t>PETIT </a:t>
            </a:r>
            <a:r>
              <a:rPr lang="fr-FR" altLang="fr-FR" sz="2000" dirty="0">
                <a:solidFill>
                  <a:schemeClr val="tx1"/>
                </a:solidFill>
              </a:rPr>
              <a:t>BATEAU, EMPA, CAMAIEU, LECTRA, MATERIA NOVA, AZADORA, KUVERA, </a:t>
            </a:r>
            <a:r>
              <a:rPr lang="fr-FR" altLang="fr-FR" sz="2000" dirty="0" err="1">
                <a:solidFill>
                  <a:schemeClr val="tx1"/>
                </a:solidFill>
              </a:rPr>
              <a:t>Beste</a:t>
            </a:r>
            <a:r>
              <a:rPr lang="fr-FR" altLang="fr-FR" sz="2000" dirty="0">
                <a:solidFill>
                  <a:schemeClr val="tx1"/>
                </a:solidFill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</a:rPr>
              <a:t>S.p.A</a:t>
            </a:r>
            <a:r>
              <a:rPr lang="fr-FR" altLang="fr-FR" sz="2000" dirty="0">
                <a:solidFill>
                  <a:schemeClr val="tx1"/>
                </a:solidFill>
              </a:rPr>
              <a:t>, TITANAIR, .…</a:t>
            </a:r>
          </a:p>
        </p:txBody>
      </p:sp>
      <p:sp>
        <p:nvSpPr>
          <p:cNvPr id="6" name="Rectangle 138"/>
          <p:cNvSpPr txBox="1">
            <a:spLocks noChangeArrowheads="1"/>
          </p:cNvSpPr>
          <p:nvPr/>
        </p:nvSpPr>
        <p:spPr>
          <a:xfrm>
            <a:off x="0" y="296652"/>
            <a:ext cx="7488324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Collaborative projects</a:t>
            </a:r>
            <a:endParaRPr lang="en-US" altLang="fr-FR" kern="0" dirty="0"/>
          </a:p>
          <a:p>
            <a:r>
              <a:rPr lang="en-US" altLang="fr-FR" kern="0" dirty="0"/>
              <a:t>	</a:t>
            </a:r>
            <a:r>
              <a:rPr lang="en-US" altLang="fr-FR" kern="0" dirty="0" smtClean="0"/>
              <a:t>				</a:t>
            </a:r>
            <a:r>
              <a:rPr lang="en-US" altLang="fr-FR" sz="1800" kern="0" dirty="0" smtClean="0"/>
              <a:t>(to date)</a:t>
            </a:r>
            <a:endParaRPr lang="en-US" altLang="fr-FR" kern="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1093699" y="188913"/>
            <a:ext cx="6223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HCD </a:t>
            </a:r>
            <a:r>
              <a:rPr lang="fr-FR" altLang="fr-FR" dirty="0" err="1" smtClean="0">
                <a:solidFill>
                  <a:schemeClr val="tx1"/>
                </a:solidFill>
                <a:cs typeface="Arial" charset="0"/>
              </a:rPr>
              <a:t>theme</a:t>
            </a: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Human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Centered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Design</a:t>
            </a:r>
          </a:p>
        </p:txBody>
      </p:sp>
      <p:pic>
        <p:nvPicPr>
          <p:cNvPr id="17416" name="Picture 8" descr="\\ensait.local\partages_groupes\Commun_GEMTEX\GEMTEX  TABLEAUX DE BORD\HCERES 2018\Pièces dossier HCERES GEMTEX\Visuels GEMTEX\H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628800"/>
            <a:ext cx="3779838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35423996"/>
              </p:ext>
            </p:extLst>
          </p:nvPr>
        </p:nvGraphicFramePr>
        <p:xfrm>
          <a:off x="468052" y="872716"/>
          <a:ext cx="87124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\\ensait.local\partages_groupes\Commun_GEMTEX\GEMTEX  TABLEAUX DE BORD\HCERES 2018\Pièces dossier HCERES GEMTEX\Visuels GEMTEX\MT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1044116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nsait.local\partages_groupes\Commun_GEMTEX\GEMTEX  TABLEAUX DE BORD\HCERES 2018\Pièces dossier HCERES GEMTEX\Visuels GEMTEX\MT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02" y="872716"/>
            <a:ext cx="904614" cy="9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8"/>
          <p:cNvSpPr txBox="1">
            <a:spLocks noChangeArrowheads="1"/>
          </p:cNvSpPr>
          <p:nvPr/>
        </p:nvSpPr>
        <p:spPr>
          <a:xfrm>
            <a:off x="0" y="296652"/>
            <a:ext cx="7488324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/>
              <a:t>HCD theme: Research platforms</a:t>
            </a:r>
          </a:p>
        </p:txBody>
      </p:sp>
      <p:pic>
        <p:nvPicPr>
          <p:cNvPr id="1026" name="Picture 2" descr="\\ensait.local\partages_groupes\Commun_GEMTEX\GEMTEX  TABLEAUX DE BORD\HCERES 2018\Pièces dossier HCERES GEMTEX\Plateformes GEMTEX\Plateforme chaine numerique tex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652"/>
            <a:ext cx="3492388" cy="49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nsait.local\partages_groupes\Commun_GEMTEX\GEMTEX  TABLEAUX DE BORD\HCERES 2018\Pièces dossier HCERES GEMTEX\Plateformes GEMTEX\Plateforme textile intelligent et connec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449760"/>
            <a:ext cx="3654817" cy="49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293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3200" dirty="0" smtClean="0">
                <a:solidFill>
                  <a:schemeClr val="accent2"/>
                </a:solidFill>
              </a:rPr>
              <a:t>Membres</a:t>
            </a:r>
            <a:endParaRPr lang="fr-FR" altLang="fr-FR" sz="3200" i="1" dirty="0" smtClean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dirty="0" smtClean="0">
                <a:solidFill>
                  <a:schemeClr val="accent2"/>
                </a:solidFill>
              </a:rPr>
              <a:t>10 Enseignants-Chercheurs</a:t>
            </a:r>
            <a:endParaRPr lang="fr-FR" altLang="fr-FR" i="1" dirty="0">
              <a:solidFill>
                <a:schemeClr val="accent2"/>
              </a:solidFill>
            </a:endParaRPr>
          </a:p>
        </p:txBody>
      </p:sp>
      <p:pic>
        <p:nvPicPr>
          <p:cNvPr id="18438" name="Picture 6" descr="C:\Users\ludovic.koehl\Desktop\Vladan Kon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057946"/>
            <a:ext cx="1469801" cy="1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ludovic.koehl\Desktop\Xuyuan T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46" y="3261783"/>
            <a:ext cx="1469181" cy="14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ludovic.koehl\Desktop\Pascal Brunia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436477"/>
            <a:ext cx="1469181" cy="14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C:\Users\ludovic.koehl\Desktop\Ludovic KOEH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30" y="2436478"/>
            <a:ext cx="1469181" cy="14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C:\Users\ludovic.koehl\Desktop\Besoa RABENASO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183335"/>
            <a:ext cx="1469801" cy="1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Users\ludovic.koehl\Desktop\Guillaume TARTA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8" y="4760682"/>
            <a:ext cx="1648284" cy="16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C:\Users\ludovic.koehl\Desktop\Sebastien Thomasse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43408"/>
            <a:ext cx="1526716" cy="15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C:\Users\ludovic.koehl\Desktop\Kim Phuc TR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48684"/>
            <a:ext cx="1567706" cy="15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C:\Users\ludovic.koehl\Desktop\Xianyi ZEN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49" y="4653136"/>
            <a:ext cx="1469181" cy="14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ludovic.koehl\Desktop\Cedric Cochran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50234"/>
            <a:ext cx="1469181" cy="14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93699" y="188913"/>
            <a:ext cx="6223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HCD </a:t>
            </a:r>
            <a:r>
              <a:rPr lang="fr-FR" altLang="fr-FR" dirty="0" err="1" smtClean="0">
                <a:solidFill>
                  <a:schemeClr val="tx1"/>
                </a:solidFill>
                <a:cs typeface="Arial" charset="0"/>
              </a:rPr>
              <a:t>theme</a:t>
            </a: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Human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Centered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Design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3200" dirty="0" smtClean="0">
                <a:solidFill>
                  <a:schemeClr val="accent2"/>
                </a:solidFill>
              </a:rPr>
              <a:t>Membres</a:t>
            </a:r>
            <a:endParaRPr lang="fr-FR" altLang="fr-FR" sz="3200" i="1" dirty="0" smtClean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dirty="0" smtClean="0">
                <a:solidFill>
                  <a:schemeClr val="accent2"/>
                </a:solidFill>
              </a:rPr>
              <a:t>5 Ingénieurs &amp; Techniciens</a:t>
            </a:r>
            <a:endParaRPr lang="fr-FR" altLang="fr-FR" i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S:\koehl\2019-2020\GEMTEX\GEMTEX Day 2019 11 22\Présentation HCD\Nicolas Dum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33156"/>
            <a:ext cx="1469801" cy="1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koehl\2019-2020\GEMTEX\GEMTEX Day 2019 11 22\Présentation HCD\Hubert Osty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5064000"/>
            <a:ext cx="1469801" cy="1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koehl\2019-2020\GEMTEX\GEMTEX Day 2019 11 22\Présentation HCD\Francois Dassonv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3003315"/>
            <a:ext cx="1469801" cy="1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koehl\2019-2020\GEMTEX\GEMTEX Day 2019 11 22\Présentation HCD\Frederick Vey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0" y="2600908"/>
            <a:ext cx="1469801" cy="1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:\koehl\2019-2020\GEMTEX\GEMTEX Day 2019 11 22\Présentation HCD\Lucas Putig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3" y="2456892"/>
            <a:ext cx="1469802" cy="14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093699" y="188913"/>
            <a:ext cx="6223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HCD </a:t>
            </a:r>
            <a:r>
              <a:rPr lang="fr-FR" altLang="fr-FR" dirty="0" err="1" smtClean="0">
                <a:solidFill>
                  <a:schemeClr val="tx1"/>
                </a:solidFill>
                <a:cs typeface="Arial" charset="0"/>
              </a:rPr>
              <a:t>theme</a:t>
            </a: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Human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Centered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42738196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3200" dirty="0" smtClean="0">
                <a:solidFill>
                  <a:schemeClr val="accent2"/>
                </a:solidFill>
              </a:rPr>
              <a:t>Membres</a:t>
            </a:r>
            <a:endParaRPr lang="fr-FR" altLang="fr-FR" sz="3200" i="1" dirty="0" smtClean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dirty="0" smtClean="0">
                <a:solidFill>
                  <a:schemeClr val="accent2"/>
                </a:solidFill>
              </a:rPr>
              <a:t>24 </a:t>
            </a:r>
            <a:r>
              <a:rPr lang="fr-FR" altLang="fr-FR" sz="3200" dirty="0" err="1" smtClean="0">
                <a:solidFill>
                  <a:schemeClr val="accent2"/>
                </a:solidFill>
              </a:rPr>
              <a:t>Doctorant.e.s</a:t>
            </a:r>
            <a:endParaRPr lang="fr-FR" altLang="fr-FR" i="1" dirty="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49289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Mulat</a:t>
            </a:r>
            <a:r>
              <a:rPr lang="fr-FR" dirty="0"/>
              <a:t> </a:t>
            </a:r>
            <a:r>
              <a:rPr lang="fr-FR" dirty="0" smtClean="0"/>
              <a:t>ABTEW</a:t>
            </a:r>
            <a:r>
              <a:rPr lang="fr-FR" dirty="0"/>
              <a:t>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Romain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BENKIRANE</a:t>
            </a:r>
            <a:r>
              <a:rPr lang="fr-FR" dirty="0" smtClean="0"/>
              <a:t>, </a:t>
            </a:r>
            <a:r>
              <a:rPr lang="fr-FR" dirty="0"/>
              <a:t>Cheng </a:t>
            </a:r>
            <a:r>
              <a:rPr lang="fr-FR" dirty="0" smtClean="0"/>
              <a:t>CHI,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Baptiste GARNIER</a:t>
            </a:r>
            <a:r>
              <a:rPr lang="fr-FR" dirty="0" smtClean="0"/>
              <a:t>, Valentin GAUBERT,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Chandadevi GIRI</a:t>
            </a:r>
            <a:r>
              <a:rPr lang="fr-FR" dirty="0" smtClean="0"/>
              <a:t>, </a:t>
            </a:r>
            <a:r>
              <a:rPr lang="fr-FR" dirty="0" err="1" smtClean="0"/>
              <a:t>Balkiss</a:t>
            </a:r>
            <a:r>
              <a:rPr lang="fr-FR" dirty="0" smtClean="0"/>
              <a:t> HAMAD,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Nitin HARALE</a:t>
            </a:r>
            <a:r>
              <a:rPr lang="fr-FR" dirty="0" smtClean="0"/>
              <a:t>, Zhenglei HE,</a:t>
            </a:r>
          </a:p>
          <a:p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Sheenam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JAIN</a:t>
            </a:r>
            <a:r>
              <a:rPr lang="fr-FR" dirty="0"/>
              <a:t>, </a:t>
            </a:r>
            <a:r>
              <a:rPr lang="fr-FR" dirty="0" err="1" smtClean="0"/>
              <a:t>Marzieh</a:t>
            </a:r>
            <a:r>
              <a:rPr lang="fr-FR" dirty="0" smtClean="0"/>
              <a:t> JAVADI TOGHCHI,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Tanver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KHAN</a:t>
            </a:r>
            <a:r>
              <a:rPr lang="fr-FR" dirty="0" smtClean="0"/>
              <a:t>,</a:t>
            </a:r>
            <a:endParaRPr lang="fr-FR" dirty="0"/>
          </a:p>
          <a:p>
            <a:r>
              <a:rPr lang="fr-FR" dirty="0" err="1" smtClean="0"/>
              <a:t>Maneesh</a:t>
            </a:r>
            <a:r>
              <a:rPr lang="fr-FR" dirty="0" smtClean="0"/>
              <a:t> Kumar MISHRA,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MOSLEH</a:t>
            </a:r>
            <a:r>
              <a:rPr lang="fr-FR" dirty="0" smtClean="0"/>
              <a:t>, Maximilien SCHRUB,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Shukla SHARMA</a:t>
            </a:r>
            <a:r>
              <a:rPr lang="fr-FR" dirty="0" smtClean="0"/>
              <a:t>, </a:t>
            </a:r>
            <a:r>
              <a:rPr lang="fr-FR" dirty="0" err="1" smtClean="0"/>
              <a:t>Pretchprakai</a:t>
            </a:r>
            <a:r>
              <a:rPr lang="fr-FR" dirty="0" smtClean="0"/>
              <a:t> SIRILERTSUWAN,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Rita SLEIMAN</a:t>
            </a:r>
            <a:r>
              <a:rPr lang="fr-FR" dirty="0" smtClean="0"/>
              <a:t>,</a:t>
            </a:r>
          </a:p>
          <a:p>
            <a:r>
              <a:rPr lang="fr-FR" dirty="0" smtClean="0"/>
              <a:t>Kehui SONG,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Kaichen WANG</a:t>
            </a:r>
            <a:r>
              <a:rPr lang="fr-FR" dirty="0" smtClean="0"/>
              <a:t>,</a:t>
            </a:r>
          </a:p>
          <a:p>
            <a:r>
              <a:rPr lang="fr-FR" dirty="0" smtClean="0"/>
              <a:t>Yanni XU,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Shahood Uz ZAMAN</a:t>
            </a:r>
            <a:r>
              <a:rPr lang="fr-FR" dirty="0" smtClean="0"/>
              <a:t>, </a:t>
            </a:r>
            <a:r>
              <a:rPr lang="fr-FR" dirty="0" err="1" smtClean="0"/>
              <a:t>Mengyum</a:t>
            </a:r>
            <a:r>
              <a:rPr lang="fr-FR" dirty="0" smtClean="0"/>
              <a:t> ZHANG et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Xin ZHAO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93699" y="188913"/>
            <a:ext cx="6223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HCD </a:t>
            </a:r>
            <a:r>
              <a:rPr lang="fr-FR" altLang="fr-FR" dirty="0" err="1" smtClean="0">
                <a:solidFill>
                  <a:schemeClr val="tx1"/>
                </a:solidFill>
                <a:cs typeface="Arial" charset="0"/>
              </a:rPr>
              <a:t>theme</a:t>
            </a:r>
            <a:r>
              <a:rPr lang="fr-FR" altLang="fr-FR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Human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cs typeface="Arial" charset="0"/>
              </a:rPr>
              <a:t>Centered</a:t>
            </a:r>
            <a:r>
              <a:rPr lang="fr-FR" altLang="fr-FR" dirty="0">
                <a:solidFill>
                  <a:schemeClr val="tx1"/>
                </a:solidFill>
                <a:cs typeface="Arial" charset="0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41643997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5785"/>
            <a:ext cx="1943708" cy="168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" y="872716"/>
            <a:ext cx="89535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Nowadays, Consumers expect…</a:t>
            </a:r>
            <a:endParaRPr lang="en-US" alt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	MORE ADDED VALUE AND RESPECT</a:t>
            </a:r>
          </a:p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not only an new/innovative product but a service (better life, health monitoring, customization…)</a:t>
            </a:r>
          </a:p>
          <a:p>
            <a:pPr marL="0" indent="0">
              <a:buNone/>
            </a:pPr>
            <a:r>
              <a:rPr lang="en-US" altLang="fr-FR" sz="2400" dirty="0">
                <a:solidFill>
                  <a:schemeClr val="tx1"/>
                </a:solidFill>
                <a:sym typeface="Wingdings"/>
              </a:rPr>
              <a:t>	</a:t>
            </a:r>
            <a:r>
              <a:rPr lang="en-US" altLang="fr-FR" sz="2400" dirty="0" smtClean="0">
                <a:solidFill>
                  <a:schemeClr val="tx1"/>
                </a:solidFill>
                <a:sym typeface="Wingdings"/>
              </a:rPr>
              <a:t>	 </a:t>
            </a:r>
            <a:r>
              <a:rPr lang="en-US" altLang="fr-FR" sz="2400" dirty="0" smtClean="0">
                <a:solidFill>
                  <a:schemeClr val="accent2"/>
                </a:solidFill>
                <a:sym typeface="Wingdings"/>
              </a:rPr>
              <a:t>Multi-sensorial data analysis</a:t>
            </a:r>
          </a:p>
          <a:p>
            <a:pPr marL="0" indent="0"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	….beg for more transparency (environmental &amp;  labor issues)</a:t>
            </a:r>
          </a:p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sz="2400" dirty="0">
                <a:solidFill>
                  <a:schemeClr val="accent2"/>
                </a:solidFill>
                <a:sym typeface="Wingdings"/>
              </a:rPr>
              <a:t>Tracking tags </a:t>
            </a:r>
            <a:r>
              <a:rPr lang="en-US" altLang="fr-FR" sz="2400" dirty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sz="2400" dirty="0" smtClean="0">
                <a:solidFill>
                  <a:schemeClr val="accent2"/>
                </a:solidFill>
                <a:sym typeface="Wingdings"/>
              </a:rPr>
              <a:t>Sustainability</a:t>
            </a:r>
          </a:p>
          <a:p>
            <a:pPr marL="0" indent="0"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… ask for new shopping experiences (online shops, recommendation systems, smartphones, magic mirrors, …)</a:t>
            </a:r>
          </a:p>
          <a:p>
            <a:pPr marL="0" indent="0">
              <a:buNone/>
            </a:pPr>
            <a:r>
              <a:rPr lang="en-US" altLang="fr-FR" sz="2400" dirty="0" smtClean="0">
                <a:solidFill>
                  <a:schemeClr val="tx1"/>
                </a:solidFill>
                <a:sym typeface="Wingdings"/>
              </a:rPr>
              <a:t></a:t>
            </a:r>
            <a:r>
              <a:rPr lang="en-US" altLang="fr-FR" sz="2400" dirty="0" smtClean="0">
                <a:solidFill>
                  <a:schemeClr val="accent2"/>
                </a:solidFill>
                <a:sym typeface="Wingdings"/>
              </a:rPr>
              <a:t>Virtual garment</a:t>
            </a:r>
            <a:endParaRPr lang="en-US" altLang="fr-FR" sz="2400" dirty="0">
              <a:solidFill>
                <a:schemeClr val="accent2"/>
              </a:solidFill>
            </a:endParaRPr>
          </a:p>
        </p:txBody>
      </p:sp>
      <p:sp>
        <p:nvSpPr>
          <p:cNvPr id="77962" name="Rectangle 138"/>
          <p:cNvSpPr>
            <a:spLocks noGrp="1" noChangeArrowheads="1"/>
          </p:cNvSpPr>
          <p:nvPr>
            <p:ph type="title"/>
          </p:nvPr>
        </p:nvSpPr>
        <p:spPr>
          <a:xfrm>
            <a:off x="0" y="296652"/>
            <a:ext cx="6096000" cy="1143000"/>
          </a:xfrm>
          <a:noFill/>
          <a:ln/>
        </p:spPr>
        <p:txBody>
          <a:bodyPr/>
          <a:lstStyle/>
          <a:p>
            <a:r>
              <a:rPr lang="en-US" altLang="fr-FR" dirty="0" smtClean="0"/>
              <a:t>HCD theme: Research Context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320086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186"/>
            <a:ext cx="2066589" cy="10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473201"/>
            <a:ext cx="9144000" cy="46905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</a:rPr>
              <a:t>In a fragmented, competitive and complex supply chain network sector, industry needs…</a:t>
            </a:r>
            <a:endParaRPr lang="en-US" alt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</a:rPr>
              <a:t>docketed products with a numeric identity</a:t>
            </a: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  <a:sym typeface="Wingdings"/>
              </a:rPr>
              <a:t>		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Tracking </a:t>
            </a:r>
            <a:r>
              <a:rPr lang="en-US" altLang="fr-FR" dirty="0">
                <a:solidFill>
                  <a:schemeClr val="accent2"/>
                </a:solidFill>
                <a:sym typeface="Wingdings"/>
              </a:rPr>
              <a:t>tags </a:t>
            </a:r>
            <a:r>
              <a:rPr lang="en-US" altLang="fr-FR" dirty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SCM</a:t>
            </a: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  <a:sym typeface="Wingdings"/>
              </a:rPr>
              <a:t>		 </a:t>
            </a:r>
            <a:r>
              <a:rPr lang="en-US" altLang="fr-FR" dirty="0">
                <a:solidFill>
                  <a:schemeClr val="accent2"/>
                </a:solidFill>
                <a:sym typeface="Wingdings"/>
              </a:rPr>
              <a:t>IOT</a:t>
            </a:r>
            <a:r>
              <a:rPr lang="en-US" altLang="fr-FR" dirty="0" smtClean="0">
                <a:solidFill>
                  <a:schemeClr val="tx1"/>
                </a:solidFill>
                <a:sym typeface="Wingdings"/>
              </a:rPr>
              <a:t>  </a:t>
            </a:r>
            <a:r>
              <a:rPr lang="en-US" altLang="fr-FR" dirty="0">
                <a:solidFill>
                  <a:schemeClr val="accent2"/>
                </a:solidFill>
                <a:sym typeface="Wingdings"/>
              </a:rPr>
              <a:t>Industry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4.0</a:t>
            </a:r>
            <a:endParaRPr lang="en-US" altLang="fr-FR" dirty="0">
              <a:solidFill>
                <a:schemeClr val="accent2"/>
              </a:solidFill>
              <a:sym typeface="Wingdings"/>
            </a:endParaRPr>
          </a:p>
          <a:p>
            <a:pPr marL="0" indent="0">
              <a:buNone/>
            </a:pPr>
            <a:endParaRPr lang="en-US" altLang="fr-F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</a:rPr>
              <a:t>to enhance Consumers shopping experience and meet market demands (self quantifying, research engines, …)</a:t>
            </a:r>
          </a:p>
          <a:p>
            <a:pPr marL="0" indent="0">
              <a:buNone/>
            </a:pPr>
            <a:r>
              <a:rPr lang="en-US" altLang="fr-FR" dirty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Virtual garments </a:t>
            </a:r>
            <a:r>
              <a:rPr lang="en-US" altLang="fr-FR" dirty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Wearable </a:t>
            </a:r>
            <a:r>
              <a:rPr lang="en-US" altLang="fr-FR" dirty="0">
                <a:solidFill>
                  <a:schemeClr val="accent2"/>
                </a:solidFill>
                <a:sym typeface="Wingdings"/>
              </a:rPr>
              <a:t>systems </a:t>
            </a:r>
            <a:r>
              <a:rPr lang="en-US" altLang="fr-FR" dirty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Big Data </a:t>
            </a:r>
            <a:r>
              <a:rPr lang="en-US" altLang="fr-FR" dirty="0" err="1" smtClean="0">
                <a:solidFill>
                  <a:schemeClr val="accent2"/>
                </a:solidFill>
                <a:sym typeface="Wingdings"/>
              </a:rPr>
              <a:t>Mgt</a:t>
            </a:r>
            <a:endParaRPr lang="en-US" altLang="fr-FR" dirty="0" smtClean="0">
              <a:solidFill>
                <a:schemeClr val="accent2"/>
              </a:solidFill>
              <a:sym typeface="Wingdings"/>
            </a:endParaRP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IA</a:t>
            </a:r>
          </a:p>
          <a:p>
            <a:pPr marL="0" indent="0">
              <a:buNone/>
            </a:pPr>
            <a:endParaRPr lang="en-US" altLang="fr-FR" dirty="0" smtClean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  <a:sym typeface="Wingdings"/>
              </a:rPr>
              <a:t>to </a:t>
            </a:r>
            <a:r>
              <a:rPr lang="en-US" altLang="fr-FR" dirty="0">
                <a:solidFill>
                  <a:schemeClr val="tx1"/>
                </a:solidFill>
                <a:sym typeface="Wingdings"/>
              </a:rPr>
              <a:t>control and monitor product quality</a:t>
            </a:r>
          </a:p>
          <a:p>
            <a:pPr marL="0" indent="0">
              <a:buNone/>
            </a:pPr>
            <a:r>
              <a:rPr lang="en-US" altLang="fr-FR" dirty="0" smtClean="0">
                <a:solidFill>
                  <a:schemeClr val="tx1"/>
                </a:solidFill>
                <a:sym typeface="Wingdings"/>
              </a:rPr>
              <a:t> </a:t>
            </a:r>
            <a:r>
              <a:rPr lang="en-US" altLang="fr-FR" dirty="0" smtClean="0">
                <a:solidFill>
                  <a:schemeClr val="accent2"/>
                </a:solidFill>
                <a:sym typeface="Wingdings"/>
              </a:rPr>
              <a:t>Multi-sensorial data analysis &amp; Virtual Prototyping</a:t>
            </a:r>
            <a:endParaRPr lang="en-US" altLang="fr-FR" dirty="0">
              <a:solidFill>
                <a:schemeClr val="accent2"/>
              </a:solidFill>
            </a:endParaRPr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76" y="1890976"/>
            <a:ext cx="981869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Context</a:t>
            </a:r>
            <a:endParaRPr lang="en-US" altLang="fr-FR" kern="0" dirty="0"/>
          </a:p>
        </p:txBody>
      </p:sp>
    </p:spTree>
    <p:extLst>
      <p:ext uri="{BB962C8B-B14F-4D97-AF65-F5344CB8AC3E}">
        <p14:creationId xmlns:p14="http://schemas.microsoft.com/office/powerpoint/2010/main" val="21954216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72716"/>
            <a:ext cx="84970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400" b="1" dirty="0">
                <a:solidFill>
                  <a:srgbClr val="CA0000"/>
                </a:solidFill>
                <a:ea typeface="Times" pitchFamily="18" charset="0"/>
                <a:cs typeface="Arial" charset="0"/>
              </a:rPr>
              <a:t> Conception inverse de matériaux multifonctionnels depuis l’usage :</a:t>
            </a:r>
            <a:r>
              <a:rPr lang="fr-FR" altLang="fr-FR" sz="2400" dirty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modélisation et simulation de non-tissés, analyse d’images</a:t>
            </a:r>
          </a:p>
        </p:txBody>
      </p:sp>
      <p:pic>
        <p:nvPicPr>
          <p:cNvPr id="19460" name="Image 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69119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73625"/>
            <a:ext cx="2663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0938"/>
            <a:ext cx="2051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1"/>
          <p:cNvSpPr>
            <a:spLocks noChangeArrowheads="1"/>
          </p:cNvSpPr>
          <p:nvPr/>
        </p:nvSpPr>
        <p:spPr bwMode="auto">
          <a:xfrm>
            <a:off x="7993063" y="2420938"/>
            <a:ext cx="1008062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800" b="1">
                <a:solidFill>
                  <a:srgbClr val="3366CC"/>
                </a:solidFill>
                <a:latin typeface="Times New Roman" pitchFamily="18" charset="0"/>
                <a:ea typeface="SimSun" pitchFamily="2" charset="-122"/>
              </a:rPr>
              <a:t>Etoupe de Lin </a:t>
            </a:r>
            <a:endParaRPr lang="fr-FR" altLang="fr-FR" sz="2400">
              <a:solidFill>
                <a:srgbClr val="3366CC"/>
              </a:solidFill>
            </a:endParaRP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142875" y="6156325"/>
            <a:ext cx="57975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Times New Roman" pitchFamily="18" charset="0"/>
              </a:rPr>
              <a:t>Création de nouveaux matériaux multifonctionnels par intégration du big data et de l’intelligence artificielle </a:t>
            </a:r>
            <a:r>
              <a:rPr lang="fr-FR" altLang="fr-FR" sz="1800" b="1">
                <a:latin typeface="Times New Roman" pitchFamily="18" charset="0"/>
              </a:rPr>
              <a:t>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77934" y="2740759"/>
            <a:ext cx="8100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1"/>
                </a:solidFill>
              </a:rPr>
              <a:t>Nouvelles</a:t>
            </a:r>
          </a:p>
          <a:p>
            <a:r>
              <a:rPr lang="fr-FR" sz="1000" dirty="0" smtClean="0">
                <a:solidFill>
                  <a:schemeClr val="tx1"/>
                </a:solidFill>
              </a:rPr>
              <a:t>structures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0890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400" b="1" dirty="0">
                <a:solidFill>
                  <a:srgbClr val="CA0000"/>
                </a:solidFill>
                <a:ea typeface="Times" pitchFamily="18" charset="0"/>
                <a:cs typeface="Arial" charset="0"/>
              </a:rPr>
              <a:t> Conception sensorielle de </a:t>
            </a:r>
            <a:r>
              <a:rPr lang="fr-FR" altLang="fr-FR" sz="2400" b="1" dirty="0" smtClean="0">
                <a:solidFill>
                  <a:srgbClr val="CA0000"/>
                </a:solidFill>
                <a:ea typeface="Times" pitchFamily="18" charset="0"/>
                <a:cs typeface="Arial" charset="0"/>
              </a:rPr>
              <a:t>produits</a:t>
            </a:r>
            <a:endParaRPr lang="fr-FR" altLang="fr-FR" sz="2400" dirty="0">
              <a:solidFill>
                <a:srgbClr val="CA0000"/>
              </a:solidFill>
              <a:latin typeface="Trebuchet MS" pitchFamily="34" charset="0"/>
              <a:ea typeface="Times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rebuchet MS" pitchFamily="34" charset="0"/>
                <a:ea typeface="Times" pitchFamily="18" charset="0"/>
                <a:cs typeface="Times New Roman" pitchFamily="18" charset="0"/>
              </a:rPr>
              <a:t>  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toucher, couleur, confort thermique, bien-être…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211638" y="2528888"/>
            <a:ext cx="1258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Times New Roman" pitchFamily="18" charset="0"/>
              </a:rPr>
              <a:t>Evaluation 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</a:rPr>
              <a:t>sensorielle d’étoffes</a:t>
            </a:r>
            <a:endParaRPr lang="fr-FR" altLang="fr-FR" sz="2400" b="1" dirty="0">
              <a:latin typeface="Times New Roman" pitchFamily="18" charset="0"/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7847013" y="2312988"/>
            <a:ext cx="12969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u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66CCFF"/>
              </a:buClr>
              <a:buSzPct val="60000"/>
              <a:buFont typeface="Wingdings" pitchFamily="2" charset="2"/>
              <a:buChar char="è"/>
              <a:defRPr sz="2400">
                <a:solidFill>
                  <a:srgbClr val="FFDA14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CCFF"/>
              </a:buClr>
              <a:buChar char="•"/>
              <a:defRPr sz="2000">
                <a:solidFill>
                  <a:srgbClr val="FFDA14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FFDA14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FFDA1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DA1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Times New Roman" pitchFamily="18" charset="0"/>
              </a:rPr>
              <a:t>Test thermique 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</a:rPr>
              <a:t>en </a:t>
            </a:r>
            <a:r>
              <a:rPr lang="fr-FR" altLang="fr-FR" sz="1600" b="1" dirty="0">
                <a:solidFill>
                  <a:schemeClr val="tx1"/>
                </a:solidFill>
                <a:latin typeface="Times New Roman" pitchFamily="18" charset="0"/>
              </a:rPr>
              <a:t>chambre climatique</a:t>
            </a:r>
          </a:p>
        </p:txBody>
      </p:sp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919288"/>
            <a:ext cx="19129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989138"/>
            <a:ext cx="273526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 descr="2 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13951" r="4051" b="35170"/>
          <a:stretch>
            <a:fillRect/>
          </a:stretch>
        </p:blipFill>
        <p:spPr bwMode="auto">
          <a:xfrm>
            <a:off x="0" y="4313238"/>
            <a:ext cx="622776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8"/>
          <p:cNvSpPr txBox="1">
            <a:spLocks noChangeArrowheads="1"/>
          </p:cNvSpPr>
          <p:nvPr/>
        </p:nvSpPr>
        <p:spPr>
          <a:xfrm>
            <a:off x="0" y="296652"/>
            <a:ext cx="60960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/>
              <a:t>HCD theme: Research fields</a:t>
            </a:r>
            <a:endParaRPr lang="en-US" altLang="fr-FR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laise">
  <a:themeElements>
    <a:clrScheme name="Falaise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Falai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alaise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aise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12105</TotalTime>
  <Words>732</Words>
  <Application>Microsoft Office PowerPoint</Application>
  <PresentationFormat>Affichage à l'écran (4:3)</PresentationFormat>
  <Paragraphs>165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Modèle par défaut</vt:lpstr>
      <vt:lpstr>Falaise</vt:lpstr>
      <vt:lpstr>Ondulation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HCD theme: Research Context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BAJART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Jean-Pierre BAJART</dc:creator>
  <cp:lastModifiedBy>Dorothée Mercier</cp:lastModifiedBy>
  <cp:revision>1128</cp:revision>
  <cp:lastPrinted>2001-07-17T13:52:39Z</cp:lastPrinted>
  <dcterms:created xsi:type="dcterms:W3CDTF">1998-06-17T18:45:09Z</dcterms:created>
  <dcterms:modified xsi:type="dcterms:W3CDTF">2019-12-09T09:51:04Z</dcterms:modified>
</cp:coreProperties>
</file>