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4"/>
  </p:notesMasterIdLst>
  <p:sldIdLst>
    <p:sldId id="4524" r:id="rId2"/>
    <p:sldId id="4525" r:id="rId3"/>
    <p:sldId id="4526" r:id="rId4"/>
    <p:sldId id="4527" r:id="rId5"/>
    <p:sldId id="661" r:id="rId6"/>
    <p:sldId id="662" r:id="rId7"/>
    <p:sldId id="663" r:id="rId8"/>
    <p:sldId id="664" r:id="rId9"/>
    <p:sldId id="665" r:id="rId10"/>
    <p:sldId id="666" r:id="rId11"/>
    <p:sldId id="667" r:id="rId12"/>
    <p:sldId id="668" r:id="rId13"/>
    <p:sldId id="669" r:id="rId14"/>
    <p:sldId id="670" r:id="rId15"/>
    <p:sldId id="671" r:id="rId16"/>
    <p:sldId id="672" r:id="rId17"/>
    <p:sldId id="673" r:id="rId18"/>
    <p:sldId id="674" r:id="rId19"/>
    <p:sldId id="675" r:id="rId20"/>
    <p:sldId id="676" r:id="rId21"/>
    <p:sldId id="677" r:id="rId22"/>
    <p:sldId id="4558" r:id="rId23"/>
    <p:sldId id="269" r:id="rId24"/>
    <p:sldId id="277" r:id="rId25"/>
    <p:sldId id="4559" r:id="rId26"/>
    <p:sldId id="271" r:id="rId27"/>
    <p:sldId id="4560" r:id="rId28"/>
    <p:sldId id="4561" r:id="rId29"/>
    <p:sldId id="267" r:id="rId30"/>
    <p:sldId id="4562" r:id="rId31"/>
    <p:sldId id="281" r:id="rId32"/>
    <p:sldId id="4556" r:id="rId33"/>
    <p:sldId id="291" r:id="rId34"/>
    <p:sldId id="263" r:id="rId35"/>
    <p:sldId id="268" r:id="rId36"/>
    <p:sldId id="289" r:id="rId37"/>
    <p:sldId id="290" r:id="rId38"/>
    <p:sldId id="275" r:id="rId39"/>
    <p:sldId id="276" r:id="rId40"/>
    <p:sldId id="278" r:id="rId41"/>
    <p:sldId id="279" r:id="rId42"/>
    <p:sldId id="280" r:id="rId43"/>
    <p:sldId id="4557" r:id="rId44"/>
    <p:sldId id="284" r:id="rId45"/>
    <p:sldId id="287" r:id="rId46"/>
    <p:sldId id="288" r:id="rId47"/>
    <p:sldId id="323" r:id="rId48"/>
    <p:sldId id="341" r:id="rId49"/>
    <p:sldId id="353" r:id="rId50"/>
    <p:sldId id="352" r:id="rId51"/>
    <p:sldId id="340" r:id="rId52"/>
    <p:sldId id="339" r:id="rId53"/>
    <p:sldId id="345" r:id="rId54"/>
    <p:sldId id="282" r:id="rId55"/>
    <p:sldId id="348" r:id="rId56"/>
    <p:sldId id="351" r:id="rId57"/>
    <p:sldId id="321" r:id="rId58"/>
    <p:sldId id="304" r:id="rId59"/>
    <p:sldId id="4411" r:id="rId60"/>
    <p:sldId id="4484" r:id="rId61"/>
    <p:sldId id="4477" r:id="rId62"/>
    <p:sldId id="4485" r:id="rId63"/>
    <p:sldId id="4486" r:id="rId64"/>
    <p:sldId id="4487" r:id="rId65"/>
    <p:sldId id="4490" r:id="rId66"/>
    <p:sldId id="4491" r:id="rId67"/>
    <p:sldId id="4492" r:id="rId68"/>
    <p:sldId id="4493" r:id="rId69"/>
    <p:sldId id="4494" r:id="rId70"/>
    <p:sldId id="4496" r:id="rId71"/>
    <p:sldId id="4497" r:id="rId72"/>
    <p:sldId id="4500" r:id="rId73"/>
    <p:sldId id="4499" r:id="rId74"/>
    <p:sldId id="4495" r:id="rId75"/>
    <p:sldId id="4528" r:id="rId76"/>
    <p:sldId id="4529" r:id="rId77"/>
    <p:sldId id="659" r:id="rId78"/>
    <p:sldId id="257" r:id="rId79"/>
    <p:sldId id="258" r:id="rId80"/>
    <p:sldId id="259" r:id="rId81"/>
    <p:sldId id="260" r:id="rId82"/>
    <p:sldId id="261" r:id="rId83"/>
    <p:sldId id="4544" r:id="rId84"/>
    <p:sldId id="4545" r:id="rId85"/>
    <p:sldId id="4532" r:id="rId86"/>
    <p:sldId id="4550" r:id="rId87"/>
    <p:sldId id="4551" r:id="rId88"/>
    <p:sldId id="4553" r:id="rId89"/>
    <p:sldId id="4552" r:id="rId90"/>
    <p:sldId id="4554" r:id="rId91"/>
    <p:sldId id="4555" r:id="rId92"/>
    <p:sldId id="4535" r:id="rId9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132"/>
    <a:srgbClr val="156082"/>
    <a:srgbClr val="E59984"/>
    <a:srgbClr val="FFFFFF"/>
    <a:srgbClr val="44809B"/>
    <a:srgbClr val="F29684"/>
    <a:srgbClr val="3BAB23"/>
    <a:srgbClr val="00B5E6"/>
    <a:srgbClr val="C06F15"/>
    <a:srgbClr val="C07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317" autoAdjust="0"/>
  </p:normalViewPr>
  <p:slideViewPr>
    <p:cSldViewPr snapToGrid="0">
      <p:cViewPr varScale="1">
        <p:scale>
          <a:sx n="70" d="100"/>
          <a:sy n="70" d="100"/>
        </p:scale>
        <p:origin x="480" y="52"/>
      </p:cViewPr>
      <p:guideLst/>
    </p:cSldViewPr>
  </p:slideViewPr>
  <p:notesTextViewPr>
    <p:cViewPr>
      <p:scale>
        <a:sx n="55" d="100"/>
        <a:sy n="55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Feuil1!$D$3</c:f>
              <c:strCache>
                <c:ptCount val="1"/>
                <c:pt idx="0">
                  <c:v>PA11</c:v>
                </c:pt>
              </c:strCache>
            </c:strRef>
          </c:tx>
          <c:spPr>
            <a:solidFill>
              <a:srgbClr val="91CFCF"/>
            </a:solidFill>
            <a:ln>
              <a:noFill/>
            </a:ln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</c:spPr>
          <c:invertIfNegative val="0"/>
          <c:cat>
            <c:numRef>
              <c:f>Feuil1!$E$2:$G$2</c:f>
              <c:numCache>
                <c:formatCode>General</c:formatCode>
                <c:ptCount val="3"/>
                <c:pt idx="0">
                  <c:v>192</c:v>
                </c:pt>
                <c:pt idx="1">
                  <c:v>193</c:v>
                </c:pt>
                <c:pt idx="2">
                  <c:v>195</c:v>
                </c:pt>
              </c:numCache>
            </c:numRef>
          </c:cat>
          <c:val>
            <c:numRef>
              <c:f>Feuil1!$E$3:$G$3</c:f>
              <c:numCache>
                <c:formatCode>General</c:formatCode>
                <c:ptCount val="3"/>
                <c:pt idx="0" formatCode="0.00">
                  <c:v>20.865000000000002</c:v>
                </c:pt>
                <c:pt idx="1">
                  <c:v>64</c:v>
                </c:pt>
                <c:pt idx="2">
                  <c:v>65.47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2-4118-9941-81B4AE0D4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8"/>
        <c:overlap val="-10"/>
        <c:axId val="496399408"/>
        <c:axId val="496396784"/>
      </c:barChart>
      <c:catAx>
        <c:axId val="4963994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b="1" dirty="0">
                    <a:solidFill>
                      <a:schemeClr val="tx1"/>
                    </a:solidFill>
                  </a:rPr>
                  <a:t>Temp</a:t>
                </a:r>
                <a:r>
                  <a:rPr lang="fr-FR" sz="14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fr-FR" sz="1400" b="1" dirty="0">
                    <a:solidFill>
                      <a:schemeClr val="tx1"/>
                    </a:solidFill>
                  </a:rPr>
                  <a:t>rature (T°C)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6396784"/>
        <c:crosses val="autoZero"/>
        <c:auto val="1"/>
        <c:lblAlgn val="ctr"/>
        <c:lblOffset val="100"/>
        <c:noMultiLvlLbl val="0"/>
      </c:catAx>
      <c:valAx>
        <c:axId val="496396784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b="1" dirty="0">
                    <a:solidFill>
                      <a:schemeClr val="tx1"/>
                    </a:solidFill>
                  </a:rPr>
                  <a:t>MFI (g/10</a:t>
                </a:r>
                <a:r>
                  <a:rPr lang="fr-FR" sz="1400" b="1" baseline="0" dirty="0">
                    <a:solidFill>
                      <a:schemeClr val="tx1"/>
                    </a:solidFill>
                  </a:rPr>
                  <a:t> min)</a:t>
                </a:r>
                <a:endParaRPr lang="fr-FR" sz="14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6753924859746343E-2"/>
              <c:y val="0.325608875105554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639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6151515151515"/>
          <c:y val="0.18518518518518517"/>
          <c:w val="0.80238459595959599"/>
          <c:h val="0.6375998833479148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'PA11-Tyr'!$J$1</c:f>
              <c:strCache>
                <c:ptCount val="1"/>
                <c:pt idx="0">
                  <c:v>MFI</c:v>
                </c:pt>
              </c:strCache>
            </c:strRef>
          </c:tx>
          <c:spPr>
            <a:solidFill>
              <a:srgbClr val="91DBC9"/>
            </a:solidFill>
            <a:ln w="6350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'PA11-Tyr'!$B$7:$D$7</c:f>
                <c:numCache>
                  <c:formatCode>General</c:formatCode>
                  <c:ptCount val="3"/>
                  <c:pt idx="0">
                    <c:v>0.79999999999999716</c:v>
                  </c:pt>
                  <c:pt idx="1">
                    <c:v>4.3939352142090877</c:v>
                  </c:pt>
                  <c:pt idx="2">
                    <c:v>2.3209193580705652</c:v>
                  </c:pt>
                </c:numCache>
              </c:numRef>
            </c:plus>
            <c:minus>
              <c:numRef>
                <c:f>'PA11-Tyr'!$B$7:$D$7</c:f>
                <c:numCache>
                  <c:formatCode>General</c:formatCode>
                  <c:ptCount val="3"/>
                  <c:pt idx="0">
                    <c:v>0.79999999999999716</c:v>
                  </c:pt>
                  <c:pt idx="1">
                    <c:v>4.3939352142090877</c:v>
                  </c:pt>
                  <c:pt idx="2">
                    <c:v>2.3209193580705652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'PA11 L-Arg'!$I$2:$I$5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10</c:v>
                </c:pt>
              </c:numCache>
            </c:numRef>
          </c:cat>
          <c:val>
            <c:numRef>
              <c:f>'PA11-Tyr'!$J$2:$J$5</c:f>
              <c:numCache>
                <c:formatCode>General</c:formatCode>
                <c:ptCount val="3"/>
                <c:pt idx="0">
                  <c:v>64</c:v>
                </c:pt>
                <c:pt idx="1">
                  <c:v>60.4</c:v>
                </c:pt>
                <c:pt idx="2">
                  <c:v>73.400000000000006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26-4EC7-B78C-A3DF71D39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82852344"/>
        <c:axId val="582860872"/>
      </c:barChart>
      <c:catAx>
        <c:axId val="582852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b="1">
                    <a:solidFill>
                      <a:sysClr val="windowText" lastClr="000000"/>
                    </a:solidFill>
                  </a:rPr>
                  <a:t>Quantit</a:t>
                </a:r>
                <a:r>
                  <a:rPr lang="fr-FR" sz="1400" b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 de Tyr dans le PA11(wt%)  </a:t>
                </a:r>
                <a:r>
                  <a:rPr lang="fr-FR" sz="1400" b="1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fr-FR" sz="1400" b="1">
                  <a:solidFill>
                    <a:sysClr val="windowText" lastClr="00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2860872"/>
        <c:crosses val="autoZero"/>
        <c:auto val="1"/>
        <c:lblAlgn val="ctr"/>
        <c:lblOffset val="100"/>
        <c:noMultiLvlLbl val="0"/>
      </c:catAx>
      <c:valAx>
        <c:axId val="58286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b="1" dirty="0">
                    <a:solidFill>
                      <a:sysClr val="windowText" lastClr="000000"/>
                    </a:solidFill>
                  </a:rPr>
                  <a:t>MFI (g/10min</a:t>
                </a:r>
                <a:r>
                  <a:rPr lang="fr-FR" sz="1100" b="1" dirty="0">
                    <a:solidFill>
                      <a:sysClr val="windowText" lastClr="000000"/>
                    </a:solidFill>
                  </a:rPr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82852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26776869063828"/>
          <c:y val="0.13849973061329579"/>
          <c:w val="0.82271255525069042"/>
          <c:h val="0.66695597742644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'PA11-TA'!$J$1</c:f>
              <c:strCache>
                <c:ptCount val="1"/>
                <c:pt idx="0">
                  <c:v>MFI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2F6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251-47E3-A3F7-B05653A65984}"/>
              </c:ext>
            </c:extLst>
          </c:dPt>
          <c:dPt>
            <c:idx val="1"/>
            <c:invertIfNegative val="0"/>
            <c:bubble3D val="0"/>
            <c:spPr>
              <a:solidFill>
                <a:srgbClr val="AFE5D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251-47E3-A3F7-B05653A65984}"/>
              </c:ext>
            </c:extLst>
          </c:dPt>
          <c:dPt>
            <c:idx val="2"/>
            <c:invertIfNegative val="0"/>
            <c:bubble3D val="0"/>
            <c:spPr>
              <a:solidFill>
                <a:srgbClr val="91CFC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251-47E3-A3F7-B05653A65984}"/>
              </c:ext>
            </c:extLst>
          </c:dPt>
          <c:dPt>
            <c:idx val="3"/>
            <c:invertIfNegative val="0"/>
            <c:bubble3D val="0"/>
            <c:spPr>
              <a:solidFill>
                <a:srgbClr val="91DB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251-47E3-A3F7-B05653A65984}"/>
              </c:ext>
            </c:extLst>
          </c:dPt>
          <c:dLbls>
            <c:delete val="1"/>
          </c:dLbls>
          <c:errBars>
            <c:errBarType val="both"/>
            <c:errValType val="cust"/>
            <c:noEndCap val="0"/>
            <c:plus>
              <c:numRef>
                <c:f>'PA11-TA'!$B$6:$E$6</c:f>
                <c:numCache>
                  <c:formatCode>General</c:formatCode>
                  <c:ptCount val="4"/>
                  <c:pt idx="0">
                    <c:v>0.65319726474217854</c:v>
                  </c:pt>
                  <c:pt idx="1">
                    <c:v>0.18856180831641201</c:v>
                  </c:pt>
                  <c:pt idx="2">
                    <c:v>0.32659863237109216</c:v>
                  </c:pt>
                  <c:pt idx="3">
                    <c:v>0.18856180831641201</c:v>
                  </c:pt>
                </c:numCache>
              </c:numRef>
            </c:plus>
            <c:minus>
              <c:numRef>
                <c:f>'PA11-TA'!$B$6:$E$6</c:f>
                <c:numCache>
                  <c:formatCode>General</c:formatCode>
                  <c:ptCount val="4"/>
                  <c:pt idx="0">
                    <c:v>0.65319726474217854</c:v>
                  </c:pt>
                  <c:pt idx="1">
                    <c:v>0.18856180831641201</c:v>
                  </c:pt>
                  <c:pt idx="2">
                    <c:v>0.32659863237109216</c:v>
                  </c:pt>
                  <c:pt idx="3">
                    <c:v>0.18856180831641201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'PA11-TA'!$I$2:$I$5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</c:numCache>
            </c:numRef>
          </c:cat>
          <c:val>
            <c:numRef>
              <c:f>'PA11-TA'!$J$2:$J$5</c:f>
              <c:numCache>
                <c:formatCode>General</c:formatCode>
                <c:ptCount val="4"/>
                <c:pt idx="0">
                  <c:v>64</c:v>
                </c:pt>
                <c:pt idx="1">
                  <c:v>35.466666699999998</c:v>
                </c:pt>
                <c:pt idx="2">
                  <c:v>39.200000000000003</c:v>
                </c:pt>
                <c:pt idx="3">
                  <c:v>41.3333333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51-47E3-A3F7-B05653A6598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7"/>
        <c:axId val="610326224"/>
        <c:axId val="610328520"/>
      </c:barChart>
      <c:catAx>
        <c:axId val="6103262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dirty="0"/>
                  <a:t>Quantit</a:t>
                </a:r>
                <a:r>
                  <a:rPr lang="fr-F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fr-FR" sz="1400" dirty="0"/>
                  <a:t> de AT dans le PA11 (</a:t>
                </a:r>
                <a:r>
                  <a:rPr lang="fr-FR" sz="1400" dirty="0" err="1"/>
                  <a:t>wt</a:t>
                </a:r>
                <a:r>
                  <a:rPr lang="fr-FR" sz="1400" dirty="0"/>
                  <a:t>%)</a:t>
                </a:r>
              </a:p>
            </c:rich>
          </c:tx>
          <c:layout>
            <c:manualLayout>
              <c:xMode val="edge"/>
              <c:yMode val="edge"/>
              <c:x val="0.22233257575757576"/>
              <c:y val="0.891703502415458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10328520"/>
        <c:crosses val="autoZero"/>
        <c:auto val="1"/>
        <c:lblAlgn val="ctr"/>
        <c:lblOffset val="100"/>
        <c:noMultiLvlLbl val="0"/>
      </c:catAx>
      <c:valAx>
        <c:axId val="610328520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MFI (g/10 min)</a:t>
                </a:r>
              </a:p>
            </c:rich>
          </c:tx>
          <c:layout>
            <c:manualLayout>
              <c:xMode val="edge"/>
              <c:yMode val="edge"/>
              <c:x val="1.7044592223695461E-3"/>
              <c:y val="0.34941752482214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10326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 sz="1200" b="1">
          <a:solidFill>
            <a:schemeClr val="tx1"/>
          </a:solidFill>
        </a:defRPr>
      </a:pPr>
      <a:endParaRPr lang="fr-F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45176767676768"/>
          <c:y val="0.17827159284428756"/>
          <c:w val="0.81869797979797976"/>
          <c:h val="0.65330610328582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'PA11 L-Arg'!$J$1</c:f>
              <c:strCache>
                <c:ptCount val="1"/>
                <c:pt idx="0">
                  <c:v>MFI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2F6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1E-4C51-B89B-5FC161B239CB}"/>
              </c:ext>
            </c:extLst>
          </c:dPt>
          <c:dPt>
            <c:idx val="1"/>
            <c:invertIfNegative val="0"/>
            <c:bubble3D val="0"/>
            <c:spPr>
              <a:solidFill>
                <a:srgbClr val="D2F6F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41E-4C51-B89B-5FC161B239CB}"/>
              </c:ext>
            </c:extLst>
          </c:dPt>
          <c:dPt>
            <c:idx val="2"/>
            <c:invertIfNegative val="0"/>
            <c:bubble3D val="0"/>
            <c:spPr>
              <a:solidFill>
                <a:srgbClr val="AFE5D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1E-4C51-B89B-5FC161B239CB}"/>
              </c:ext>
            </c:extLst>
          </c:dPt>
          <c:dPt>
            <c:idx val="3"/>
            <c:invertIfNegative val="0"/>
            <c:bubble3D val="0"/>
            <c:spPr>
              <a:solidFill>
                <a:srgbClr val="91DB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1E-4C51-B89B-5FC161B239CB}"/>
              </c:ext>
            </c:extLst>
          </c:dPt>
          <c:dLbls>
            <c:delete val="1"/>
          </c:dLbls>
          <c:errBars>
            <c:errBarType val="both"/>
            <c:errValType val="cust"/>
            <c:noEndCap val="0"/>
            <c:plus>
              <c:numRef>
                <c:f>'PA11 L-Arg'!$B$6:$E$6</c:f>
                <c:numCache>
                  <c:formatCode>General</c:formatCode>
                  <c:ptCount val="4"/>
                  <c:pt idx="0">
                    <c:v>0.79999999999999716</c:v>
                  </c:pt>
                  <c:pt idx="1">
                    <c:v>0.79999999999999716</c:v>
                  </c:pt>
                  <c:pt idx="2">
                    <c:v>0.46188021535169899</c:v>
                  </c:pt>
                  <c:pt idx="3">
                    <c:v>0.4618802153517072</c:v>
                  </c:pt>
                </c:numCache>
              </c:numRef>
            </c:plus>
            <c:minus>
              <c:numRef>
                <c:f>'PA11 L-Arg'!$B$6:$E$6</c:f>
                <c:numCache>
                  <c:formatCode>General</c:formatCode>
                  <c:ptCount val="4"/>
                  <c:pt idx="0">
                    <c:v>0.79999999999999716</c:v>
                  </c:pt>
                  <c:pt idx="1">
                    <c:v>0.79999999999999716</c:v>
                  </c:pt>
                  <c:pt idx="2">
                    <c:v>0.46188021535169899</c:v>
                  </c:pt>
                  <c:pt idx="3">
                    <c:v>0.4618802153517072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'PA11 L-Arg'!$I$2:$I$5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</c:numCache>
            </c:numRef>
          </c:cat>
          <c:val>
            <c:numRef>
              <c:f>'PA11 L-Arg'!$J$2:$J$5</c:f>
              <c:numCache>
                <c:formatCode>General</c:formatCode>
                <c:ptCount val="4"/>
                <c:pt idx="0">
                  <c:v>64</c:v>
                </c:pt>
                <c:pt idx="1">
                  <c:v>66</c:v>
                </c:pt>
                <c:pt idx="2">
                  <c:v>66.930000000000007</c:v>
                </c:pt>
                <c:pt idx="3">
                  <c:v>70.13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41E-4C51-B89B-5FC161B239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59"/>
        <c:axId val="499270736"/>
        <c:axId val="499268440"/>
      </c:barChart>
      <c:catAx>
        <c:axId val="4992707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400" dirty="0">
                    <a:solidFill>
                      <a:schemeClr val="tx1"/>
                    </a:solidFill>
                  </a:rPr>
                  <a:t>Quantit</a:t>
                </a:r>
                <a:r>
                  <a:rPr lang="fr-FR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é</a:t>
                </a:r>
                <a:r>
                  <a:rPr lang="fr-FR" sz="1400" dirty="0">
                    <a:solidFill>
                      <a:schemeClr val="tx1"/>
                    </a:solidFill>
                  </a:rPr>
                  <a:t> de </a:t>
                </a:r>
                <a:r>
                  <a:rPr lang="fr-FR" sz="1400" dirty="0" err="1">
                    <a:solidFill>
                      <a:schemeClr val="tx1"/>
                    </a:solidFill>
                  </a:rPr>
                  <a:t>L-Arg</a:t>
                </a:r>
                <a:r>
                  <a:rPr lang="fr-FR" sz="1400" dirty="0">
                    <a:solidFill>
                      <a:schemeClr val="tx1"/>
                    </a:solidFill>
                  </a:rPr>
                  <a:t> dans la PA11 (</a:t>
                </a:r>
                <a:r>
                  <a:rPr lang="fr-FR" sz="1400" dirty="0" err="1">
                    <a:solidFill>
                      <a:schemeClr val="tx1"/>
                    </a:solidFill>
                  </a:rPr>
                  <a:t>wt</a:t>
                </a:r>
                <a:r>
                  <a:rPr lang="fr-FR" sz="1400" dirty="0">
                    <a:solidFill>
                      <a:schemeClr val="tx1"/>
                    </a:solidFill>
                  </a:rPr>
                  <a:t>%)  </a:t>
                </a:r>
              </a:p>
            </c:rich>
          </c:tx>
          <c:layout>
            <c:manualLayout>
              <c:xMode val="edge"/>
              <c:yMode val="edge"/>
              <c:x val="0.18676060606060607"/>
              <c:y val="0.9044384057971014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9268440"/>
        <c:crosses val="autoZero"/>
        <c:auto val="1"/>
        <c:lblAlgn val="ctr"/>
        <c:lblOffset val="100"/>
        <c:noMultiLvlLbl val="0"/>
      </c:catAx>
      <c:valAx>
        <c:axId val="499268440"/>
        <c:scaling>
          <c:orientation val="minMax"/>
          <c:max val="8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b="1" dirty="0">
                    <a:solidFill>
                      <a:schemeClr val="tx1"/>
                    </a:solidFill>
                  </a:rPr>
                  <a:t>MFI(g/10min)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99270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0" cap="flat" cmpd="sng" algn="ctr">
      <a:solidFill>
        <a:sysClr val="windowText" lastClr="000000"/>
      </a:solidFill>
      <a:round/>
    </a:ln>
    <a:effectLst/>
  </c:spPr>
  <c:txPr>
    <a:bodyPr/>
    <a:lstStyle/>
    <a:p>
      <a:pPr>
        <a:defRPr sz="1200" b="1"/>
      </a:pPr>
      <a:endParaRPr lang="fr-F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B93971-3F47-42F3-8525-8028EFF39571}" type="doc">
      <dgm:prSet loTypeId="urn:microsoft.com/office/officeart/2005/8/layout/cycle2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6BE5F350-23D9-4888-9001-90BEB4B36D15}">
      <dgm:prSet phldrT="[Texte]"/>
      <dgm:spPr/>
      <dgm:t>
        <a:bodyPr/>
        <a:lstStyle/>
        <a:p>
          <a:r>
            <a:rPr lang="fr-FR" b="1" dirty="0"/>
            <a:t>Cellulose</a:t>
          </a:r>
        </a:p>
      </dgm:t>
    </dgm:pt>
    <dgm:pt modelId="{8C16AE0D-89D5-4A60-8E16-3E410FBAB4E3}" type="parTrans" cxnId="{3F4E1AA5-9C1A-4C04-8B79-DFB46BA66924}">
      <dgm:prSet/>
      <dgm:spPr/>
      <dgm:t>
        <a:bodyPr/>
        <a:lstStyle/>
        <a:p>
          <a:endParaRPr lang="fr-FR"/>
        </a:p>
      </dgm:t>
    </dgm:pt>
    <dgm:pt modelId="{34E79FAA-CA47-44E9-B709-62624424DD69}" type="sibTrans" cxnId="{3F4E1AA5-9C1A-4C04-8B79-DFB46BA66924}">
      <dgm:prSet/>
      <dgm:spPr/>
      <dgm:t>
        <a:bodyPr/>
        <a:lstStyle/>
        <a:p>
          <a:endParaRPr lang="fr-FR" dirty="0"/>
        </a:p>
      </dgm:t>
    </dgm:pt>
    <dgm:pt modelId="{3F642DA0-1545-42E3-ADF2-17FB827AD829}">
      <dgm:prSet phldrT="[Texte]"/>
      <dgm:spPr/>
      <dgm:t>
        <a:bodyPr/>
        <a:lstStyle/>
        <a:p>
          <a:r>
            <a:rPr lang="fr-FR" b="1" dirty="0"/>
            <a:t>Protéines</a:t>
          </a:r>
        </a:p>
      </dgm:t>
    </dgm:pt>
    <dgm:pt modelId="{0E19199C-205D-417C-9528-487A259002F3}" type="parTrans" cxnId="{46CC3848-140B-4FB4-B86C-1B5614D21ED7}">
      <dgm:prSet/>
      <dgm:spPr/>
      <dgm:t>
        <a:bodyPr/>
        <a:lstStyle/>
        <a:p>
          <a:endParaRPr lang="fr-FR"/>
        </a:p>
      </dgm:t>
    </dgm:pt>
    <dgm:pt modelId="{15F400A3-1E66-4393-9CB4-1B076201E91F}" type="sibTrans" cxnId="{46CC3848-140B-4FB4-B86C-1B5614D21ED7}">
      <dgm:prSet/>
      <dgm:spPr/>
      <dgm:t>
        <a:bodyPr/>
        <a:lstStyle/>
        <a:p>
          <a:endParaRPr lang="fr-FR" dirty="0"/>
        </a:p>
      </dgm:t>
    </dgm:pt>
    <dgm:pt modelId="{85AA485C-55BA-42A7-A6C4-ADDE0A3C7E84}">
      <dgm:prSet phldrT="[Texte]"/>
      <dgm:spPr/>
      <dgm:t>
        <a:bodyPr/>
        <a:lstStyle/>
        <a:p>
          <a:r>
            <a:rPr lang="fr-FR" b="1" dirty="0"/>
            <a:t>Acides aminés</a:t>
          </a:r>
        </a:p>
      </dgm:t>
    </dgm:pt>
    <dgm:pt modelId="{F322468C-6A96-4567-A8E1-9E97538A67A7}" type="parTrans" cxnId="{DFF189DB-1FC3-4DD8-9723-BF8FBD305019}">
      <dgm:prSet/>
      <dgm:spPr/>
      <dgm:t>
        <a:bodyPr/>
        <a:lstStyle/>
        <a:p>
          <a:endParaRPr lang="fr-FR"/>
        </a:p>
      </dgm:t>
    </dgm:pt>
    <dgm:pt modelId="{46A64966-B16A-4F9B-A1C5-39E1A1326289}" type="sibTrans" cxnId="{DFF189DB-1FC3-4DD8-9723-BF8FBD305019}">
      <dgm:prSet/>
      <dgm:spPr/>
      <dgm:t>
        <a:bodyPr/>
        <a:lstStyle/>
        <a:p>
          <a:endParaRPr lang="fr-FR" dirty="0"/>
        </a:p>
      </dgm:t>
    </dgm:pt>
    <dgm:pt modelId="{FB3B3B1D-DF06-4FA3-9BBF-EBC1225D286E}">
      <dgm:prSet phldrT="[Texte]"/>
      <dgm:spPr/>
      <dgm:t>
        <a:bodyPr/>
        <a:lstStyle/>
        <a:p>
          <a:r>
            <a:rPr lang="fr-FR" b="1" dirty="0"/>
            <a:t>Acide phytique</a:t>
          </a:r>
        </a:p>
      </dgm:t>
    </dgm:pt>
    <dgm:pt modelId="{5AA20DFF-146F-4715-B641-C3BC632EC402}" type="parTrans" cxnId="{DB5876C4-D3D8-406B-88AC-B0AE48F3A17F}">
      <dgm:prSet/>
      <dgm:spPr/>
      <dgm:t>
        <a:bodyPr/>
        <a:lstStyle/>
        <a:p>
          <a:endParaRPr lang="fr-FR"/>
        </a:p>
      </dgm:t>
    </dgm:pt>
    <dgm:pt modelId="{980C5CDD-ED69-405F-BC7D-6D1AC5D9D247}" type="sibTrans" cxnId="{DB5876C4-D3D8-406B-88AC-B0AE48F3A17F}">
      <dgm:prSet/>
      <dgm:spPr/>
      <dgm:t>
        <a:bodyPr/>
        <a:lstStyle/>
        <a:p>
          <a:endParaRPr lang="fr-FR" dirty="0"/>
        </a:p>
      </dgm:t>
    </dgm:pt>
    <dgm:pt modelId="{C91B9F56-9A78-43E3-9004-0905532D5EBD}">
      <dgm:prSet phldrT="[Texte]"/>
      <dgm:spPr/>
      <dgm:t>
        <a:bodyPr/>
        <a:lstStyle/>
        <a:p>
          <a:r>
            <a:rPr lang="fr-FR" b="1" dirty="0"/>
            <a:t>Lignine</a:t>
          </a:r>
        </a:p>
      </dgm:t>
    </dgm:pt>
    <dgm:pt modelId="{79CAF6B7-1B71-46A0-9FF3-AF65CC023B49}" type="parTrans" cxnId="{2DF54A29-AD99-48F1-9636-578D26F324BE}">
      <dgm:prSet/>
      <dgm:spPr/>
      <dgm:t>
        <a:bodyPr/>
        <a:lstStyle/>
        <a:p>
          <a:endParaRPr lang="fr-FR"/>
        </a:p>
      </dgm:t>
    </dgm:pt>
    <dgm:pt modelId="{8549D8E6-6921-477F-A936-A1A1C7B68700}" type="sibTrans" cxnId="{2DF54A29-AD99-48F1-9636-578D26F324BE}">
      <dgm:prSet/>
      <dgm:spPr/>
      <dgm:t>
        <a:bodyPr/>
        <a:lstStyle/>
        <a:p>
          <a:endParaRPr lang="fr-FR" dirty="0"/>
        </a:p>
      </dgm:t>
    </dgm:pt>
    <dgm:pt modelId="{310A9A4E-4090-4035-A5FA-48B23D13C8DB}">
      <dgm:prSet/>
      <dgm:spPr/>
      <dgm:t>
        <a:bodyPr/>
        <a:lstStyle/>
        <a:p>
          <a:r>
            <a:rPr lang="fr-FR" b="1" dirty="0"/>
            <a:t>Chitosan</a:t>
          </a:r>
        </a:p>
      </dgm:t>
    </dgm:pt>
    <dgm:pt modelId="{7619B348-BFA2-403D-ACC9-9C667C0C6306}" type="parTrans" cxnId="{09487331-BA86-40E3-B4DF-DC22F4473967}">
      <dgm:prSet/>
      <dgm:spPr/>
      <dgm:t>
        <a:bodyPr/>
        <a:lstStyle/>
        <a:p>
          <a:endParaRPr lang="fr-FR"/>
        </a:p>
      </dgm:t>
    </dgm:pt>
    <dgm:pt modelId="{DE1E80CB-165A-45BF-9741-E291731B0BE3}" type="sibTrans" cxnId="{09487331-BA86-40E3-B4DF-DC22F4473967}">
      <dgm:prSet/>
      <dgm:spPr/>
      <dgm:t>
        <a:bodyPr/>
        <a:lstStyle/>
        <a:p>
          <a:endParaRPr lang="fr-FR" dirty="0"/>
        </a:p>
      </dgm:t>
    </dgm:pt>
    <dgm:pt modelId="{DE5036ED-4972-4C43-863D-A3FEDA88B581}">
      <dgm:prSet/>
      <dgm:spPr>
        <a:solidFill>
          <a:srgbClr val="B9D81C"/>
        </a:solidFill>
      </dgm:spPr>
      <dgm:t>
        <a:bodyPr/>
        <a:lstStyle/>
        <a:p>
          <a:r>
            <a:rPr lang="fr-FR" b="1" dirty="0"/>
            <a:t>Acide tannique</a:t>
          </a:r>
        </a:p>
      </dgm:t>
    </dgm:pt>
    <dgm:pt modelId="{C632DA1E-9D09-45D3-810B-091D019F42E3}" type="parTrans" cxnId="{725FFCC6-DEC9-480A-89BB-AAD1FF09CEC6}">
      <dgm:prSet/>
      <dgm:spPr/>
      <dgm:t>
        <a:bodyPr/>
        <a:lstStyle/>
        <a:p>
          <a:endParaRPr lang="fr-FR"/>
        </a:p>
      </dgm:t>
    </dgm:pt>
    <dgm:pt modelId="{14D3FC10-75E0-4601-A26B-37ED09F21F7F}" type="sibTrans" cxnId="{725FFCC6-DEC9-480A-89BB-AAD1FF09CEC6}">
      <dgm:prSet/>
      <dgm:spPr>
        <a:solidFill>
          <a:srgbClr val="B9D81C"/>
        </a:solidFill>
      </dgm:spPr>
      <dgm:t>
        <a:bodyPr/>
        <a:lstStyle/>
        <a:p>
          <a:endParaRPr lang="fr-FR" dirty="0"/>
        </a:p>
      </dgm:t>
    </dgm:pt>
    <dgm:pt modelId="{5E3253D1-4B41-497B-94AE-B1C3F8CE9B29}" type="pres">
      <dgm:prSet presAssocID="{00B93971-3F47-42F3-8525-8028EFF39571}" presName="cycle" presStyleCnt="0">
        <dgm:presLayoutVars>
          <dgm:dir/>
          <dgm:resizeHandles val="exact"/>
        </dgm:presLayoutVars>
      </dgm:prSet>
      <dgm:spPr/>
    </dgm:pt>
    <dgm:pt modelId="{D42C1619-970D-4D67-8C72-A0BAE4F55CB2}" type="pres">
      <dgm:prSet presAssocID="{6BE5F350-23D9-4888-9001-90BEB4B36D15}" presName="node" presStyleLbl="node1" presStyleIdx="0" presStyleCnt="7">
        <dgm:presLayoutVars>
          <dgm:bulletEnabled val="1"/>
        </dgm:presLayoutVars>
      </dgm:prSet>
      <dgm:spPr/>
    </dgm:pt>
    <dgm:pt modelId="{B3A07098-C15B-4D0C-830D-3C117D93535C}" type="pres">
      <dgm:prSet presAssocID="{34E79FAA-CA47-44E9-B709-62624424DD69}" presName="sibTrans" presStyleLbl="sibTrans2D1" presStyleIdx="0" presStyleCnt="7" custAng="3857143" custLinFactX="-100000" custLinFactY="37110" custLinFactNeighborX="-145912" custLinFactNeighborY="100000"/>
      <dgm:spPr/>
    </dgm:pt>
    <dgm:pt modelId="{9A94F6EE-E6C6-4A9D-BE29-64EE46138785}" type="pres">
      <dgm:prSet presAssocID="{34E79FAA-CA47-44E9-B709-62624424DD69}" presName="connectorText" presStyleLbl="sibTrans2D1" presStyleIdx="0" presStyleCnt="7"/>
      <dgm:spPr/>
    </dgm:pt>
    <dgm:pt modelId="{7D43DD9F-58E1-4B1A-AFA3-04458D69D15F}" type="pres">
      <dgm:prSet presAssocID="{3F642DA0-1545-42E3-ADF2-17FB827AD829}" presName="node" presStyleLbl="node1" presStyleIdx="1" presStyleCnt="7">
        <dgm:presLayoutVars>
          <dgm:bulletEnabled val="1"/>
        </dgm:presLayoutVars>
      </dgm:prSet>
      <dgm:spPr/>
    </dgm:pt>
    <dgm:pt modelId="{05F09C6B-C397-47D5-BE9C-1C0515078BF7}" type="pres">
      <dgm:prSet presAssocID="{15F400A3-1E66-4393-9CB4-1B076201E91F}" presName="sibTrans" presStyleLbl="sibTrans2D1" presStyleIdx="1" presStyleCnt="7" custAng="3457356" custLinFactX="-100000" custLinFactNeighborX="-137210" custLinFactNeighborY="-73108"/>
      <dgm:spPr/>
    </dgm:pt>
    <dgm:pt modelId="{7A61F83C-FFFF-491C-9CB2-825C1804F3D4}" type="pres">
      <dgm:prSet presAssocID="{15F400A3-1E66-4393-9CB4-1B076201E91F}" presName="connectorText" presStyleLbl="sibTrans2D1" presStyleIdx="1" presStyleCnt="7"/>
      <dgm:spPr/>
    </dgm:pt>
    <dgm:pt modelId="{46E65254-93B9-4836-AE71-9FE3A46BBE3B}" type="pres">
      <dgm:prSet presAssocID="{85AA485C-55BA-42A7-A6C4-ADDE0A3C7E84}" presName="node" presStyleLbl="node1" presStyleIdx="2" presStyleCnt="7">
        <dgm:presLayoutVars>
          <dgm:bulletEnabled val="1"/>
        </dgm:presLayoutVars>
      </dgm:prSet>
      <dgm:spPr/>
    </dgm:pt>
    <dgm:pt modelId="{3AFC59C7-C422-438F-B1BF-E67BAA44F501}" type="pres">
      <dgm:prSet presAssocID="{46A64966-B16A-4F9B-A1C5-39E1A1326289}" presName="sibTrans" presStyleLbl="sibTrans2D1" presStyleIdx="2" presStyleCnt="7" custAng="4854562" custLinFactY="-100000" custLinFactNeighborX="-57385" custLinFactNeighborY="-164565"/>
      <dgm:spPr/>
    </dgm:pt>
    <dgm:pt modelId="{005A9396-CEC2-4413-98A6-A751A00B6974}" type="pres">
      <dgm:prSet presAssocID="{46A64966-B16A-4F9B-A1C5-39E1A1326289}" presName="connectorText" presStyleLbl="sibTrans2D1" presStyleIdx="2" presStyleCnt="7"/>
      <dgm:spPr/>
    </dgm:pt>
    <dgm:pt modelId="{A77891E5-1AF5-4C44-9F34-B91732439113}" type="pres">
      <dgm:prSet presAssocID="{FB3B3B1D-DF06-4FA3-9BBF-EBC1225D286E}" presName="node" presStyleLbl="node1" presStyleIdx="3" presStyleCnt="7">
        <dgm:presLayoutVars>
          <dgm:bulletEnabled val="1"/>
        </dgm:presLayoutVars>
      </dgm:prSet>
      <dgm:spPr/>
    </dgm:pt>
    <dgm:pt modelId="{4D4118F2-5A3F-4170-836E-CE8C32712B0D}" type="pres">
      <dgm:prSet presAssocID="{980C5CDD-ED69-405F-BC7D-6D1AC5D9D247}" presName="sibTrans" presStyleLbl="sibTrans2D1" presStyleIdx="3" presStyleCnt="7" custAng="4293107" custLinFactX="61623" custLinFactY="-100000" custLinFactNeighborX="100000" custLinFactNeighborY="-165505"/>
      <dgm:spPr/>
    </dgm:pt>
    <dgm:pt modelId="{98E7DBC2-DEC9-402D-BC50-7D2A90D0533F}" type="pres">
      <dgm:prSet presAssocID="{980C5CDD-ED69-405F-BC7D-6D1AC5D9D247}" presName="connectorText" presStyleLbl="sibTrans2D1" presStyleIdx="3" presStyleCnt="7"/>
      <dgm:spPr/>
    </dgm:pt>
    <dgm:pt modelId="{6C82D484-678E-4FB9-BD0C-96D635030CCB}" type="pres">
      <dgm:prSet presAssocID="{C91B9F56-9A78-43E3-9004-0905532D5EBD}" presName="node" presStyleLbl="node1" presStyleIdx="4" presStyleCnt="7">
        <dgm:presLayoutVars>
          <dgm:bulletEnabled val="1"/>
        </dgm:presLayoutVars>
      </dgm:prSet>
      <dgm:spPr/>
    </dgm:pt>
    <dgm:pt modelId="{D3F782D9-D7F2-4DC2-966D-3B35874188CD}" type="pres">
      <dgm:prSet presAssocID="{8549D8E6-6921-477F-A936-A1A1C7B68700}" presName="sibTrans" presStyleLbl="sibTrans2D1" presStyleIdx="4" presStyleCnt="7" custAng="3848866" custLinFactX="100000" custLinFactNeighborX="179962" custLinFactNeighborY="-93259"/>
      <dgm:spPr/>
    </dgm:pt>
    <dgm:pt modelId="{29C937B4-81E1-4E55-9F68-8BECEC348A34}" type="pres">
      <dgm:prSet presAssocID="{8549D8E6-6921-477F-A936-A1A1C7B68700}" presName="connectorText" presStyleLbl="sibTrans2D1" presStyleIdx="4" presStyleCnt="7"/>
      <dgm:spPr/>
    </dgm:pt>
    <dgm:pt modelId="{C90E8ACF-B261-4138-AA47-1592BE10A895}" type="pres">
      <dgm:prSet presAssocID="{310A9A4E-4090-4035-A5FA-48B23D13C8DB}" presName="node" presStyleLbl="node1" presStyleIdx="5" presStyleCnt="7">
        <dgm:presLayoutVars>
          <dgm:bulletEnabled val="1"/>
        </dgm:presLayoutVars>
      </dgm:prSet>
      <dgm:spPr/>
    </dgm:pt>
    <dgm:pt modelId="{7413B689-015A-4CEB-8B57-5C477FCDC96C}" type="pres">
      <dgm:prSet presAssocID="{DE1E80CB-165A-45BF-9741-E291731B0BE3}" presName="sibTrans" presStyleLbl="sibTrans2D1" presStyleIdx="5" presStyleCnt="7" custAng="3114020" custLinFactX="72006" custLinFactY="37296" custLinFactNeighborX="100000" custLinFactNeighborY="100000"/>
      <dgm:spPr/>
    </dgm:pt>
    <dgm:pt modelId="{31F32E1F-77A0-4778-BE41-2047CFB44002}" type="pres">
      <dgm:prSet presAssocID="{DE1E80CB-165A-45BF-9741-E291731B0BE3}" presName="connectorText" presStyleLbl="sibTrans2D1" presStyleIdx="5" presStyleCnt="7"/>
      <dgm:spPr/>
    </dgm:pt>
    <dgm:pt modelId="{5466A488-AB71-4073-8C05-A56D8E1F52EB}" type="pres">
      <dgm:prSet presAssocID="{DE5036ED-4972-4C43-863D-A3FEDA88B581}" presName="node" presStyleLbl="node1" presStyleIdx="6" presStyleCnt="7">
        <dgm:presLayoutVars>
          <dgm:bulletEnabled val="1"/>
        </dgm:presLayoutVars>
      </dgm:prSet>
      <dgm:spPr/>
    </dgm:pt>
    <dgm:pt modelId="{9572ACF9-543A-4714-964D-12F5C7C8C573}" type="pres">
      <dgm:prSet presAssocID="{14D3FC10-75E0-4601-A26B-37ED09F21F7F}" presName="sibTrans" presStyleLbl="sibTrans2D1" presStyleIdx="6" presStyleCnt="7" custAng="4023905" custLinFactY="100000" custLinFactNeighborX="-70869" custLinFactNeighborY="158461"/>
      <dgm:spPr/>
    </dgm:pt>
    <dgm:pt modelId="{F9998AE1-2092-4475-B3DF-9B4A478BD69A}" type="pres">
      <dgm:prSet presAssocID="{14D3FC10-75E0-4601-A26B-37ED09F21F7F}" presName="connectorText" presStyleLbl="sibTrans2D1" presStyleIdx="6" presStyleCnt="7"/>
      <dgm:spPr/>
    </dgm:pt>
  </dgm:ptLst>
  <dgm:cxnLst>
    <dgm:cxn modelId="{2FDF4A04-52CF-448E-A3CC-1EE82D7326B3}" type="presOf" srcId="{34E79FAA-CA47-44E9-B709-62624424DD69}" destId="{B3A07098-C15B-4D0C-830D-3C117D93535C}" srcOrd="0" destOrd="0" presId="urn:microsoft.com/office/officeart/2005/8/layout/cycle2"/>
    <dgm:cxn modelId="{6D00E114-1998-4857-BF76-9F1572FEFC5B}" type="presOf" srcId="{15F400A3-1E66-4393-9CB4-1B076201E91F}" destId="{7A61F83C-FFFF-491C-9CB2-825C1804F3D4}" srcOrd="1" destOrd="0" presId="urn:microsoft.com/office/officeart/2005/8/layout/cycle2"/>
    <dgm:cxn modelId="{7312E41F-809E-469B-945D-C11396019E5D}" type="presOf" srcId="{DE5036ED-4972-4C43-863D-A3FEDA88B581}" destId="{5466A488-AB71-4073-8C05-A56D8E1F52EB}" srcOrd="0" destOrd="0" presId="urn:microsoft.com/office/officeart/2005/8/layout/cycle2"/>
    <dgm:cxn modelId="{AFE86826-4995-4E26-A0A5-73CEDA3EF9BF}" type="presOf" srcId="{DE1E80CB-165A-45BF-9741-E291731B0BE3}" destId="{7413B689-015A-4CEB-8B57-5C477FCDC96C}" srcOrd="0" destOrd="0" presId="urn:microsoft.com/office/officeart/2005/8/layout/cycle2"/>
    <dgm:cxn modelId="{2DF54A29-AD99-48F1-9636-578D26F324BE}" srcId="{00B93971-3F47-42F3-8525-8028EFF39571}" destId="{C91B9F56-9A78-43E3-9004-0905532D5EBD}" srcOrd="4" destOrd="0" parTransId="{79CAF6B7-1B71-46A0-9FF3-AF65CC023B49}" sibTransId="{8549D8E6-6921-477F-A936-A1A1C7B68700}"/>
    <dgm:cxn modelId="{09487331-BA86-40E3-B4DF-DC22F4473967}" srcId="{00B93971-3F47-42F3-8525-8028EFF39571}" destId="{310A9A4E-4090-4035-A5FA-48B23D13C8DB}" srcOrd="5" destOrd="0" parTransId="{7619B348-BFA2-403D-ACC9-9C667C0C6306}" sibTransId="{DE1E80CB-165A-45BF-9741-E291731B0BE3}"/>
    <dgm:cxn modelId="{FA65AC38-B73F-4F5C-A364-848E80BC6F51}" type="presOf" srcId="{3F642DA0-1545-42E3-ADF2-17FB827AD829}" destId="{7D43DD9F-58E1-4B1A-AFA3-04458D69D15F}" srcOrd="0" destOrd="0" presId="urn:microsoft.com/office/officeart/2005/8/layout/cycle2"/>
    <dgm:cxn modelId="{BFC1F960-0FFF-4AF0-AFAC-E0EFE2D75EDB}" type="presOf" srcId="{980C5CDD-ED69-405F-BC7D-6D1AC5D9D247}" destId="{98E7DBC2-DEC9-402D-BC50-7D2A90D0533F}" srcOrd="1" destOrd="0" presId="urn:microsoft.com/office/officeart/2005/8/layout/cycle2"/>
    <dgm:cxn modelId="{9C963D63-7CFE-4D3F-9927-AEC3749DEC65}" type="presOf" srcId="{310A9A4E-4090-4035-A5FA-48B23D13C8DB}" destId="{C90E8ACF-B261-4138-AA47-1592BE10A895}" srcOrd="0" destOrd="0" presId="urn:microsoft.com/office/officeart/2005/8/layout/cycle2"/>
    <dgm:cxn modelId="{9108BF63-6037-47AF-A37E-CA911FCEC303}" type="presOf" srcId="{14D3FC10-75E0-4601-A26B-37ED09F21F7F}" destId="{9572ACF9-543A-4714-964D-12F5C7C8C573}" srcOrd="0" destOrd="0" presId="urn:microsoft.com/office/officeart/2005/8/layout/cycle2"/>
    <dgm:cxn modelId="{46CC3848-140B-4FB4-B86C-1B5614D21ED7}" srcId="{00B93971-3F47-42F3-8525-8028EFF39571}" destId="{3F642DA0-1545-42E3-ADF2-17FB827AD829}" srcOrd="1" destOrd="0" parTransId="{0E19199C-205D-417C-9528-487A259002F3}" sibTransId="{15F400A3-1E66-4393-9CB4-1B076201E91F}"/>
    <dgm:cxn modelId="{80E1B169-A4E0-422E-8C83-9908455982FF}" type="presOf" srcId="{FB3B3B1D-DF06-4FA3-9BBF-EBC1225D286E}" destId="{A77891E5-1AF5-4C44-9F34-B91732439113}" srcOrd="0" destOrd="0" presId="urn:microsoft.com/office/officeart/2005/8/layout/cycle2"/>
    <dgm:cxn modelId="{D5D47072-563C-4B2F-B7BA-1925B6937013}" type="presOf" srcId="{C91B9F56-9A78-43E3-9004-0905532D5EBD}" destId="{6C82D484-678E-4FB9-BD0C-96D635030CCB}" srcOrd="0" destOrd="0" presId="urn:microsoft.com/office/officeart/2005/8/layout/cycle2"/>
    <dgm:cxn modelId="{FAB5B27C-852A-45CF-BB4B-0880452D3DA3}" type="presOf" srcId="{46A64966-B16A-4F9B-A1C5-39E1A1326289}" destId="{3AFC59C7-C422-438F-B1BF-E67BAA44F501}" srcOrd="0" destOrd="0" presId="urn:microsoft.com/office/officeart/2005/8/layout/cycle2"/>
    <dgm:cxn modelId="{8A8D4382-9E44-4F5C-813B-B23EDEC37376}" type="presOf" srcId="{8549D8E6-6921-477F-A936-A1A1C7B68700}" destId="{D3F782D9-D7F2-4DC2-966D-3B35874188CD}" srcOrd="0" destOrd="0" presId="urn:microsoft.com/office/officeart/2005/8/layout/cycle2"/>
    <dgm:cxn modelId="{10F77E83-EB82-4797-9895-D6E1B28B55C7}" type="presOf" srcId="{DE1E80CB-165A-45BF-9741-E291731B0BE3}" destId="{31F32E1F-77A0-4778-BE41-2047CFB44002}" srcOrd="1" destOrd="0" presId="urn:microsoft.com/office/officeart/2005/8/layout/cycle2"/>
    <dgm:cxn modelId="{4B7B1384-45BB-475C-AD74-08A7B04CB421}" type="presOf" srcId="{8549D8E6-6921-477F-A936-A1A1C7B68700}" destId="{29C937B4-81E1-4E55-9F68-8BECEC348A34}" srcOrd="1" destOrd="0" presId="urn:microsoft.com/office/officeart/2005/8/layout/cycle2"/>
    <dgm:cxn modelId="{B09D108D-F6DD-4828-A83D-1F39D998E5A1}" type="presOf" srcId="{46A64966-B16A-4F9B-A1C5-39E1A1326289}" destId="{005A9396-CEC2-4413-98A6-A751A00B6974}" srcOrd="1" destOrd="0" presId="urn:microsoft.com/office/officeart/2005/8/layout/cycle2"/>
    <dgm:cxn modelId="{83C91490-2B19-4CDF-A023-D27C0DE1A092}" type="presOf" srcId="{85AA485C-55BA-42A7-A6C4-ADDE0A3C7E84}" destId="{46E65254-93B9-4836-AE71-9FE3A46BBE3B}" srcOrd="0" destOrd="0" presId="urn:microsoft.com/office/officeart/2005/8/layout/cycle2"/>
    <dgm:cxn modelId="{E9281891-4527-4255-AB15-0992C3C7ACAE}" type="presOf" srcId="{00B93971-3F47-42F3-8525-8028EFF39571}" destId="{5E3253D1-4B41-497B-94AE-B1C3F8CE9B29}" srcOrd="0" destOrd="0" presId="urn:microsoft.com/office/officeart/2005/8/layout/cycle2"/>
    <dgm:cxn modelId="{3F4E1AA5-9C1A-4C04-8B79-DFB46BA66924}" srcId="{00B93971-3F47-42F3-8525-8028EFF39571}" destId="{6BE5F350-23D9-4888-9001-90BEB4B36D15}" srcOrd="0" destOrd="0" parTransId="{8C16AE0D-89D5-4A60-8E16-3E410FBAB4E3}" sibTransId="{34E79FAA-CA47-44E9-B709-62624424DD69}"/>
    <dgm:cxn modelId="{218CBEA5-0C19-43F3-9A48-FAB2F875FD9F}" type="presOf" srcId="{980C5CDD-ED69-405F-BC7D-6D1AC5D9D247}" destId="{4D4118F2-5A3F-4170-836E-CE8C32712B0D}" srcOrd="0" destOrd="0" presId="urn:microsoft.com/office/officeart/2005/8/layout/cycle2"/>
    <dgm:cxn modelId="{244D43BC-171D-40D1-99DA-5ACC2932DAEA}" type="presOf" srcId="{14D3FC10-75E0-4601-A26B-37ED09F21F7F}" destId="{F9998AE1-2092-4475-B3DF-9B4A478BD69A}" srcOrd="1" destOrd="0" presId="urn:microsoft.com/office/officeart/2005/8/layout/cycle2"/>
    <dgm:cxn modelId="{DB5876C4-D3D8-406B-88AC-B0AE48F3A17F}" srcId="{00B93971-3F47-42F3-8525-8028EFF39571}" destId="{FB3B3B1D-DF06-4FA3-9BBF-EBC1225D286E}" srcOrd="3" destOrd="0" parTransId="{5AA20DFF-146F-4715-B641-C3BC632EC402}" sibTransId="{980C5CDD-ED69-405F-BC7D-6D1AC5D9D247}"/>
    <dgm:cxn modelId="{725FFCC6-DEC9-480A-89BB-AAD1FF09CEC6}" srcId="{00B93971-3F47-42F3-8525-8028EFF39571}" destId="{DE5036ED-4972-4C43-863D-A3FEDA88B581}" srcOrd="6" destOrd="0" parTransId="{C632DA1E-9D09-45D3-810B-091D019F42E3}" sibTransId="{14D3FC10-75E0-4601-A26B-37ED09F21F7F}"/>
    <dgm:cxn modelId="{DFF189DB-1FC3-4DD8-9723-BF8FBD305019}" srcId="{00B93971-3F47-42F3-8525-8028EFF39571}" destId="{85AA485C-55BA-42A7-A6C4-ADDE0A3C7E84}" srcOrd="2" destOrd="0" parTransId="{F322468C-6A96-4567-A8E1-9E97538A67A7}" sibTransId="{46A64966-B16A-4F9B-A1C5-39E1A1326289}"/>
    <dgm:cxn modelId="{B165C0EA-3D6E-4C34-8FAC-D355FAC7EBE4}" type="presOf" srcId="{34E79FAA-CA47-44E9-B709-62624424DD69}" destId="{9A94F6EE-E6C6-4A9D-BE29-64EE46138785}" srcOrd="1" destOrd="0" presId="urn:microsoft.com/office/officeart/2005/8/layout/cycle2"/>
    <dgm:cxn modelId="{3641C1F8-5787-419A-8F99-3736E0541745}" type="presOf" srcId="{6BE5F350-23D9-4888-9001-90BEB4B36D15}" destId="{D42C1619-970D-4D67-8C72-A0BAE4F55CB2}" srcOrd="0" destOrd="0" presId="urn:microsoft.com/office/officeart/2005/8/layout/cycle2"/>
    <dgm:cxn modelId="{930EDBFF-BEF3-4ABF-9FE4-2FD5AE7E2357}" type="presOf" srcId="{15F400A3-1E66-4393-9CB4-1B076201E91F}" destId="{05F09C6B-C397-47D5-BE9C-1C0515078BF7}" srcOrd="0" destOrd="0" presId="urn:microsoft.com/office/officeart/2005/8/layout/cycle2"/>
    <dgm:cxn modelId="{064B0BC1-4DBB-402B-8FF9-4ABD2F627128}" type="presParOf" srcId="{5E3253D1-4B41-497B-94AE-B1C3F8CE9B29}" destId="{D42C1619-970D-4D67-8C72-A0BAE4F55CB2}" srcOrd="0" destOrd="0" presId="urn:microsoft.com/office/officeart/2005/8/layout/cycle2"/>
    <dgm:cxn modelId="{2DDB211A-CC4A-4421-9E38-081F74AC4C5A}" type="presParOf" srcId="{5E3253D1-4B41-497B-94AE-B1C3F8CE9B29}" destId="{B3A07098-C15B-4D0C-830D-3C117D93535C}" srcOrd="1" destOrd="0" presId="urn:microsoft.com/office/officeart/2005/8/layout/cycle2"/>
    <dgm:cxn modelId="{61260720-3881-461F-BEA6-0EE2E20FA01B}" type="presParOf" srcId="{B3A07098-C15B-4D0C-830D-3C117D93535C}" destId="{9A94F6EE-E6C6-4A9D-BE29-64EE46138785}" srcOrd="0" destOrd="0" presId="urn:microsoft.com/office/officeart/2005/8/layout/cycle2"/>
    <dgm:cxn modelId="{BF849E4A-F2FA-4AA2-8C09-B81D184E09B8}" type="presParOf" srcId="{5E3253D1-4B41-497B-94AE-B1C3F8CE9B29}" destId="{7D43DD9F-58E1-4B1A-AFA3-04458D69D15F}" srcOrd="2" destOrd="0" presId="urn:microsoft.com/office/officeart/2005/8/layout/cycle2"/>
    <dgm:cxn modelId="{37C7FECB-CE59-4E91-AA61-04E3C3225451}" type="presParOf" srcId="{5E3253D1-4B41-497B-94AE-B1C3F8CE9B29}" destId="{05F09C6B-C397-47D5-BE9C-1C0515078BF7}" srcOrd="3" destOrd="0" presId="urn:microsoft.com/office/officeart/2005/8/layout/cycle2"/>
    <dgm:cxn modelId="{58929CB8-F4A0-49FC-94EF-7CC1DED26770}" type="presParOf" srcId="{05F09C6B-C397-47D5-BE9C-1C0515078BF7}" destId="{7A61F83C-FFFF-491C-9CB2-825C1804F3D4}" srcOrd="0" destOrd="0" presId="urn:microsoft.com/office/officeart/2005/8/layout/cycle2"/>
    <dgm:cxn modelId="{211AF521-74D9-49FB-A22E-622AAE8E9065}" type="presParOf" srcId="{5E3253D1-4B41-497B-94AE-B1C3F8CE9B29}" destId="{46E65254-93B9-4836-AE71-9FE3A46BBE3B}" srcOrd="4" destOrd="0" presId="urn:microsoft.com/office/officeart/2005/8/layout/cycle2"/>
    <dgm:cxn modelId="{3C2B55B5-FE98-4E88-882A-90EDB4ACD9BF}" type="presParOf" srcId="{5E3253D1-4B41-497B-94AE-B1C3F8CE9B29}" destId="{3AFC59C7-C422-438F-B1BF-E67BAA44F501}" srcOrd="5" destOrd="0" presId="urn:microsoft.com/office/officeart/2005/8/layout/cycle2"/>
    <dgm:cxn modelId="{EFA289B1-4E4F-4537-9FD2-ECF29BF8EA2B}" type="presParOf" srcId="{3AFC59C7-C422-438F-B1BF-E67BAA44F501}" destId="{005A9396-CEC2-4413-98A6-A751A00B6974}" srcOrd="0" destOrd="0" presId="urn:microsoft.com/office/officeart/2005/8/layout/cycle2"/>
    <dgm:cxn modelId="{8AA3FB91-CED8-4487-8E4B-6C5D7E2C84AC}" type="presParOf" srcId="{5E3253D1-4B41-497B-94AE-B1C3F8CE9B29}" destId="{A77891E5-1AF5-4C44-9F34-B91732439113}" srcOrd="6" destOrd="0" presId="urn:microsoft.com/office/officeart/2005/8/layout/cycle2"/>
    <dgm:cxn modelId="{56F60A20-8C11-4194-A4F2-84EAA59F8C2F}" type="presParOf" srcId="{5E3253D1-4B41-497B-94AE-B1C3F8CE9B29}" destId="{4D4118F2-5A3F-4170-836E-CE8C32712B0D}" srcOrd="7" destOrd="0" presId="urn:microsoft.com/office/officeart/2005/8/layout/cycle2"/>
    <dgm:cxn modelId="{A2E22B45-597F-466F-BF7E-02260B5ACF9F}" type="presParOf" srcId="{4D4118F2-5A3F-4170-836E-CE8C32712B0D}" destId="{98E7DBC2-DEC9-402D-BC50-7D2A90D0533F}" srcOrd="0" destOrd="0" presId="urn:microsoft.com/office/officeart/2005/8/layout/cycle2"/>
    <dgm:cxn modelId="{4CB21A97-F01B-4CC6-9E4D-6E5CD937A0DA}" type="presParOf" srcId="{5E3253D1-4B41-497B-94AE-B1C3F8CE9B29}" destId="{6C82D484-678E-4FB9-BD0C-96D635030CCB}" srcOrd="8" destOrd="0" presId="urn:microsoft.com/office/officeart/2005/8/layout/cycle2"/>
    <dgm:cxn modelId="{57ED46B1-FDD3-40A6-9594-08CC0F48F96F}" type="presParOf" srcId="{5E3253D1-4B41-497B-94AE-B1C3F8CE9B29}" destId="{D3F782D9-D7F2-4DC2-966D-3B35874188CD}" srcOrd="9" destOrd="0" presId="urn:microsoft.com/office/officeart/2005/8/layout/cycle2"/>
    <dgm:cxn modelId="{ECE4D72D-C8A9-4039-BB9F-4CD751BC483B}" type="presParOf" srcId="{D3F782D9-D7F2-4DC2-966D-3B35874188CD}" destId="{29C937B4-81E1-4E55-9F68-8BECEC348A34}" srcOrd="0" destOrd="0" presId="urn:microsoft.com/office/officeart/2005/8/layout/cycle2"/>
    <dgm:cxn modelId="{15970859-B611-43A0-B0A5-607E8CFA2E02}" type="presParOf" srcId="{5E3253D1-4B41-497B-94AE-B1C3F8CE9B29}" destId="{C90E8ACF-B261-4138-AA47-1592BE10A895}" srcOrd="10" destOrd="0" presId="urn:microsoft.com/office/officeart/2005/8/layout/cycle2"/>
    <dgm:cxn modelId="{FDB79BDF-5008-4B16-8749-4A9F2302C272}" type="presParOf" srcId="{5E3253D1-4B41-497B-94AE-B1C3F8CE9B29}" destId="{7413B689-015A-4CEB-8B57-5C477FCDC96C}" srcOrd="11" destOrd="0" presId="urn:microsoft.com/office/officeart/2005/8/layout/cycle2"/>
    <dgm:cxn modelId="{8DEEC57D-B926-4F7F-8FBA-2C8C3B1240A6}" type="presParOf" srcId="{7413B689-015A-4CEB-8B57-5C477FCDC96C}" destId="{31F32E1F-77A0-4778-BE41-2047CFB44002}" srcOrd="0" destOrd="0" presId="urn:microsoft.com/office/officeart/2005/8/layout/cycle2"/>
    <dgm:cxn modelId="{03082B1D-90CA-4406-83C3-81438E4F72EB}" type="presParOf" srcId="{5E3253D1-4B41-497B-94AE-B1C3F8CE9B29}" destId="{5466A488-AB71-4073-8C05-A56D8E1F52EB}" srcOrd="12" destOrd="0" presId="urn:microsoft.com/office/officeart/2005/8/layout/cycle2"/>
    <dgm:cxn modelId="{4F9E5EFF-DA35-4334-B758-27E1B303F164}" type="presParOf" srcId="{5E3253D1-4B41-497B-94AE-B1C3F8CE9B29}" destId="{9572ACF9-543A-4714-964D-12F5C7C8C573}" srcOrd="13" destOrd="0" presId="urn:microsoft.com/office/officeart/2005/8/layout/cycle2"/>
    <dgm:cxn modelId="{EE5E4390-D77A-44A8-9DEC-AB32098EF559}" type="presParOf" srcId="{9572ACF9-543A-4714-964D-12F5C7C8C573}" destId="{F9998AE1-2092-4475-B3DF-9B4A478BD69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2C1619-970D-4D67-8C72-A0BAE4F55CB2}">
      <dsp:nvSpPr>
        <dsp:cNvPr id="0" name=""/>
        <dsp:cNvSpPr/>
      </dsp:nvSpPr>
      <dsp:spPr>
        <a:xfrm>
          <a:off x="1699372" y="1045"/>
          <a:ext cx="824938" cy="82493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Cellulose</a:t>
          </a:r>
        </a:p>
      </dsp:txBody>
      <dsp:txXfrm>
        <a:off x="1820181" y="121854"/>
        <a:ext cx="583320" cy="583320"/>
      </dsp:txXfrm>
    </dsp:sp>
    <dsp:sp modelId="{B3A07098-C15B-4D0C-830D-3C117D93535C}">
      <dsp:nvSpPr>
        <dsp:cNvPr id="0" name=""/>
        <dsp:cNvSpPr/>
      </dsp:nvSpPr>
      <dsp:spPr>
        <a:xfrm rot="5400000">
          <a:off x="2014798" y="922178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>
        <a:off x="2047731" y="944929"/>
        <a:ext cx="153686" cy="167050"/>
      </dsp:txXfrm>
    </dsp:sp>
    <dsp:sp modelId="{7D43DD9F-58E1-4B1A-AFA3-04458D69D15F}">
      <dsp:nvSpPr>
        <dsp:cNvPr id="0" name=""/>
        <dsp:cNvSpPr/>
      </dsp:nvSpPr>
      <dsp:spPr>
        <a:xfrm>
          <a:off x="2815841" y="538708"/>
          <a:ext cx="824938" cy="824938"/>
        </a:xfrm>
        <a:prstGeom prst="ellipse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Protéines</a:t>
          </a:r>
        </a:p>
      </dsp:txBody>
      <dsp:txXfrm>
        <a:off x="2936650" y="659517"/>
        <a:ext cx="583320" cy="583320"/>
      </dsp:txXfrm>
    </dsp:sp>
    <dsp:sp modelId="{05F09C6B-C397-47D5-BE9C-1C0515078BF7}">
      <dsp:nvSpPr>
        <dsp:cNvPr id="0" name=""/>
        <dsp:cNvSpPr/>
      </dsp:nvSpPr>
      <dsp:spPr>
        <a:xfrm rot="8085927">
          <a:off x="2734226" y="1206425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>
        <a:off x="2790350" y="1238726"/>
        <a:ext cx="153686" cy="167050"/>
      </dsp:txXfrm>
    </dsp:sp>
    <dsp:sp modelId="{46E65254-93B9-4836-AE71-9FE3A46BBE3B}">
      <dsp:nvSpPr>
        <dsp:cNvPr id="0" name=""/>
        <dsp:cNvSpPr/>
      </dsp:nvSpPr>
      <dsp:spPr>
        <a:xfrm>
          <a:off x="3091586" y="1746826"/>
          <a:ext cx="824938" cy="824938"/>
        </a:xfrm>
        <a:prstGeom prst="ellipse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Acides aminés</a:t>
          </a:r>
        </a:p>
      </dsp:txBody>
      <dsp:txXfrm>
        <a:off x="3212395" y="1867635"/>
        <a:ext cx="583320" cy="583320"/>
      </dsp:txXfrm>
    </dsp:sp>
    <dsp:sp modelId="{3AFC59C7-C422-438F-B1BF-E67BAA44F501}">
      <dsp:nvSpPr>
        <dsp:cNvPr id="0" name=""/>
        <dsp:cNvSpPr/>
      </dsp:nvSpPr>
      <dsp:spPr>
        <a:xfrm rot="12568848">
          <a:off x="2885854" y="1763053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 rot="10800000">
        <a:off x="2947455" y="1834943"/>
        <a:ext cx="153686" cy="167050"/>
      </dsp:txXfrm>
    </dsp:sp>
    <dsp:sp modelId="{A77891E5-1AF5-4C44-9F34-B91732439113}">
      <dsp:nvSpPr>
        <dsp:cNvPr id="0" name=""/>
        <dsp:cNvSpPr/>
      </dsp:nvSpPr>
      <dsp:spPr>
        <a:xfrm>
          <a:off x="2318966" y="2715661"/>
          <a:ext cx="824938" cy="824938"/>
        </a:xfrm>
        <a:prstGeom prst="ellipse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Acide phytique</a:t>
          </a:r>
        </a:p>
      </dsp:txBody>
      <dsp:txXfrm>
        <a:off x="2439775" y="2836470"/>
        <a:ext cx="583320" cy="583320"/>
      </dsp:txXfrm>
    </dsp:sp>
    <dsp:sp modelId="{4D4118F2-5A3F-4170-836E-CE8C32712B0D}">
      <dsp:nvSpPr>
        <dsp:cNvPr id="0" name=""/>
        <dsp:cNvSpPr/>
      </dsp:nvSpPr>
      <dsp:spPr>
        <a:xfrm rot="15093107">
          <a:off x="2363125" y="2249711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 rot="10800000">
        <a:off x="2406479" y="2336634"/>
        <a:ext cx="153686" cy="167050"/>
      </dsp:txXfrm>
    </dsp:sp>
    <dsp:sp modelId="{6C82D484-678E-4FB9-BD0C-96D635030CCB}">
      <dsp:nvSpPr>
        <dsp:cNvPr id="0" name=""/>
        <dsp:cNvSpPr/>
      </dsp:nvSpPr>
      <dsp:spPr>
        <a:xfrm>
          <a:off x="1079779" y="2715661"/>
          <a:ext cx="824938" cy="824938"/>
        </a:xfrm>
        <a:prstGeom prst="ellipse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Lignine</a:t>
          </a:r>
        </a:p>
      </dsp:txBody>
      <dsp:txXfrm>
        <a:off x="1200588" y="2836470"/>
        <a:ext cx="583320" cy="583320"/>
      </dsp:txXfrm>
    </dsp:sp>
    <dsp:sp modelId="{D3F782D9-D7F2-4DC2-966D-3B35874188CD}">
      <dsp:nvSpPr>
        <dsp:cNvPr id="0" name=""/>
        <dsp:cNvSpPr/>
      </dsp:nvSpPr>
      <dsp:spPr>
        <a:xfrm rot="17734580">
          <a:off x="1614698" y="2249714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 rot="10800000">
        <a:off x="1633413" y="2335102"/>
        <a:ext cx="153686" cy="167050"/>
      </dsp:txXfrm>
    </dsp:sp>
    <dsp:sp modelId="{C90E8ACF-B261-4138-AA47-1592BE10A895}">
      <dsp:nvSpPr>
        <dsp:cNvPr id="0" name=""/>
        <dsp:cNvSpPr/>
      </dsp:nvSpPr>
      <dsp:spPr>
        <a:xfrm>
          <a:off x="307159" y="1746826"/>
          <a:ext cx="824938" cy="824938"/>
        </a:xfrm>
        <a:prstGeom prst="ellipse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Chitosan</a:t>
          </a:r>
        </a:p>
      </dsp:txBody>
      <dsp:txXfrm>
        <a:off x="427968" y="1867635"/>
        <a:ext cx="583320" cy="583320"/>
      </dsp:txXfrm>
    </dsp:sp>
    <dsp:sp modelId="{7413B689-015A-4CEB-8B57-5C477FCDC96C}">
      <dsp:nvSpPr>
        <dsp:cNvPr id="0" name=""/>
        <dsp:cNvSpPr/>
      </dsp:nvSpPr>
      <dsp:spPr>
        <a:xfrm rot="20085449">
          <a:off x="1123984" y="1804340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>
        <a:off x="1127129" y="1874067"/>
        <a:ext cx="153686" cy="167050"/>
      </dsp:txXfrm>
    </dsp:sp>
    <dsp:sp modelId="{5466A488-AB71-4073-8C05-A56D8E1F52EB}">
      <dsp:nvSpPr>
        <dsp:cNvPr id="0" name=""/>
        <dsp:cNvSpPr/>
      </dsp:nvSpPr>
      <dsp:spPr>
        <a:xfrm>
          <a:off x="582904" y="538708"/>
          <a:ext cx="824938" cy="824938"/>
        </a:xfrm>
        <a:prstGeom prst="ellipse">
          <a:avLst/>
        </a:prstGeom>
        <a:solidFill>
          <a:srgbClr val="B9D81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b="1" kern="1200" dirty="0"/>
            <a:t>Acide tannique</a:t>
          </a:r>
        </a:p>
      </dsp:txBody>
      <dsp:txXfrm>
        <a:off x="703713" y="659517"/>
        <a:ext cx="583320" cy="583320"/>
      </dsp:txXfrm>
    </dsp:sp>
    <dsp:sp modelId="{9572ACF9-543A-4714-964D-12F5C7C8C573}">
      <dsp:nvSpPr>
        <dsp:cNvPr id="0" name=""/>
        <dsp:cNvSpPr/>
      </dsp:nvSpPr>
      <dsp:spPr>
        <a:xfrm rot="2481048">
          <a:off x="1282639" y="1265432"/>
          <a:ext cx="219551" cy="278416"/>
        </a:xfrm>
        <a:prstGeom prst="rightArrow">
          <a:avLst>
            <a:gd name="adj1" fmla="val 60000"/>
            <a:gd name="adj2" fmla="val 50000"/>
          </a:avLst>
        </a:prstGeom>
        <a:solidFill>
          <a:srgbClr val="B9D81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 dirty="0"/>
        </a:p>
      </dsp:txBody>
      <dsp:txXfrm>
        <a:off x="1290850" y="1299358"/>
        <a:ext cx="153686" cy="167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0.04119</cdr:x>
      <cdr:y>0.0413</cdr:y>
    </cdr:from>
    <cdr:to>
      <cdr:x>0.20682</cdr:x>
      <cdr:y>0.15043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D49F23B4-22BA-487A-A334-CBAFC6D8657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63105" y="136785"/>
          <a:ext cx="655895" cy="361438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0.02761</cdr:y>
    </cdr:from>
    <cdr:to>
      <cdr:x>0.16563</cdr:x>
      <cdr:y>0.13674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D49F23B4-22BA-487A-A334-CBAFC6D8657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91440"/>
          <a:ext cx="655895" cy="361438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0.03697</cdr:x>
      <cdr:y>0.03779</cdr:y>
    </cdr:from>
    <cdr:to>
      <cdr:x>0.2026</cdr:x>
      <cdr:y>0.14692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D49F23B4-22BA-487A-A334-CBAFC6D8657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46401" y="125174"/>
          <a:ext cx="655895" cy="36143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CCC8D-D28E-A241-B9C5-205B80E5B08C}" type="datetimeFigureOut">
              <a:rPr lang="fr-FR" smtClean="0"/>
              <a:t>01/07/2026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CCF8D-4996-8047-BE1F-B35C843092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553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FB489-EC33-3557-FDD0-F72115F72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45F467-92D6-CC0E-F3DB-182D132DD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A679F4-E800-59C4-B16E-E62C61FBCB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AADDA6-B67D-D8D1-1AF3-BD105B4CC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7234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615A2-4E68-04E1-59D5-80D1E2083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6E8201-BC66-FF6D-BD01-39A7A7247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0995E3-4047-8773-041E-80C51EDA8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FCE254-4469-36E8-8FC8-98215242C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276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3D7C7-308E-E5AF-CBC9-4DB5FACDF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B27C73-1985-940F-842D-366F305125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DC7E1D5-5BB3-C212-4E4C-686956EF8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7B53ED-E0C9-A153-1A12-E187E4E4C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641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92032-48A7-D6E2-B641-E0385A7FD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C4CEA36-67C3-C9E1-04AE-D0974C043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EBDFBDC-8E60-93BD-1CF1-A546D5789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2E5DA1-C48B-18F8-4E1A-EFEE1B902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263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0A48D-0DBD-9146-8A4C-02090A2C4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4E00004-27C1-673B-FF79-A97D86F886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3DBE91A-202A-3FEF-A0E0-389D72786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D85B19-F36C-784F-6FA0-E9AFD1317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175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972C-81BF-8B25-7301-66565293A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AF82BC-8573-21E5-62F1-76B1332AB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0742F53-17F1-D084-28F2-DB8ED20B2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65D340-711A-A381-A5C8-F0E058887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25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5C559-FF29-F170-CBE7-04FEDE6BF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5C73D4-CDEA-413D-0225-0EBC8D0F97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3220E6F-609A-8494-C5BF-2065D63EF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C19A55-EDA2-495C-E0FE-EC3A1515F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951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B7491-B5E2-8EB5-BE42-C4C7359B3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62D235-91D0-08C0-21CA-A51053CD2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7E4048-94FE-F3DF-7B90-451A0CE60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75DB6F-7CEA-2954-09A1-A917DB9C8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360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5DB75-A70D-E5C8-46E0-31F3A6487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32C704C-C9E3-BBB2-AFB4-5545F71C5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457A6D-D05C-BDFB-008E-02B35DCDF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777557-CAE3-F346-C22F-AD8590A0A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630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5F70B-698A-AE04-3BDB-2D0F12761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0722D95-7AC0-848A-F2DD-52265307A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01C10F5-C04D-36D0-D1EE-B55FFB38D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6BF958-5BE9-2470-5D96-B049DCFED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7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B9CF6-9804-86E9-D092-B3206206F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20D973-A8C3-5E58-D078-043CB7C88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72B0D7-1338-CB05-BC30-348117F8C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1D9793-2ADB-CC14-8605-9C8358CA7B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02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C1DBE-1691-76AF-EB42-B13CE6BD1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DB5B23E-4300-1675-B290-E40F178CB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E2A1657-669B-D6D3-0F89-720F6C6A2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991273-45F9-77DC-07F5-2AB6561C6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531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94D63-5A9F-B18E-0271-BF1C1A91A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C5101C-C3B7-8173-0F63-A35E5D9C2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FDF2D86-4208-9D6E-FEE2-72015C8E0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553C14-B370-FAF6-5917-2540EDBFE6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97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C3C52-C48E-7913-BB5D-C347B2720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AD90BC-0DEA-E86F-A727-47C370C79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FA21DA-2D91-6643-1F8D-C44869032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1F9B3E-241C-284A-64AF-926749BEE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122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373DA-E301-9C0E-7A73-697E49ACE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7607854-A9D5-A8E8-5F68-BB13C4B41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6C36BB-009C-F110-5F4D-89D974AB2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91BDAB-BAB9-A8B2-A1CD-CC4A94C60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2798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8D563-EAF9-9989-E146-E49CDDDC3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A505C8B-CA2A-43B0-15C3-791B2CDBF9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4BD1521-050F-9E5B-6CCD-EA3943348F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7461A5-FA2D-4A7A-3068-222D8FFA2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343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E20C2-D8E7-99C3-55FC-8DE31CA47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E472BF-277F-FD77-6255-FAF4483A53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D5A346-530C-183B-CB96-3EBA4FE19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51C9FC-AEEB-9705-D4B7-772BED5FC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B5F43-B40D-494E-8742-DBD8AF84AC78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536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3818EC-AE1E-4B0F-A50B-88F73700281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294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Polymere</a:t>
            </a:r>
            <a:r>
              <a:rPr lang="fr-FR" baseline="0" dirty="0"/>
              <a:t> non fondu </a:t>
            </a:r>
            <a:r>
              <a:rPr lang="fr-FR" baseline="0" dirty="0" err="1"/>
              <a:t>meme</a:t>
            </a:r>
            <a:r>
              <a:rPr lang="fr-FR" baseline="0" dirty="0"/>
              <a:t> si je suis dans la plage de filament</a:t>
            </a:r>
          </a:p>
          <a:p>
            <a:r>
              <a:rPr lang="fr-FR" baseline="0" dirty="0" err="1"/>
              <a:t>Cest</a:t>
            </a:r>
            <a:r>
              <a:rPr lang="fr-FR" baseline="0" dirty="0"/>
              <a:t> </a:t>
            </a:r>
            <a:r>
              <a:rPr lang="fr-FR" baseline="0" dirty="0" err="1"/>
              <a:t>pourqoui</a:t>
            </a:r>
            <a:r>
              <a:rPr lang="fr-FR" baseline="0" dirty="0"/>
              <a:t> </a:t>
            </a:r>
            <a:r>
              <a:rPr lang="fr-FR" baseline="0" dirty="0" err="1"/>
              <a:t>jai</a:t>
            </a:r>
            <a:r>
              <a:rPr lang="fr-FR" baseline="0" dirty="0"/>
              <a:t> choisi le 193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3818EC-AE1E-4B0F-A50B-88F73700281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71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3818EC-AE1E-4B0F-A50B-88F73700281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065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L-Arg</a:t>
            </a:r>
            <a:r>
              <a:rPr lang="fr-FR" dirty="0"/>
              <a:t> agit en phase</a:t>
            </a:r>
            <a:r>
              <a:rPr lang="fr-FR" baseline="0" dirty="0"/>
              <a:t> gaz car il y a dégagement de fumée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3818EC-AE1E-4B0F-A50B-88F73700281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9208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C5663B52-AF60-D3FC-BCAE-32E8AF5B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>
            <a:extLst>
              <a:ext uri="{FF2B5EF4-FFF2-40B4-BE49-F238E27FC236}">
                <a16:creationId xmlns:a16="http://schemas.microsoft.com/office/drawing/2014/main" id="{6BDA1546-2346-6309-DADE-67F1C409B7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EB73EA4E-28C5-1C6B-8049-F6DBA302B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1857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ec21171f4c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28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g3ec21171f4c_0_89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ec21171f4c_0_89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BE"/>
              <a:t>34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>
          <a:extLst>
            <a:ext uri="{FF2B5EF4-FFF2-40B4-BE49-F238E27FC236}">
              <a16:creationId xmlns:a16="http://schemas.microsoft.com/office/drawing/2014/main" id="{302B7B34-61ED-FA66-F074-17C5E525E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:notes">
            <a:extLst>
              <a:ext uri="{FF2B5EF4-FFF2-40B4-BE49-F238E27FC236}">
                <a16:creationId xmlns:a16="http://schemas.microsoft.com/office/drawing/2014/main" id="{A929A53E-9FFE-D93C-D854-6B88D10881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5:notes">
            <a:extLst>
              <a:ext uri="{FF2B5EF4-FFF2-40B4-BE49-F238E27FC236}">
                <a16:creationId xmlns:a16="http://schemas.microsoft.com/office/drawing/2014/main" id="{00B50E72-B3BF-D80B-7A99-BCB71B7D91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27981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>
          <a:extLst>
            <a:ext uri="{FF2B5EF4-FFF2-40B4-BE49-F238E27FC236}">
              <a16:creationId xmlns:a16="http://schemas.microsoft.com/office/drawing/2014/main" id="{754B468C-7597-08C7-ABAA-E2DE27C54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:notes">
            <a:extLst>
              <a:ext uri="{FF2B5EF4-FFF2-40B4-BE49-F238E27FC236}">
                <a16:creationId xmlns:a16="http://schemas.microsoft.com/office/drawing/2014/main" id="{B296641B-E14F-8477-2B8E-DB99BD0668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5:notes">
            <a:extLst>
              <a:ext uri="{FF2B5EF4-FFF2-40B4-BE49-F238E27FC236}">
                <a16:creationId xmlns:a16="http://schemas.microsoft.com/office/drawing/2014/main" id="{28B6CE5E-30AE-FFB7-659F-8927AF0B96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43151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ee240a276c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g3ee240a276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ee240a276c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g3ee240a276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ee240a276c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g3ee240a276c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ee240a276c_0_1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g3ee240a276c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ee240a276c_0_2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g3ee240a276c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ee240a276c_0_2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BE" sz="1400">
                <a:latin typeface="Arial"/>
                <a:ea typeface="Arial"/>
                <a:cs typeface="Arial"/>
                <a:sym typeface="Arial"/>
              </a:rPr>
              <a:t>Drawing improves fibre alignment (Ht 0.64→0.82) but at the cost of ~13% shorter mean fibre length and increased areal-density heterogeneity (CV 2–3%→8–9%)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g3ee240a276c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ee240a276c_0_3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g3ee240a276c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ee240a276c_0_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g3ee240a276c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Bonjour à tous,</a:t>
            </a:r>
          </a:p>
          <a:p>
            <a:r>
              <a:rPr lang="fr-FR" dirty="0"/>
              <a:t>Merci d’être présent pour ma soutenance de PFE qui porte sur le développement de composites transparents pour des applications en protection balistique. </a:t>
            </a:r>
          </a:p>
          <a:p>
            <a:r>
              <a:rPr lang="fr-FR" dirty="0"/>
              <a:t>Ce stage est rendu possible grâce aux laboratoires </a:t>
            </a:r>
            <a:r>
              <a:rPr lang="fr-FR" dirty="0" err="1"/>
              <a:t>umet</a:t>
            </a:r>
            <a:r>
              <a:rPr lang="fr-FR" dirty="0"/>
              <a:t> et </a:t>
            </a:r>
            <a:r>
              <a:rPr lang="fr-FR" dirty="0" err="1"/>
              <a:t>gemtex</a:t>
            </a:r>
            <a:r>
              <a:rPr lang="fr-FR" dirty="0"/>
              <a:t> et à la société </a:t>
            </a:r>
            <a:r>
              <a:rPr lang="fr-FR" dirty="0" err="1"/>
              <a:t>cnim</a:t>
            </a:r>
            <a:r>
              <a:rPr lang="fr-FR" dirty="0"/>
              <a:t> système industriels.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A5859-740F-4042-8E16-FAB602CDF4F8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97157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Pourquoi ce sujet ?</a:t>
            </a:r>
            <a:br>
              <a:rPr lang="fr-FR" b="0" dirty="0"/>
            </a:br>
            <a:r>
              <a:rPr lang="fr-FR" b="0" dirty="0"/>
              <a:t>Les conflits armés dans le monde nécessitent des solutions de protection toujours plus performantes, notamment des vitrages pare-balles transparents pour les véhicules.</a:t>
            </a:r>
            <a:br>
              <a:rPr lang="fr-FR" b="0" dirty="0"/>
            </a:br>
            <a:r>
              <a:rPr lang="fr-FR" b="0" dirty="0"/>
              <a:t>Aujourd’hui, les solutions existantes reposent principalement sur :</a:t>
            </a:r>
          </a:p>
          <a:p>
            <a:r>
              <a:rPr lang="fr-FR" b="0" dirty="0"/>
              <a:t>Le verre feuilleté : un empilement de couches de verre.</a:t>
            </a:r>
          </a:p>
          <a:p>
            <a:r>
              <a:rPr lang="fr-FR" b="0" dirty="0"/>
              <a:t>Les structures hybrides : céramique (face extérieure) + verre feuilleté. La céramique brise la pointe du projectile, tandis que le verre absorbe l’énergie résiduelle.</a:t>
            </a:r>
          </a:p>
          <a:p>
            <a:r>
              <a:rPr lang="fr-FR" b="0" dirty="0"/>
              <a:t>Problème : Ces solutions sont lourdes et épaisses, ce qui pénalise la mobilité des véhicules.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6092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L’objectif de CNIM : Proposer une solution plus légère et moins encombrante.</a:t>
            </a:r>
            <a:br>
              <a:rPr lang="fr-FR" b="0" dirty="0"/>
            </a:br>
            <a:r>
              <a:rPr lang="fr-FR" b="0" dirty="0"/>
              <a:t>L’idée des laboratoires GEMTEX et UMET (depuis 2021) :</a:t>
            </a:r>
          </a:p>
          <a:p>
            <a:r>
              <a:rPr lang="fr-FR" b="0" dirty="0"/>
              <a:t>Une structure hybride céramique + composite, inspirée des solutions existantes.</a:t>
            </a:r>
          </a:p>
          <a:p>
            <a:r>
              <a:rPr lang="fr-FR" b="0" dirty="0"/>
              <a:t>Remplacer le verre massif (densité = 2,5) par un composite de densité inférieure.</a:t>
            </a:r>
          </a:p>
          <a:p>
            <a:r>
              <a:rPr lang="fr-FR" b="0" dirty="0"/>
              <a:t>Défi : Fabriquer un composite aussi transparent que le verre ou la céramique, tout en assurant un niveau de protection élevé.</a:t>
            </a:r>
          </a:p>
          <a:p>
            <a:r>
              <a:rPr lang="fr-FR" b="0" dirty="0"/>
              <a:t>3 verrous technologiques pour obtenir cette transparence :</a:t>
            </a:r>
          </a:p>
          <a:p>
            <a:r>
              <a:rPr lang="fr-FR" b="0" dirty="0"/>
              <a:t>Appariement des indices de réfraction (loi de Snell-Descartes).</a:t>
            </a:r>
          </a:p>
          <a:p>
            <a:r>
              <a:rPr lang="fr-FR" b="0" dirty="0"/>
              <a:t>Imprégnation parfaite du renfort : éliminer porosités et défauts pour limiter les interfaces.</a:t>
            </a:r>
          </a:p>
          <a:p>
            <a:r>
              <a:rPr lang="fr-FR" b="0" dirty="0"/>
              <a:t>État de surface ultra-lisse : réduire la rugosité pour éviter la diffusion de surface.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5589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GEMTEX et UMET ont déjà identifié : </a:t>
            </a:r>
          </a:p>
          <a:p>
            <a:r>
              <a:rPr lang="fr-FR" dirty="0"/>
              <a:t>Les matériaux les plus adaptés : résine époxy + fibres de verre.</a:t>
            </a:r>
          </a:p>
          <a:p>
            <a:r>
              <a:rPr lang="fr-FR" dirty="0"/>
              <a:t>Le procédé de fabrication : le RTM (</a:t>
            </a:r>
            <a:r>
              <a:rPr lang="fr-FR" dirty="0" err="1"/>
              <a:t>Resin</a:t>
            </a:r>
            <a:r>
              <a:rPr lang="fr-FR" dirty="0"/>
              <a:t> Transfer </a:t>
            </a:r>
            <a:r>
              <a:rPr lang="fr-FR" dirty="0" err="1"/>
              <a:t>Molding</a:t>
            </a:r>
            <a:r>
              <a:rPr lang="fr-FR" dirty="0"/>
              <a:t>). </a:t>
            </a:r>
          </a:p>
          <a:p>
            <a:r>
              <a:rPr lang="fr-FR" dirty="0"/>
              <a:t>Avantages : contrôle précis du taux volumique de fibres, meilleure imprégnation, état de surface satisfaisant.</a:t>
            </a:r>
          </a:p>
          <a:p>
            <a:r>
              <a:rPr lang="fr-FR" dirty="0"/>
              <a:t>Principe du RTM :</a:t>
            </a:r>
          </a:p>
          <a:p>
            <a:r>
              <a:rPr lang="fr-FR" dirty="0"/>
              <a:t>Placement du renfort dans un moule.</a:t>
            </a:r>
          </a:p>
          <a:p>
            <a:r>
              <a:rPr lang="fr-FR" dirty="0"/>
              <a:t>Fermeture du moule.</a:t>
            </a:r>
          </a:p>
          <a:p>
            <a:r>
              <a:rPr lang="fr-FR" dirty="0"/>
              <a:t>Injection de la résine sous pression.</a:t>
            </a:r>
            <a:br>
              <a:rPr lang="fr-FR" dirty="0"/>
            </a:br>
            <a:r>
              <a:rPr lang="fr-FR" dirty="0"/>
              <a:t>→ Plus prévisible que le moulage contact, car les volumes (fibres + moule) sont connus à l’avance.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36421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Objectif principal :</a:t>
            </a:r>
            <a:br>
              <a:rPr lang="fr-FR" dirty="0"/>
            </a:br>
            <a:r>
              <a:rPr lang="fr-FR" dirty="0"/>
              <a:t>Optimiser les paramètres du procédé RTM pour améliorer la transparence des plaques composites (époxy/fibres de verre).</a:t>
            </a:r>
          </a:p>
          <a:p>
            <a:r>
              <a:rPr lang="fr-FR" dirty="0"/>
              <a:t>Cibles :</a:t>
            </a:r>
          </a:p>
          <a:p>
            <a:r>
              <a:rPr lang="fr-FR" dirty="0"/>
              <a:t>Transmittance : ≥ 80 %.</a:t>
            </a:r>
          </a:p>
          <a:p>
            <a:r>
              <a:rPr lang="fr-FR" dirty="0"/>
              <a:t>Brouillard (</a:t>
            </a:r>
            <a:r>
              <a:rPr lang="fr-FR" dirty="0" err="1"/>
              <a:t>haze</a:t>
            </a:r>
            <a:r>
              <a:rPr lang="fr-FR" dirty="0"/>
              <a:t>) : ≤ 30 %.</a:t>
            </a:r>
          </a:p>
          <a:p>
            <a:r>
              <a:rPr lang="fr-FR" dirty="0"/>
              <a:t>Réduction de masse : 30 à 60 % par rapport au verre feuilleté.</a:t>
            </a:r>
          </a:p>
          <a:p>
            <a:r>
              <a:rPr lang="fr-FR" dirty="0"/>
              <a:t>Définition du brouillard (</a:t>
            </a:r>
            <a:r>
              <a:rPr lang="fr-FR" dirty="0" err="1"/>
              <a:t>haze</a:t>
            </a:r>
            <a:r>
              <a:rPr lang="fr-FR" dirty="0"/>
              <a:t>) :</a:t>
            </a:r>
          </a:p>
          <a:p>
            <a:r>
              <a:rPr lang="fr-FR" dirty="0"/>
              <a:t>Phénomène optique : partie de la lumière transmise déviée de plus de 3° par rapport au rayon incident (norme ASTM D-1003).</a:t>
            </a:r>
          </a:p>
          <a:p>
            <a:r>
              <a:rPr lang="fr-FR" dirty="0"/>
              <a:t>Mesure : Au GEMTEX, on utilise un spectrophotomètre (et non un </a:t>
            </a:r>
            <a:r>
              <a:rPr lang="fr-FR" dirty="0" err="1"/>
              <a:t>hazemètre</a:t>
            </a:r>
            <a:r>
              <a:rPr lang="fr-FR" dirty="0"/>
              <a:t>). </a:t>
            </a:r>
          </a:p>
          <a:p>
            <a:r>
              <a:rPr lang="fr-FR" dirty="0"/>
              <a:t>Différence : Le spectrophotomètre mesure toute la lumière diffusée (pas seulement &gt; 3°).</a:t>
            </a:r>
          </a:p>
          <a:p>
            <a:r>
              <a:rPr lang="fr-FR" dirty="0"/>
              <a:t>Conséquence : Les valeurs sont comparatives et toujours supérieures à la réalité.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6812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Méthodologie :</a:t>
            </a:r>
          </a:p>
          <a:p>
            <a:r>
              <a:rPr lang="fr-FR" b="0" dirty="0"/>
              <a:t>Identifier les paramètres (produit et procédé) via des manipulations préliminaires.</a:t>
            </a:r>
          </a:p>
          <a:p>
            <a:r>
              <a:rPr lang="fr-FR" b="0" dirty="0"/>
              <a:t>Mesures expérimentales pour déterminer les paramètres les plus influents.</a:t>
            </a:r>
          </a:p>
          <a:p>
            <a:r>
              <a:rPr lang="fr-FR" b="0" dirty="0"/>
              <a:t>Approche Pareto : 80 % des effets viennent de 20 % des causes → prioriser les paramètres clés.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6436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Les renforts disponibles n’ont pas la même épaisseur ni la même masse surfacique ni la même densité</a:t>
            </a:r>
          </a:p>
          <a:p>
            <a:r>
              <a:rPr lang="fr-FR" b="0" dirty="0"/>
              <a:t>81 combinaisons possibles (4 paramètres × 3 niveaux) → 9 combinaisons</a:t>
            </a:r>
          </a:p>
          <a:p>
            <a:r>
              <a:rPr lang="fr-FR" b="0" dirty="0"/>
              <a:t>Gain coût et temps (30 €/test en consommable)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13531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plan d’expérience qui donne moins d’information qu’un plan complet </a:t>
            </a:r>
          </a:p>
          <a:p>
            <a:r>
              <a:rPr lang="fr-FR" dirty="0"/>
              <a:t>suffisant pour identifier les facteurs principaux</a:t>
            </a:r>
          </a:p>
          <a:p>
            <a:r>
              <a:rPr lang="fr-FR" dirty="0"/>
              <a:t>justification des choix des niveaux: satin sergé toile car c’était les étoffe disponibles</a:t>
            </a:r>
          </a:p>
          <a:p>
            <a:r>
              <a:rPr lang="fr-FR" dirty="0"/>
              <a:t>le nombre de plis est toujours multiple de 4 pour respecter la symétrie et l’équilibre des plis en 0/90°</a:t>
            </a:r>
          </a:p>
          <a:p>
            <a:r>
              <a:rPr lang="fr-FR" dirty="0"/>
              <a:t>Aussi le nombre de plis dépend de la capacité du moule, comme le sergé est assez épais, limite à 24 plis </a:t>
            </a:r>
          </a:p>
          <a:p>
            <a:r>
              <a:rPr lang="fr-FR" dirty="0"/>
              <a:t>Pour T1 et T2 20°C est la température minimale qui apparait dans la fiche technique de la résine </a:t>
            </a:r>
          </a:p>
          <a:p>
            <a:r>
              <a:rPr lang="fr-FR" dirty="0"/>
              <a:t>pas au delà de 35°C, il est déjà arrivé que la résine durcisse à cette température dans le cas d’une injection particulièrement longue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0043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E680D-A7E7-88EA-5DEE-BAB5DB8EC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229698-FEC8-B2B1-93C4-86D5270BE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3C1686-C8EE-DCD4-A4B4-6D066FE5D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Brouillard : 69 % (vs 92,5 % pour les autres plaques) → 24 points de moins.</a:t>
            </a:r>
          </a:p>
          <a:p>
            <a:r>
              <a:rPr lang="fr-FR" b="0" dirty="0"/>
              <a:t>Transmittance : 73 % (vs 65 % pour les autres) → +8 points.</a:t>
            </a:r>
          </a:p>
          <a:p>
            <a:r>
              <a:rPr lang="fr-FR" b="0" dirty="0"/>
              <a:t>Pourquoi ? :</a:t>
            </a:r>
          </a:p>
          <a:p>
            <a:r>
              <a:rPr lang="fr-FR" b="0" dirty="0"/>
              <a:t>Masse surfacique plus faible (10,62 g/m²).</a:t>
            </a:r>
          </a:p>
          <a:p>
            <a:r>
              <a:rPr lang="fr-FR" b="0" dirty="0"/>
              <a:t>Densité de fils réduite.</a:t>
            </a:r>
          </a:p>
          <a:p>
            <a:r>
              <a:rPr lang="fr-FR" b="0" dirty="0"/>
              <a:t>Capacité à s’intercaler pli par pli (montrer avec les mains). </a:t>
            </a:r>
          </a:p>
          <a:p>
            <a:r>
              <a:rPr lang="fr-FR" b="0" dirty="0"/>
              <a:t>À </a:t>
            </a:r>
            <a:r>
              <a:rPr lang="fr-FR" b="0" dirty="0" err="1"/>
              <a:t>iétudier</a:t>
            </a:r>
            <a:r>
              <a:rPr lang="fr-FR" b="0" dirty="0"/>
              <a:t>: Quel paramètre (masse, densité, intercalation) influence le plus la transparence 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10A780-E9A3-C359-17F6-01FC29386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88748B-EC5B-9642-A635-5472A1FBA404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8058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dirty="0"/>
              <a:t>Rappel :</a:t>
            </a:r>
            <a:br>
              <a:rPr lang="fr-FR" b="0" dirty="0"/>
            </a:br>
            <a:r>
              <a:rPr lang="fr-FR" b="0" dirty="0"/>
              <a:t>R1,le recuit, traitement thermique pour :</a:t>
            </a:r>
          </a:p>
          <a:p>
            <a:r>
              <a:rPr lang="fr-FR" b="0" dirty="0"/>
              <a:t>Terminer la polymérisation de la résine époxy.</a:t>
            </a:r>
          </a:p>
          <a:p>
            <a:r>
              <a:rPr lang="fr-FR" b="0" dirty="0"/>
              <a:t>Améliorer les performances mécaniques du composite.</a:t>
            </a:r>
          </a:p>
          <a:p>
            <a:r>
              <a:rPr lang="fr-FR" b="0" dirty="0"/>
              <a:t>surprise :</a:t>
            </a:r>
            <a:br>
              <a:rPr lang="fr-FR" b="0" dirty="0"/>
            </a:br>
            <a:r>
              <a:rPr lang="fr-FR" b="0" dirty="0"/>
              <a:t>J’ai volontairement gardé cette information pour maintenant : certaines plaques ont été coupées en deux.</a:t>
            </a:r>
          </a:p>
          <a:p>
            <a:r>
              <a:rPr lang="fr-FR" b="0" dirty="0"/>
              <a:t>Une moitié a subi un recuit (ex. : plaque MV018 en renfort toile).</a:t>
            </a:r>
          </a:p>
          <a:p>
            <a:r>
              <a:rPr lang="fr-FR" b="0" dirty="0"/>
              <a:t>L’autre moitié est restée intacte.</a:t>
            </a:r>
          </a:p>
          <a:p>
            <a:r>
              <a:rPr lang="fr-FR" b="0" dirty="0"/>
              <a:t>Résultat:</a:t>
            </a:r>
            <a:br>
              <a:rPr lang="fr-FR" b="0" dirty="0"/>
            </a:br>
            <a:r>
              <a:rPr lang="fr-FR" b="0" dirty="0"/>
              <a:t>Pour toutes les plaques recuites, le brouillard (notre défi le plus difficile à relever) a diminué de 4 à 18 points !</a:t>
            </a:r>
            <a:br>
              <a:rPr lang="fr-FR" b="0" dirty="0"/>
            </a:br>
            <a:r>
              <a:rPr lang="fr-FR" b="0" dirty="0"/>
              <a:t>→ Conclusion évidente : Il faut absolument recuire les plaques pour améliorer la transparence.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0E3CD1-35ED-0A45-BE9E-04632540327F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86432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7888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40298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701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0115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019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OH ; CH (</a:t>
            </a:r>
            <a:r>
              <a:rPr lang="fr-FR" dirty="0" err="1"/>
              <a:t>terta</a:t>
            </a:r>
            <a:r>
              <a:rPr lang="fr-FR" dirty="0"/>
              <a:t>) ; H2O ; CO </a:t>
            </a:r>
            <a:r>
              <a:rPr lang="fr-FR" dirty="0" err="1"/>
              <a:t>ether</a:t>
            </a:r>
            <a:r>
              <a:rPr lang="fr-FR" dirty="0"/>
              <a:t> ; COH </a:t>
            </a:r>
            <a:r>
              <a:rPr lang="fr-FR" dirty="0" err="1"/>
              <a:t>alc</a:t>
            </a:r>
            <a:r>
              <a:rPr lang="fr-FR" dirty="0"/>
              <a:t> secondaire ; </a:t>
            </a:r>
            <a:r>
              <a:rPr lang="fr-FR" dirty="0" err="1"/>
              <a:t>coh</a:t>
            </a:r>
            <a:r>
              <a:rPr lang="fr-FR" dirty="0"/>
              <a:t> </a:t>
            </a:r>
            <a:r>
              <a:rPr lang="fr-FR" dirty="0" err="1"/>
              <a:t>alc</a:t>
            </a:r>
            <a:r>
              <a:rPr lang="fr-FR" dirty="0"/>
              <a:t> primaire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04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KBr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8408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532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90702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17679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490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725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2755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3286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6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83DE1E-F948-1F30-8CC2-B4156BA58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B9C7A2C-6E9D-020F-2F41-08340812F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EFEB2D-0E95-F124-2857-8AF4CAA08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88EA5-2D2F-4526-9B1F-93747245F407}" type="datetime1">
              <a:rPr lang="fr-FR" smtClean="0"/>
              <a:t>01/07/2026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C935EA-4990-82AB-D8F2-F8BA9222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6A9031-79B7-CB95-258B-370A70F7A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82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52084-8CF2-57FC-F048-C70CCE1B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17579F-583A-03F9-0AC0-23D760A2D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90103-9873-A200-0638-5B1B9D2FC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5918-DD82-4E96-A1CB-FEF778C4427F}" type="datetime1">
              <a:rPr lang="fr-FR" smtClean="0"/>
              <a:t>01/07/2026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93B28C-EEBF-AC1F-568A-BD345B3EC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C8CE2-98C6-644C-F834-BD726C8A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98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4B6AA-873C-70CC-43E4-E2A1A361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0D5883-5191-497B-35E9-7DF8C96AF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C01527-13F8-DB5F-2F2F-549D09BC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70F4-F3F1-4254-A367-A1B9895CF002}" type="datetime1">
              <a:rPr lang="fr-FR" smtClean="0"/>
              <a:t>01/07/2026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B92DD6-5F58-BC34-996C-063815998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D69D81-74F7-B19D-A0A0-3814DE1FC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13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6DECF-0D6C-5967-AAA5-E252707F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8C7F49-95D6-FCDC-0D48-B874F2BA2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38A77A4-BDF4-F7C6-84A2-C97E441C3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88C8B2-79B8-0E97-E4FA-E42F8010C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F2511-C84C-4EFA-B92A-44F106D886C7}" type="datetime1">
              <a:rPr lang="fr-FR" smtClean="0"/>
              <a:t>01/07/2026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B08548-5531-DFFC-9EA1-478A83B5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E9B0FE-500A-3A27-2321-01A3E7464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446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26D299-54EA-1F91-1436-CE3E03127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9B23A3-FAAC-5F02-0761-7DEC5D8FD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B2DF45A-781A-1A5C-E53D-71051D3AC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8E823A2-0767-008D-5D81-7160081B9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BA6E47-FE80-FA84-1981-6F64933F03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4FD79F1-A0DE-A727-E0EF-B270B2B7E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EAFE-D249-498D-99E6-1F263F6A6944}" type="datetime1">
              <a:rPr lang="fr-FR" smtClean="0"/>
              <a:t>01/07/2026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AF822A3-6901-9B21-5442-141AE517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AD2930-8903-794A-9A0B-670A33C0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46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17CCB-0B53-0300-9270-3F2C66148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29C32E-8278-E036-CD44-0BEA4CE88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817CA-38BE-4507-AD77-53ABB31F7DF8}" type="datetime1">
              <a:rPr lang="fr-FR" smtClean="0"/>
              <a:t>01/07/2026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C3F459-1B7F-D6F9-5390-745E640C4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A255A4-4E56-1D65-C6B9-B45085CF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173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F188B02-FA4B-BDFA-AED2-CE783317F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E36D2-8105-488C-948D-1E24419B90A5}" type="datetime1">
              <a:rPr lang="fr-FR" smtClean="0"/>
              <a:t>01/07/2026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9B75E29-0EE2-B7CC-C1C8-963368548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54061C-AFA1-4FC6-6272-A7BF375D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81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B4400-1752-FD24-7517-CC910DDC9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C5AE70-80D6-F021-B266-646A6458A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13ABC5-4433-81BF-5C9E-7AE475989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5E8BCE-A587-DCB8-98D6-A02684A0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6F2B-94CB-4B8C-98BE-A951FFD9CBC3}" type="datetime1">
              <a:rPr lang="fr-FR" smtClean="0"/>
              <a:t>01/07/2026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02A94E-6CA2-FD4F-9DB1-0E34C0E5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48C028-F076-2BC4-0496-5BC9B2558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2784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E188A-E7EA-979F-5C2C-07D19D4DD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30A58F-FC77-7219-62DB-5CAA210F5D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7E5E1E-7BF7-A2ED-D282-059C783EF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F2F54F-90AC-9443-C4AA-A461B9959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9DEE-7652-4C1F-A96B-13485AA4E23F}" type="datetime1">
              <a:rPr lang="fr-FR" smtClean="0"/>
              <a:t>01/07/2026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2584FA-A3A9-8A4C-163D-1DFC2463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5F0543-7DCF-D167-EEDD-C1E5FDABD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43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381078-5CF0-090C-E2C9-05F727E5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5B3691-EF57-48CB-F067-B6F66F934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5F68F4-3CD0-63FD-64A8-20AE4A997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5D0F6-FA3B-4A1B-9F50-487431503453}" type="datetime1">
              <a:rPr lang="fr-FR" smtClean="0"/>
              <a:t>01/07/2026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9787B3-7B19-3BA3-94D9-E6238B8BB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4F606A-9D7F-EE89-59AF-6DE87101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6741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8BD7628-171E-8BE3-056E-514839C39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9BF5AE5-0238-BF33-454E-918B68421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43FF6C-B0DF-7ACE-464B-55036C959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760F0-41BE-42DB-A734-52B362C27FCE}" type="datetime1">
              <a:rPr lang="fr-FR" smtClean="0"/>
              <a:t>01/07/2026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8EDBCA-8614-C488-3DA7-9776848E5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3CEBB1-D99D-FBF6-DA47-FAE41FAC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866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uvell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3BAFC83D-D9F4-BF48-B170-A36C2F95A6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0012022" cy="6858000"/>
          </a:xfrm>
          <a:custGeom>
            <a:avLst/>
            <a:gdLst>
              <a:gd name="connsiteX0" fmla="*/ 0 w 20018830"/>
              <a:gd name="connsiteY0" fmla="*/ 0 h 13716000"/>
              <a:gd name="connsiteX1" fmla="*/ 20018830 w 20018830"/>
              <a:gd name="connsiteY1" fmla="*/ 0 h 13716000"/>
              <a:gd name="connsiteX2" fmla="*/ 12268348 w 20018830"/>
              <a:gd name="connsiteY2" fmla="*/ 13716000 h 13716000"/>
              <a:gd name="connsiteX3" fmla="*/ 0 w 2001883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18830" h="13716000">
                <a:moveTo>
                  <a:pt x="0" y="0"/>
                </a:moveTo>
                <a:lnTo>
                  <a:pt x="20018830" y="0"/>
                </a:lnTo>
                <a:lnTo>
                  <a:pt x="12268348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051"/>
            </a:lvl1pPr>
          </a:lstStyle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7FB207-8E0D-9B4B-9569-3F1C6951B1F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A6007-5BEF-874F-90A7-9FDDE2F2884D}"/>
              </a:ext>
            </a:extLst>
          </p:cNvPr>
          <p:cNvSpPr/>
          <p:nvPr userDrawn="1"/>
        </p:nvSpPr>
        <p:spPr>
          <a:xfrm>
            <a:off x="11353800" y="6356350"/>
            <a:ext cx="838200" cy="501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90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1C6BA50D-79A3-744B-9412-6C0176AD090A}"/>
              </a:ext>
            </a:extLst>
          </p:cNvPr>
          <p:cNvSpPr/>
          <p:nvPr/>
        </p:nvSpPr>
        <p:spPr>
          <a:xfrm>
            <a:off x="7185682" y="4489007"/>
            <a:ext cx="5006318" cy="1337049"/>
          </a:xfrm>
          <a:custGeom>
            <a:avLst/>
            <a:gdLst>
              <a:gd name="connsiteX0" fmla="*/ 0 w 7609114"/>
              <a:gd name="connsiteY0" fmla="*/ 0 h 2024743"/>
              <a:gd name="connsiteX1" fmla="*/ 7609114 w 7609114"/>
              <a:gd name="connsiteY1" fmla="*/ 0 h 2024743"/>
              <a:gd name="connsiteX2" fmla="*/ 7609114 w 7609114"/>
              <a:gd name="connsiteY2" fmla="*/ 2024743 h 2024743"/>
              <a:gd name="connsiteX3" fmla="*/ 0 w 7609114"/>
              <a:gd name="connsiteY3" fmla="*/ 2024743 h 2024743"/>
              <a:gd name="connsiteX4" fmla="*/ 0 w 7609114"/>
              <a:gd name="connsiteY4" fmla="*/ 0 h 2024743"/>
              <a:gd name="connsiteX0" fmla="*/ 899885 w 7609114"/>
              <a:gd name="connsiteY0" fmla="*/ 14515 h 2024743"/>
              <a:gd name="connsiteX1" fmla="*/ 7609114 w 7609114"/>
              <a:gd name="connsiteY1" fmla="*/ 0 h 2024743"/>
              <a:gd name="connsiteX2" fmla="*/ 7609114 w 7609114"/>
              <a:gd name="connsiteY2" fmla="*/ 2024743 h 2024743"/>
              <a:gd name="connsiteX3" fmla="*/ 0 w 7609114"/>
              <a:gd name="connsiteY3" fmla="*/ 2024743 h 2024743"/>
              <a:gd name="connsiteX4" fmla="*/ 899885 w 7609114"/>
              <a:gd name="connsiteY4" fmla="*/ 14515 h 2024743"/>
              <a:gd name="connsiteX0" fmla="*/ 1147223 w 7609114"/>
              <a:gd name="connsiteY0" fmla="*/ 7020 h 2024743"/>
              <a:gd name="connsiteX1" fmla="*/ 7609114 w 7609114"/>
              <a:gd name="connsiteY1" fmla="*/ 0 h 2024743"/>
              <a:gd name="connsiteX2" fmla="*/ 7609114 w 7609114"/>
              <a:gd name="connsiteY2" fmla="*/ 2024743 h 2024743"/>
              <a:gd name="connsiteX3" fmla="*/ 0 w 7609114"/>
              <a:gd name="connsiteY3" fmla="*/ 2024743 h 2024743"/>
              <a:gd name="connsiteX4" fmla="*/ 1147223 w 7609114"/>
              <a:gd name="connsiteY4" fmla="*/ 7020 h 2024743"/>
              <a:gd name="connsiteX0" fmla="*/ 1162213 w 7609114"/>
              <a:gd name="connsiteY0" fmla="*/ 0 h 2032713"/>
              <a:gd name="connsiteX1" fmla="*/ 7609114 w 7609114"/>
              <a:gd name="connsiteY1" fmla="*/ 7970 h 2032713"/>
              <a:gd name="connsiteX2" fmla="*/ 7609114 w 7609114"/>
              <a:gd name="connsiteY2" fmla="*/ 2032713 h 2032713"/>
              <a:gd name="connsiteX3" fmla="*/ 0 w 7609114"/>
              <a:gd name="connsiteY3" fmla="*/ 2032713 h 2032713"/>
              <a:gd name="connsiteX4" fmla="*/ 1162213 w 7609114"/>
              <a:gd name="connsiteY4" fmla="*/ 0 h 203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9114" h="2032713">
                <a:moveTo>
                  <a:pt x="1162213" y="0"/>
                </a:moveTo>
                <a:lnTo>
                  <a:pt x="7609114" y="7970"/>
                </a:lnTo>
                <a:lnTo>
                  <a:pt x="7609114" y="2032713"/>
                </a:lnTo>
                <a:lnTo>
                  <a:pt x="0" y="2032713"/>
                </a:lnTo>
                <a:lnTo>
                  <a:pt x="1162213" y="0"/>
                </a:lnTo>
                <a:close/>
              </a:path>
            </a:pathLst>
          </a:custGeom>
          <a:solidFill>
            <a:srgbClr val="414B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6" name="Espace réservé du titre 6">
            <a:extLst>
              <a:ext uri="{FF2B5EF4-FFF2-40B4-BE49-F238E27FC236}">
                <a16:creationId xmlns:a16="http://schemas.microsoft.com/office/drawing/2014/main" id="{30AD4B15-FD43-B74F-892D-EB79647BB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819" y="4678602"/>
            <a:ext cx="5520186" cy="957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700" b="0" i="0">
                <a:latin typeface="DIN 2014 Demi" panose="020B0504020202020204" pitchFamily="34" charset="77"/>
                <a:ea typeface="DIN 2014 Demi" panose="020B0504020202020204" pitchFamily="34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9066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E92E5E65-C409-C441-85D8-4DF85167D0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309321"/>
            <a:ext cx="5930427" cy="31821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C20B67-E269-3C4D-9EE7-734091B1ECC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79C811-AC3B-4D43-8E88-50C0D2BCF58B}"/>
              </a:ext>
            </a:extLst>
          </p:cNvPr>
          <p:cNvSpPr/>
          <p:nvPr userDrawn="1"/>
        </p:nvSpPr>
        <p:spPr>
          <a:xfrm>
            <a:off x="11974985" y="0"/>
            <a:ext cx="217015" cy="725609"/>
          </a:xfrm>
          <a:prstGeom prst="rect">
            <a:avLst/>
          </a:prstGeom>
          <a:solidFill>
            <a:srgbClr val="B2B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300FC1D-10CF-8840-86AB-650E982BE8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357" y="128434"/>
            <a:ext cx="1799731" cy="468740"/>
          </a:xfrm>
          <a:prstGeom prst="rect">
            <a:avLst/>
          </a:prstGeom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B942DE47-6CF4-8346-AC01-5A2D999FC4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7627" y="2309321"/>
            <a:ext cx="5219472" cy="3182115"/>
          </a:xfrm>
        </p:spPr>
        <p:txBody>
          <a:bodyPr>
            <a:normAutofit/>
          </a:bodyPr>
          <a:lstStyle>
            <a:lvl1pPr>
              <a:defRPr sz="1400" b="0"/>
            </a:lvl1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B023CD3B-24BD-504F-BB47-9A9EB1DA7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3" name="Espace réservé du pied de page 20">
            <a:extLst>
              <a:ext uri="{FF2B5EF4-FFF2-40B4-BE49-F238E27FC236}">
                <a16:creationId xmlns:a16="http://schemas.microsoft.com/office/drawing/2014/main" id="{A3091CC9-D91F-2A43-86D7-6FB084FF1C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41671" y="6353527"/>
            <a:ext cx="7646412" cy="3679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75000"/>
                  </a:schemeClr>
                </a:solidFill>
                <a:latin typeface="DIN 2014 Light" panose="020B0404020202020204" pitchFamily="34" charset="77"/>
                <a:ea typeface="DIN 2014 Light" panose="020B0404020202020204" pitchFamily="34" charset="77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8532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>
  <p:cSld name="Titel en 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542609" y="1889759"/>
            <a:ext cx="10893106" cy="378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2"/>
          </p:nvPr>
        </p:nvSpPr>
        <p:spPr>
          <a:xfrm>
            <a:off x="542925" y="1150143"/>
            <a:ext cx="10893106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BEE8"/>
              </a:buClr>
              <a:buSzPts val="2800"/>
              <a:buNone/>
              <a:defRPr>
                <a:solidFill>
                  <a:srgbClr val="8BBEE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542609" y="250995"/>
            <a:ext cx="10893422" cy="89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64C8"/>
              </a:buClr>
              <a:buSzPts val="4400"/>
              <a:buFont typeface="Arial"/>
              <a:buNone/>
              <a:defRPr sz="4400" b="1" i="0" cap="none">
                <a:solidFill>
                  <a:srgbClr val="1E6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4016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497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542609" y="1889759"/>
            <a:ext cx="5340031" cy="378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6096000" y="3429000"/>
            <a:ext cx="5761038" cy="3132137"/>
          </a:xfrm>
          <a:prstGeom prst="rect">
            <a:avLst/>
          </a:prstGeom>
          <a:solidFill>
            <a:srgbClr val="8BBEE8"/>
          </a:solidFill>
          <a:ln>
            <a:noFill/>
          </a:ln>
        </p:spPr>
        <p:txBody>
          <a:bodyPr spcFirstLastPara="1" wrap="square" lIns="216000" tIns="2160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542925" y="1150143"/>
            <a:ext cx="10893106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BBEE8"/>
              </a:buClr>
              <a:buSzPts val="2800"/>
              <a:buNone/>
              <a:defRPr>
                <a:solidFill>
                  <a:srgbClr val="8BBEE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542609" y="250995"/>
            <a:ext cx="10893422" cy="89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64C8"/>
              </a:buClr>
              <a:buSzPts val="4400"/>
              <a:buFont typeface="Arial"/>
              <a:buNone/>
              <a:defRPr sz="4400" b="1" i="0" cap="none">
                <a:solidFill>
                  <a:srgbClr val="1E6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426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orient="horz" pos="413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542609" y="1889759"/>
            <a:ext cx="5340031" cy="378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5761038" cy="6561138"/>
          </a:xfrm>
          <a:prstGeom prst="rect">
            <a:avLst/>
          </a:prstGeom>
          <a:solidFill>
            <a:schemeClr val="lt1">
              <a:alpha val="10196"/>
            </a:schemeClr>
          </a:solidFill>
          <a:ln>
            <a:noFill/>
          </a:ln>
        </p:spPr>
      </p: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542609" y="357529"/>
            <a:ext cx="5340031" cy="1532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909"/>
              </a:lnSpc>
              <a:spcBef>
                <a:spcPts val="0"/>
              </a:spcBef>
              <a:spcAft>
                <a:spcPts val="0"/>
              </a:spcAft>
              <a:buClr>
                <a:srgbClr val="1E64C8"/>
              </a:buClr>
              <a:buSzPts val="4400"/>
              <a:buFont typeface="Arial"/>
              <a:buNone/>
              <a:defRPr sz="4400" b="1" i="0" cap="none">
                <a:solidFill>
                  <a:srgbClr val="1E64C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8397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469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orient="horz" pos="52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"/>
          <p:cNvSpPr/>
          <p:nvPr/>
        </p:nvSpPr>
        <p:spPr>
          <a:xfrm>
            <a:off x="334962" y="-7643"/>
            <a:ext cx="11857038" cy="5632215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>
            <a:spLocks noGrp="1"/>
          </p:cNvSpPr>
          <p:nvPr>
            <p:ph type="pic" idx="2"/>
          </p:nvPr>
        </p:nvSpPr>
        <p:spPr>
          <a:xfrm>
            <a:off x="6708775" y="0"/>
            <a:ext cx="5483225" cy="563245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3"/>
          <p:cNvSpPr txBox="1">
            <a:spLocks noGrp="1"/>
          </p:cNvSpPr>
          <p:nvPr>
            <p:ph type="body" idx="1"/>
          </p:nvPr>
        </p:nvSpPr>
        <p:spPr>
          <a:xfrm>
            <a:off x="554196" y="1904921"/>
            <a:ext cx="5632959" cy="3597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461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 b="1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1388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226">
          <p15:clr>
            <a:srgbClr val="FBAE40"/>
          </p15:clr>
        </p15:guide>
        <p15:guide id="4" pos="211">
          <p15:clr>
            <a:srgbClr val="FBAE40"/>
          </p15:clr>
        </p15:guide>
        <p15:guide id="5" orient="horz" pos="354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921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6949628-A59C-B53F-BE0C-435D4C98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D0807D-0DF8-8600-0073-2B6AEFD90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4347B2-79C2-BD3D-4D9F-65AA99139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70022A-FB83-4E31-9067-36CBE70A5EC6}" type="datetime1">
              <a:rPr lang="fr-FR" smtClean="0"/>
              <a:t>01/07/2026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DC2F5-78B0-D6C7-8F9E-D8B4DA544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EB872D-A51B-B5C1-0213-55B4077EE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ABC0FE-00EA-7B46-86D7-D4B8AB2F51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84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9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4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slideLayout" Target="../slideLayouts/slideLayout7.xml"/><Relationship Id="rId16" Type="http://schemas.openxmlformats.org/officeDocument/2006/relationships/tags" Target="../tags/tag1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66" Type="http://schemas.openxmlformats.org/officeDocument/2006/relationships/tags" Target="../tags/tag66.xml"/><Relationship Id="rId74" Type="http://schemas.openxmlformats.org/officeDocument/2006/relationships/image" Target="../media/image42.jpeg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image" Target="../media/image37.jpeg"/><Relationship Id="rId77" Type="http://schemas.openxmlformats.org/officeDocument/2006/relationships/image" Target="../media/image45.jpeg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image" Target="../media/image40.jpe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image" Target="../media/image38.jpeg"/><Relationship Id="rId75" Type="http://schemas.openxmlformats.org/officeDocument/2006/relationships/image" Target="../media/image43.jpe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image" Target="../media/image41.jpeg"/><Relationship Id="rId78" Type="http://schemas.openxmlformats.org/officeDocument/2006/relationships/image" Target="../media/image29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image" Target="../media/image44.jpeg"/><Relationship Id="rId7" Type="http://schemas.openxmlformats.org/officeDocument/2006/relationships/tags" Target="../tags/tag7.xml"/><Relationship Id="rId71" Type="http://schemas.openxmlformats.org/officeDocument/2006/relationships/image" Target="../media/image39.jpeg"/><Relationship Id="rId2" Type="http://schemas.openxmlformats.org/officeDocument/2006/relationships/tags" Target="../tags/tag2.xml"/><Relationship Id="rId29" Type="http://schemas.openxmlformats.org/officeDocument/2006/relationships/tags" Target="../tags/tag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8.sv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5.png"/><Relationship Id="rId7" Type="http://schemas.openxmlformats.org/officeDocument/2006/relationships/image" Target="../media/image5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5.png"/><Relationship Id="rId4" Type="http://schemas.openxmlformats.org/officeDocument/2006/relationships/image" Target="../media/image5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5.png"/><Relationship Id="rId4" Type="http://schemas.openxmlformats.org/officeDocument/2006/relationships/image" Target="../media/image5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5.png"/><Relationship Id="rId4" Type="http://schemas.openxmlformats.org/officeDocument/2006/relationships/image" Target="../media/image56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6.jpg"/><Relationship Id="rId4" Type="http://schemas.openxmlformats.org/officeDocument/2006/relationships/image" Target="../media/image6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6.jpg"/><Relationship Id="rId4" Type="http://schemas.openxmlformats.org/officeDocument/2006/relationships/image" Target="../media/image6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6.jpg"/><Relationship Id="rId4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6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g"/><Relationship Id="rId4" Type="http://schemas.openxmlformats.org/officeDocument/2006/relationships/image" Target="../media/image77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1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1.emf"/><Relationship Id="rId4" Type="http://schemas.openxmlformats.org/officeDocument/2006/relationships/oleObject" Target="../embeddings/oleObject2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image" Target="../media/image93.jpeg"/><Relationship Id="rId4" Type="http://schemas.openxmlformats.org/officeDocument/2006/relationships/image" Target="../media/image1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6.emf"/><Relationship Id="rId4" Type="http://schemas.openxmlformats.org/officeDocument/2006/relationships/oleObject" Target="../embeddings/oleObject3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sv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svg"/><Relationship Id="rId4" Type="http://schemas.openxmlformats.org/officeDocument/2006/relationships/image" Target="../media/image110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svg"/><Relationship Id="rId2" Type="http://schemas.openxmlformats.org/officeDocument/2006/relationships/image" Target="../media/image11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6.svg"/><Relationship Id="rId4" Type="http://schemas.openxmlformats.org/officeDocument/2006/relationships/image" Target="../media/image115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2" Type="http://schemas.openxmlformats.org/officeDocument/2006/relationships/image" Target="../media/image11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9.sv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svg"/><Relationship Id="rId7" Type="http://schemas.openxmlformats.org/officeDocument/2006/relationships/hyperlink" Target="https://moodle.ensait.fr/course/view.php?id=2263" TargetMode="External"/><Relationship Id="rId2" Type="http://schemas.openxmlformats.org/officeDocument/2006/relationships/image" Target="../media/image1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svg"/><Relationship Id="rId5" Type="http://schemas.openxmlformats.org/officeDocument/2006/relationships/image" Target="../media/image112.jpeg"/><Relationship Id="rId4" Type="http://schemas.openxmlformats.org/officeDocument/2006/relationships/image" Target="../media/image121.sv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svg"/><Relationship Id="rId3" Type="http://schemas.openxmlformats.org/officeDocument/2006/relationships/image" Target="../media/image118.svg"/><Relationship Id="rId7" Type="http://schemas.openxmlformats.org/officeDocument/2006/relationships/image" Target="../media/image125.png"/><Relationship Id="rId2" Type="http://schemas.openxmlformats.org/officeDocument/2006/relationships/image" Target="../media/image1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svg"/><Relationship Id="rId5" Type="http://schemas.openxmlformats.org/officeDocument/2006/relationships/image" Target="../media/image112.jpeg"/><Relationship Id="rId4" Type="http://schemas.openxmlformats.org/officeDocument/2006/relationships/image" Target="../media/image124.svg"/><Relationship Id="rId9" Type="http://schemas.openxmlformats.org/officeDocument/2006/relationships/image" Target="../media/image127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sv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jpeg"/><Relationship Id="rId4" Type="http://schemas.openxmlformats.org/officeDocument/2006/relationships/image" Target="../media/image113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ouverte.univ-lille.fr/nos-engagements/feuille-de-rout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128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un-mooc.fr/fr/cours/la-science-ouverte/" TargetMode="External"/><Relationship Id="rId5" Type="http://schemas.openxmlformats.org/officeDocument/2006/relationships/image" Target="../media/image132.png"/><Relationship Id="rId4" Type="http://schemas.openxmlformats.org/officeDocument/2006/relationships/image" Target="../media/image128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un-mooc.fr/fr/cours/la-science-ouverte/" TargetMode="External"/><Relationship Id="rId4" Type="http://schemas.openxmlformats.org/officeDocument/2006/relationships/hyperlink" Target="https://scienceouverte.univ-lille.fr/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univ-lille.fr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emf"/><Relationship Id="rId4" Type="http://schemas.openxmlformats.org/officeDocument/2006/relationships/image" Target="../media/image136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e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NSAIT, Ecole Nationale Supérieure des Arts et Industries Textiles">
            <a:extLst>
              <a:ext uri="{FF2B5EF4-FFF2-40B4-BE49-F238E27FC236}">
                <a16:creationId xmlns:a16="http://schemas.microsoft.com/office/drawing/2014/main" id="{D4C92570-5CFE-B2C6-8D28-7713EA16D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900" y="5827973"/>
            <a:ext cx="372110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6515B0-2039-D45C-1A03-9662701DE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192" y="1028736"/>
            <a:ext cx="6171730" cy="24643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ED43BC-A59C-B800-7468-B789E02DC673}"/>
              </a:ext>
            </a:extLst>
          </p:cNvPr>
          <p:cNvSpPr txBox="1"/>
          <p:nvPr/>
        </p:nvSpPr>
        <p:spPr>
          <a:xfrm>
            <a:off x="3034603" y="3901272"/>
            <a:ext cx="5729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venir Black"/>
              </a:rPr>
              <a:t>Réunion du laboratoire</a:t>
            </a:r>
          </a:p>
          <a:p>
            <a:pPr algn="ctr"/>
            <a:r>
              <a:rPr lang="fr-FR" b="1" dirty="0">
                <a:latin typeface="Avenir Black"/>
              </a:rPr>
              <a:t>02/07/2026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07FAAC5-30BE-1685-4D11-0B0ACEA1B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3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C1B9482-6F3E-F187-4A62-47392E0D711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 TEMPLATE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4392E6-C71D-A2EE-32F2-DE182A06D3D1}"/>
              </a:ext>
            </a:extLst>
          </p:cNvPr>
          <p:cNvSpPr txBox="1"/>
          <p:nvPr/>
        </p:nvSpPr>
        <p:spPr>
          <a:xfrm>
            <a:off x="1021080" y="3524610"/>
            <a:ext cx="2447168" cy="523220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700"/>
              </a:spcBef>
            </a:pPr>
            <a:r>
              <a:rPr lang="fr-FR" sz="1400" u="none" strike="noStrike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Les titres de </a:t>
            </a:r>
            <a:br>
              <a:rPr lang="fr-FR" sz="1400" u="none" strike="noStrike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</a:br>
            <a:r>
              <a:rPr lang="fr-FR" sz="1400" u="none" strike="noStrike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schémas</a:t>
            </a:r>
            <a:r>
              <a:rPr lang="fr-FR" sz="1400" dirty="0">
                <a:solidFill>
                  <a:schemeClr val="bg1"/>
                </a:solidFill>
                <a:latin typeface="Avenir Book" panose="02000503020000020003" pitchFamily="2" charset="0"/>
              </a:rPr>
              <a:t> / photos</a:t>
            </a:r>
            <a:endParaRPr lang="fr-FR" sz="1400" u="none" strike="noStrike" dirty="0">
              <a:solidFill>
                <a:schemeClr val="bg1"/>
              </a:solidFill>
              <a:effectLst/>
              <a:latin typeface="Avenir Book" panose="02000503020000020003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57DFE2C-3122-9958-235B-5F9C0A3A550F}"/>
              </a:ext>
            </a:extLst>
          </p:cNvPr>
          <p:cNvSpPr/>
          <p:nvPr/>
        </p:nvSpPr>
        <p:spPr>
          <a:xfrm>
            <a:off x="1021080" y="1927937"/>
            <a:ext cx="4622802" cy="561237"/>
          </a:xfrm>
          <a:prstGeom prst="roundRect">
            <a:avLst/>
          </a:prstGeom>
          <a:solidFill>
            <a:schemeClr val="bg1"/>
          </a:solidFill>
          <a:ln w="9525">
            <a:solidFill>
              <a:srgbClr val="E599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A8112D3-5302-00FD-B387-1BCA68DE92BE}"/>
              </a:ext>
            </a:extLst>
          </p:cNvPr>
          <p:cNvSpPr txBox="1"/>
          <p:nvPr/>
        </p:nvSpPr>
        <p:spPr>
          <a:xfrm>
            <a:off x="1274580" y="2041162"/>
            <a:ext cx="4330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solidFill>
                  <a:srgbClr val="44809B"/>
                </a:solidFill>
                <a:latin typeface="Avenir Black" panose="02000503020000020003" pitchFamily="2" charset="0"/>
              </a:rPr>
              <a:t>Sous </a:t>
            </a:r>
            <a:r>
              <a:rPr lang="en-US" sz="1800" b="1" dirty="0" err="1">
                <a:solidFill>
                  <a:srgbClr val="44809B"/>
                </a:solidFill>
                <a:latin typeface="Avenir Black" panose="02000503020000020003" pitchFamily="2" charset="0"/>
              </a:rPr>
              <a:t>titre</a:t>
            </a:r>
            <a:r>
              <a:rPr lang="en-US" sz="1800" b="1" dirty="0">
                <a:solidFill>
                  <a:srgbClr val="44809B"/>
                </a:solidFill>
                <a:latin typeface="Avenir Black" panose="02000503020000020003" pitchFamily="2" charset="0"/>
              </a:rPr>
              <a:t> “</a:t>
            </a:r>
            <a:r>
              <a:rPr lang="en-US" sz="1800" b="1" dirty="0" err="1">
                <a:solidFill>
                  <a:srgbClr val="44809B"/>
                </a:solidFill>
                <a:latin typeface="Avenir Black" panose="02000503020000020003" pitchFamily="2" charset="0"/>
              </a:rPr>
              <a:t>Characterisation</a:t>
            </a:r>
            <a:r>
              <a:rPr lang="en-US" sz="1800" b="1" dirty="0">
                <a:solidFill>
                  <a:srgbClr val="44809B"/>
                </a:solidFill>
                <a:latin typeface="Avenir Black" panose="02000503020000020003" pitchFamily="2" charset="0"/>
              </a:rPr>
              <a:t> …”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B6FA90F-E617-5C90-0E8A-CC28EE71A2ED}"/>
              </a:ext>
            </a:extLst>
          </p:cNvPr>
          <p:cNvSpPr txBox="1"/>
          <p:nvPr/>
        </p:nvSpPr>
        <p:spPr>
          <a:xfrm>
            <a:off x="7130813" y="2041479"/>
            <a:ext cx="43091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00"/>
              </a:spcBef>
            </a:pPr>
            <a:r>
              <a:rPr lang="fr-FR" sz="1600" b="1" i="0" u="none" strike="noStrike" dirty="0">
                <a:solidFill>
                  <a:srgbClr val="44809B"/>
                </a:solidFill>
                <a:effectLst/>
                <a:latin typeface="Avenir Book" panose="02000503020000020003" pitchFamily="2" charset="0"/>
              </a:rPr>
              <a:t>Sous-sous titre </a:t>
            </a:r>
            <a:r>
              <a:rPr lang="fr-FR" sz="1600" b="1" dirty="0">
                <a:solidFill>
                  <a:srgbClr val="44809B"/>
                </a:solidFill>
                <a:latin typeface="Avenir Book" panose="02000503020000020003" pitchFamily="2" charset="0"/>
              </a:rPr>
              <a:t>« </a:t>
            </a:r>
            <a:r>
              <a:rPr lang="fr-FR" sz="1600" b="1" dirty="0" err="1">
                <a:solidFill>
                  <a:srgbClr val="44809B"/>
                </a:solidFill>
                <a:latin typeface="Avenir Book" panose="02000503020000020003" pitchFamily="2" charset="0"/>
              </a:rPr>
              <a:t>C</a:t>
            </a:r>
            <a:r>
              <a:rPr lang="fr-FR" sz="1600" b="1" i="0" u="none" strike="noStrike" dirty="0" err="1">
                <a:solidFill>
                  <a:srgbClr val="44809B"/>
                </a:solidFill>
                <a:effectLst/>
                <a:latin typeface="Avenir Book" panose="02000503020000020003" pitchFamily="2" charset="0"/>
              </a:rPr>
              <a:t>haractérization</a:t>
            </a:r>
            <a:r>
              <a:rPr lang="fr-FR" sz="1600" b="1" i="0" u="none" strike="noStrike" dirty="0">
                <a:solidFill>
                  <a:srgbClr val="44809B"/>
                </a:solidFill>
                <a:effectLst/>
                <a:latin typeface="Avenir Book" panose="02000503020000020003" pitchFamily="2" charset="0"/>
              </a:rPr>
              <a:t>, … »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F21C78D-12BE-B188-D830-798F0DB77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109" y="2069612"/>
            <a:ext cx="227798" cy="25681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22C5D47-B622-A17B-EF09-4181208FCDF6}"/>
              </a:ext>
            </a:extLst>
          </p:cNvPr>
          <p:cNvSpPr txBox="1"/>
          <p:nvPr/>
        </p:nvSpPr>
        <p:spPr>
          <a:xfrm>
            <a:off x="7130813" y="2821368"/>
            <a:ext cx="3619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00"/>
              </a:spcBef>
            </a:pPr>
            <a:r>
              <a:rPr lang="fr-FR" sz="1600" b="1" i="0" u="none" strike="noStrike" dirty="0">
                <a:solidFill>
                  <a:srgbClr val="44809B"/>
                </a:solidFill>
                <a:effectLst/>
                <a:latin typeface="Avenir Book" panose="02000503020000020003" pitchFamily="2" charset="0"/>
              </a:rPr>
              <a:t>Sous-sous titre « Formulation, … »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09C5CB-2096-46A1-6494-6B419CEA4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109" y="2844541"/>
            <a:ext cx="256171" cy="292207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BEB9B5F-04EF-3AAF-8A24-B154F91FB366}"/>
              </a:ext>
            </a:extLst>
          </p:cNvPr>
          <p:cNvSpPr/>
          <p:nvPr/>
        </p:nvSpPr>
        <p:spPr>
          <a:xfrm>
            <a:off x="1021080" y="2701145"/>
            <a:ext cx="4622802" cy="561237"/>
          </a:xfrm>
          <a:prstGeom prst="roundRect">
            <a:avLst/>
          </a:prstGeom>
          <a:solidFill>
            <a:schemeClr val="bg1"/>
          </a:solidFill>
          <a:ln w="9525">
            <a:solidFill>
              <a:srgbClr val="3BAB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692C6A-6A81-3674-245E-E7C160B630FF}"/>
              </a:ext>
            </a:extLst>
          </p:cNvPr>
          <p:cNvSpPr txBox="1"/>
          <p:nvPr/>
        </p:nvSpPr>
        <p:spPr>
          <a:xfrm>
            <a:off x="1310632" y="2797097"/>
            <a:ext cx="39420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solidFill>
                  <a:srgbClr val="44809B"/>
                </a:solidFill>
                <a:latin typeface="Avenir Black" panose="02000503020000020003" pitchFamily="2" charset="0"/>
              </a:rPr>
              <a:t>Sous </a:t>
            </a:r>
            <a:r>
              <a:rPr lang="en-US" sz="1800" b="1" dirty="0" err="1">
                <a:solidFill>
                  <a:srgbClr val="44809B"/>
                </a:solidFill>
                <a:latin typeface="Avenir Black" panose="02000503020000020003" pitchFamily="2" charset="0"/>
              </a:rPr>
              <a:t>titre</a:t>
            </a:r>
            <a:r>
              <a:rPr lang="en-US" sz="1800" b="1" dirty="0">
                <a:solidFill>
                  <a:srgbClr val="44809B"/>
                </a:solidFill>
                <a:latin typeface="Avenir Black" panose="02000503020000020003" pitchFamily="2" charset="0"/>
              </a:rPr>
              <a:t> “Formulations, …”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F8F75E9-7E25-0117-7380-B0DFE07F5436}"/>
              </a:ext>
            </a:extLst>
          </p:cNvPr>
          <p:cNvSpPr/>
          <p:nvPr/>
        </p:nvSpPr>
        <p:spPr>
          <a:xfrm>
            <a:off x="1021080" y="1126615"/>
            <a:ext cx="4622802" cy="561237"/>
          </a:xfrm>
          <a:prstGeom prst="roundRect">
            <a:avLst/>
          </a:prstGeom>
          <a:solidFill>
            <a:schemeClr val="bg1"/>
          </a:solidFill>
          <a:ln w="9525">
            <a:solidFill>
              <a:srgbClr val="00B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953B74-46E5-2D7C-33BA-71BE0263DEE5}"/>
              </a:ext>
            </a:extLst>
          </p:cNvPr>
          <p:cNvSpPr txBox="1"/>
          <p:nvPr/>
        </p:nvSpPr>
        <p:spPr>
          <a:xfrm>
            <a:off x="1274580" y="1253897"/>
            <a:ext cx="3691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dirty="0">
                <a:solidFill>
                  <a:srgbClr val="44809B"/>
                </a:solidFill>
                <a:latin typeface="Avenir Black" panose="02000503020000020003" pitchFamily="2" charset="0"/>
              </a:rPr>
              <a:t>Sous </a:t>
            </a:r>
            <a:r>
              <a:rPr lang="en-US" sz="1800" dirty="0" err="1">
                <a:solidFill>
                  <a:srgbClr val="44809B"/>
                </a:solidFill>
                <a:latin typeface="Avenir Black" panose="02000503020000020003" pitchFamily="2" charset="0"/>
              </a:rPr>
              <a:t>titre</a:t>
            </a:r>
            <a:r>
              <a:rPr lang="en-US" sz="1800" dirty="0">
                <a:solidFill>
                  <a:srgbClr val="44809B"/>
                </a:solidFill>
                <a:latin typeface="Avenir Black" panose="02000503020000020003" pitchFamily="2" charset="0"/>
              </a:rPr>
              <a:t> “Modeling, …”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03DA8EC-BACC-B000-B907-AC429EBCB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6109" y="1295806"/>
            <a:ext cx="250905" cy="28551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D819909A-B033-A641-EC51-9E5D70B053E6}"/>
              </a:ext>
            </a:extLst>
          </p:cNvPr>
          <p:cNvSpPr txBox="1"/>
          <p:nvPr/>
        </p:nvSpPr>
        <p:spPr>
          <a:xfrm>
            <a:off x="7109368" y="1278168"/>
            <a:ext cx="33300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700"/>
              </a:spcBef>
            </a:pPr>
            <a:r>
              <a:rPr lang="fr-FR" sz="1600" b="1" i="0" u="none" strike="noStrike" dirty="0">
                <a:solidFill>
                  <a:srgbClr val="44809B"/>
                </a:solidFill>
                <a:effectLst/>
                <a:latin typeface="Avenir Book" panose="02000503020000020003" pitchFamily="2" charset="0"/>
              </a:rPr>
              <a:t>Sous-sous titre </a:t>
            </a:r>
            <a:r>
              <a:rPr lang="fr-FR" sz="1600" b="1" dirty="0">
                <a:solidFill>
                  <a:srgbClr val="44809B"/>
                </a:solidFill>
                <a:latin typeface="Avenir Book" panose="02000503020000020003" pitchFamily="2" charset="0"/>
              </a:rPr>
              <a:t>« Modeling, … »</a:t>
            </a:r>
            <a:endParaRPr lang="fr-FR" sz="1600" b="1" i="0" u="none" strike="noStrike" dirty="0">
              <a:solidFill>
                <a:srgbClr val="44809B"/>
              </a:solidFill>
              <a:effectLst/>
              <a:latin typeface="Avenir Book" panose="02000503020000020003" pitchFamily="2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3233B87-2BA3-163F-26F1-96FFF5453014}"/>
              </a:ext>
            </a:extLst>
          </p:cNvPr>
          <p:cNvSpPr txBox="1"/>
          <p:nvPr/>
        </p:nvSpPr>
        <p:spPr>
          <a:xfrm>
            <a:off x="1021080" y="4500880"/>
            <a:ext cx="4714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venir Book" panose="02000503020000020003" pitchFamily="2" charset="0"/>
              </a:rPr>
              <a:t>Typographies et tailles :</a:t>
            </a:r>
          </a:p>
          <a:p>
            <a:r>
              <a:rPr lang="fr-FR" sz="1400" dirty="0">
                <a:latin typeface="Avenir Book" panose="02000503020000020003" pitchFamily="2" charset="0"/>
              </a:rPr>
              <a:t>- pour les titres : </a:t>
            </a:r>
            <a:r>
              <a:rPr lang="fr-FR" sz="1400" b="1" dirty="0">
                <a:latin typeface="Avenir Black" panose="02000503020000020003" pitchFamily="2" charset="0"/>
              </a:rPr>
              <a:t>Avenir Black </a:t>
            </a:r>
            <a:r>
              <a:rPr lang="fr-FR" sz="1400" dirty="0">
                <a:latin typeface="Avenir Book" panose="02000503020000020003" pitchFamily="2" charset="0"/>
              </a:rPr>
              <a:t>– Taille 18</a:t>
            </a:r>
          </a:p>
          <a:p>
            <a:r>
              <a:rPr lang="fr-FR" sz="1400" dirty="0">
                <a:latin typeface="Avenir Book" panose="02000503020000020003" pitchFamily="2" charset="0"/>
              </a:rPr>
              <a:t>- pour les sous - titres : Avenir Book - Gras – Taille 16 </a:t>
            </a:r>
          </a:p>
          <a:p>
            <a:r>
              <a:rPr lang="fr-FR" sz="1400" dirty="0">
                <a:latin typeface="Avenir Book" panose="02000503020000020003" pitchFamily="2" charset="0"/>
              </a:rPr>
              <a:t>- pour paragraphes : Avenir Book – Taille 14</a:t>
            </a:r>
            <a:endParaRPr lang="fr-FR" sz="14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062336E-1858-4D7F-E647-236E0E57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2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0FB110-E32C-D4E4-D340-F6808806A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2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297C9-5017-8DCE-6A74-3E12261F5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E1032A2-F498-ED82-5342-DA2EDB6AE0B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>
                <a:solidFill>
                  <a:schemeClr val="bg1"/>
                </a:solidFill>
                <a:latin typeface="Avenir Book" panose="02000503020000020003" pitchFamily="2" charset="0"/>
              </a:rPr>
              <a:t>Ordre du jour</a:t>
            </a:r>
            <a:endParaRPr lang="fr-FR" sz="2800" b="1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5182B72-352D-B275-D56A-106C3AAB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3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3B8D25-7956-A0EE-D07E-98540ABE7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AF0622E-6D2F-6974-B1B1-1C8BF617FE69}"/>
              </a:ext>
            </a:extLst>
          </p:cNvPr>
          <p:cNvSpPr txBox="1"/>
          <p:nvPr/>
        </p:nvSpPr>
        <p:spPr>
          <a:xfrm>
            <a:off x="329074" y="1277057"/>
            <a:ext cx="107491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800" b="0" i="0" u="none" strike="noStrike">
                <a:solidFill>
                  <a:srgbClr val="0432FF"/>
                </a:solidFill>
                <a:effectLst/>
                <a:latin typeface="Helvetica" pitchFamily="2" charset="0"/>
              </a:defRPr>
            </a:lvl1pPr>
          </a:lstStyle>
          <a:p>
            <a:pPr lvl="1"/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0- </a:t>
            </a:r>
            <a:r>
              <a:rPr lang="fr-FR" sz="3200">
                <a:solidFill>
                  <a:srgbClr val="156082"/>
                </a:solidFill>
                <a:latin typeface="Avenir Black" panose="02000503020000020003" pitchFamily="2" charset="0"/>
              </a:rPr>
              <a:t>Accueil Apolline</a:t>
            </a:r>
            <a:endParaRPr lang="fr-FR" sz="3200" dirty="0">
              <a:solidFill>
                <a:srgbClr val="156082"/>
              </a:solidFill>
              <a:latin typeface="Avenir Black" panose="02000503020000020003" pitchFamily="2" charset="0"/>
            </a:endParaRPr>
          </a:p>
          <a:p>
            <a:pPr lvl="1"/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 </a:t>
            </a:r>
            <a:b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</a:br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1- Présentations des stages master</a:t>
            </a:r>
          </a:p>
          <a:p>
            <a:pPr lvl="1"/>
            <a:b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</a:br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2- Présentation Jess </a:t>
            </a:r>
            <a:r>
              <a:rPr lang="fr-FR" sz="3200" dirty="0" err="1">
                <a:solidFill>
                  <a:srgbClr val="156082"/>
                </a:solidFill>
                <a:latin typeface="Avenir Black" panose="02000503020000020003" pitchFamily="2" charset="0"/>
              </a:rPr>
              <a:t>Kilubukila</a:t>
            </a:r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 &amp; Emmanuel Vangu Kambu (projet RMSIP)</a:t>
            </a:r>
          </a:p>
          <a:p>
            <a:pPr lvl="1"/>
            <a:b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</a:br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3- Procédure d’intégration des nouveaux doctorants</a:t>
            </a:r>
          </a:p>
          <a:p>
            <a:pPr lvl="1"/>
            <a:b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</a:br>
            <a:r>
              <a:rPr lang="fr-FR" sz="3200" dirty="0">
                <a:solidFill>
                  <a:srgbClr val="156082"/>
                </a:solidFill>
                <a:latin typeface="Avenir Black" panose="02000503020000020003" pitchFamily="2" charset="0"/>
              </a:rPr>
              <a:t>4- Présentation de la feuille de route SO</a:t>
            </a:r>
          </a:p>
        </p:txBody>
      </p:sp>
    </p:spTree>
    <p:extLst>
      <p:ext uri="{BB962C8B-B14F-4D97-AF65-F5344CB8AC3E}">
        <p14:creationId xmlns:p14="http://schemas.microsoft.com/office/powerpoint/2010/main" val="2281148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844DF-B409-1685-B467-823D5BE36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3BD678D-E8A8-D83D-AA2E-83E3AE4F91B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Présentations des stages master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53F71C-806C-A772-20DA-2C43615E0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FAA6F43-E76E-00B6-D370-EACB628C504E}"/>
              </a:ext>
            </a:extLst>
          </p:cNvPr>
          <p:cNvSpPr txBox="1"/>
          <p:nvPr/>
        </p:nvSpPr>
        <p:spPr>
          <a:xfrm>
            <a:off x="935955" y="1566830"/>
            <a:ext cx="4523874" cy="4554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Leila Drame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Ahmad Ghanem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Rihem Maalaoui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Winnie </a:t>
            </a:r>
            <a:r>
              <a:rPr lang="fr-FR" sz="2800" dirty="0" err="1">
                <a:solidFill>
                  <a:srgbClr val="156082"/>
                </a:solidFill>
                <a:latin typeface="+mn-lt"/>
              </a:rPr>
              <a:t>Tsowo</a:t>
            </a:r>
            <a:endParaRPr lang="fr-FR" sz="2800" dirty="0">
              <a:solidFill>
                <a:srgbClr val="156082"/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Mattieu </a:t>
            </a:r>
            <a:r>
              <a:rPr lang="fr-FR" sz="2800" dirty="0" err="1">
                <a:solidFill>
                  <a:srgbClr val="156082"/>
                </a:solidFill>
                <a:latin typeface="+mn-lt"/>
              </a:rPr>
              <a:t>Vraivrand</a:t>
            </a:r>
            <a:endParaRPr lang="fr-FR" sz="2800" dirty="0">
              <a:solidFill>
                <a:srgbClr val="156082"/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Yasmine Tabib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Matt Franck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9DF39F5-2539-E1AC-2C3A-788A60945250}"/>
              </a:ext>
            </a:extLst>
          </p:cNvPr>
          <p:cNvSpPr txBox="1"/>
          <p:nvPr/>
        </p:nvSpPr>
        <p:spPr>
          <a:xfrm>
            <a:off x="1880435" y="890298"/>
            <a:ext cx="2547186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solidFill>
                  <a:srgbClr val="E97132"/>
                </a:solidFill>
              </a:rPr>
              <a:t>Jeudi 2 juillet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698C884-FA7D-09C4-FFA4-2E585DB5D3DD}"/>
              </a:ext>
            </a:extLst>
          </p:cNvPr>
          <p:cNvSpPr txBox="1"/>
          <p:nvPr/>
        </p:nvSpPr>
        <p:spPr>
          <a:xfrm>
            <a:off x="7771898" y="890298"/>
            <a:ext cx="3597943" cy="676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dirty="0">
                <a:solidFill>
                  <a:srgbClr val="E97132"/>
                </a:solidFill>
              </a:rPr>
              <a:t>Jeudi 10 septembre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E3002D-CD8F-71B9-A9BA-924F02DBB00F}"/>
              </a:ext>
            </a:extLst>
          </p:cNvPr>
          <p:cNvCxnSpPr/>
          <p:nvPr/>
        </p:nvCxnSpPr>
        <p:spPr>
          <a:xfrm>
            <a:off x="6075948" y="1431758"/>
            <a:ext cx="0" cy="51374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C3D67779-FC0A-76DD-A2BF-561DD0871750}"/>
              </a:ext>
            </a:extLst>
          </p:cNvPr>
          <p:cNvSpPr txBox="1"/>
          <p:nvPr/>
        </p:nvSpPr>
        <p:spPr>
          <a:xfrm>
            <a:off x="7028952" y="1566830"/>
            <a:ext cx="4523874" cy="3908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Elisa Ducrocq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Stella </a:t>
            </a:r>
            <a:r>
              <a:rPr lang="fr-FR" sz="2800" dirty="0" err="1">
                <a:solidFill>
                  <a:srgbClr val="156082"/>
                </a:solidFill>
                <a:latin typeface="+mn-lt"/>
              </a:rPr>
              <a:t>Guedama</a:t>
            </a:r>
            <a:endParaRPr lang="fr-FR" sz="2800" dirty="0">
              <a:solidFill>
                <a:srgbClr val="156082"/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Gabin Orhon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Cyprien Plane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Charlotte Poix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rgbClr val="156082"/>
                </a:solidFill>
                <a:latin typeface="+mn-lt"/>
              </a:rPr>
              <a:t>John Thai</a:t>
            </a:r>
          </a:p>
        </p:txBody>
      </p:sp>
    </p:spTree>
    <p:extLst>
      <p:ext uri="{BB962C8B-B14F-4D97-AF65-F5344CB8AC3E}">
        <p14:creationId xmlns:p14="http://schemas.microsoft.com/office/powerpoint/2010/main" val="1153763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44AB9-DE97-49C5-4413-C5526DC6D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4DDEC559-7041-5021-F6FE-8CD897C8061D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1044A6F-ECDE-59FF-8D90-6902D5BFF0E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4CAC3875-1097-ECA4-D8F9-92A68BBB98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29317624-5F74-15E1-3F03-EDB210004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C2EFE83B-BB44-56A1-3929-DC79A228AC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018F4-7EFA-1D82-F2A0-2E6FAD2696E1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FBA92D-066F-9F8B-78E7-1C9B63AC4D6C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1ED31F-5D85-098B-E5A4-27D109D20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1DC-BF9A-FFB8-B56C-E51C90AB0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C3968037-1C7A-61DD-1E69-2C3076BD248A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B908BDB-8889-81B7-2A23-07D1F80F7A9F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45F1F017-EA25-CA3C-6BD5-5A3B5B728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A481AA68-EEC0-3C51-1FC5-49B93239B414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38611D80-ECB9-0299-A04C-C40B99C1CD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EBE0D7-F37A-9AB1-947C-09E2A72FD082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6B06F9-B6D5-B766-8EAC-3EF3879EAA4B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B28FEC-894A-55D7-00D3-65464C54C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79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C0BFA-078C-BA6A-08FD-D6D1FA454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1B7007B5-A5D1-1C4B-A81F-C00D4E670715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5DB7904-C976-3C80-5A17-1224082FCE80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A115F17A-0789-F2CC-9803-D2702024A3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67BE2724-2988-EC06-88AA-0A531D39753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759308E9-D35B-804A-B666-6CBC0D042E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214F8-C6F9-E8C0-EB1F-E5D25BED3D5A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88283C-98C5-5DEB-128A-448FD9A282DB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0C5C71-AE11-63DB-67D5-89BECB373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29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5230F-EBBF-8B8B-470A-7D4A7E70D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F5FBD914-796A-4693-4930-0B371E1EF2A7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AB23218-6743-8AF7-B8D9-E4FC03E87A2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9DA538EB-3110-BC0A-9E5D-3701AB5812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E7987D5E-BE6A-BDAC-BD9C-762C5BCC899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01676B1D-2EE7-3DB6-51EA-5B2C0D3D929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D0151C-7087-8F60-513D-5ED6B758A82F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915CD9-992D-3669-9B8E-3404B62D1ECA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CA7086B-06B8-CA57-89D2-A496850D3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23810" cy="681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01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4A254-2BB8-8CC1-C246-2E3F3C814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6BB5D33-103F-FB23-A793-4638D6B07F4B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F0FA90F-E292-931D-A271-2633D810FDA3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FBAE4386-AA11-F6BD-E87A-F026B8B074F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F5C28E3-1F50-70D6-BB8E-718B287A86ED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DBBB0976-4D1F-C6EF-A4DB-503B71B254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613749-0177-42F8-836F-33F4ECFA1D0D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9D4DA2-5B51-A40B-3D04-8A31ACE1BECF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B98D74-F947-F82A-5ACC-FBE69BA2B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535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34B66-F427-672A-7875-1505EF6AB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F161D4DA-A119-B66B-C022-95EC5D5F35E1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A9145EE-A050-98C1-D636-4130C5AB8FB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23919AA9-C820-5913-9ACC-98D625021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28F9810A-EFCD-5554-59A4-9FAA51CB5C63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C224D2F7-7B73-A9CB-32FA-334CAFCC68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F3613F-26B3-A2CF-C48D-04DC095554FD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E736258-BF74-CC60-1113-C0BE0AFE4324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E31E488-7E8D-1312-EA72-BBEB07028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42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D6B91-C3D2-C6AD-70DC-0B5CAABDD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BD489A07-3BDE-F4DF-B89C-3E942213AD7F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C44CDA7-5C2B-277E-9386-61D7DBFF9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55DAAC35-A3F8-A240-92AC-8BA870D3FE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4461DFFA-DFF5-1CC9-55FE-3BC028E70D8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8CF067D9-F932-778F-D39B-522D39B60B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E5B57C-7698-371B-98C1-C357395287BF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6716A4-A325-7F24-1459-4B72FD9312BE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F9BB2B-A330-03FA-119D-F3CC14A77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19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3B084-8111-1BC7-28FD-822377FDE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2655D082-5437-94D0-FB97-7E6FCB3E170F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1971931-0C26-0CA3-B97D-D6A943BEB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8382CE29-26F1-6765-8398-6EDE852A97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66B47CD4-FEE3-21A9-EC2E-297E94D8861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C5A5C19E-0401-A413-770C-C2296363F8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AE4AC4-104E-6F83-015D-1C4F7D7DFE29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666CE8-EDC9-50CC-4D0C-C5FA1EC77F6E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3C66A8E-D63D-DD44-379D-1C724DF8F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56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E5EBC-5AF2-124F-9FCE-F135DD136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2F48132-1305-2C73-0975-E75017E38336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B90C9C7-A1E4-4205-F8D7-FE4A8ADA8FBC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5EDC07BE-CF05-A53C-938E-4D4422F1BD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99F36C7D-69F3-53F1-272A-DE8D62E46A32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8B4FF382-8AE6-9975-2871-24E7437FB5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FE4A27-9D47-D7B5-CB4D-FCB8940CB96E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821033-723B-C127-E0ED-A1AE8C78D3BE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846E32-3589-AB93-153A-15575B650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50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E5177-10B8-8A49-819A-04772EE34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42D21C6-0BE1-51BF-5577-EA765C7906BF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6761B65-9B4C-BE34-B729-FB0B7C792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34426969-E6B1-9345-1F57-1D3CBE6529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41B7DC83-6AF3-D4E0-54EF-55206716A677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3C5D1DD1-208C-CE1D-582A-5B75EBED52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410E55-8B86-3693-5286-436381E58BB6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CB6B81-8EC8-6244-DBD4-435484C123AF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845101-3C1B-D7A3-A427-2FB9F5F5C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06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5FC36-2DB0-0848-3B2F-288D5E90B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7AA335C6-8682-AF54-18D4-5ACB42B5C287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F7D96871-E03D-8DF0-E924-9F2D0CBCA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0A41E6CC-BFC7-FBD8-B493-9C898AB460D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977EF28D-9D1F-062C-19CA-684A2444AA0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43CCD0C2-B1E6-E8D8-A418-0DADF2B93E0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BDD3BC-6CC7-E323-4E43-2A95453A7297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D6CD1-8878-E4BB-B5FC-E2400C8FCC1B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DAB484-3E26-C1D3-78FA-7E3A550C0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31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3D8B-9E27-B08E-9FED-8E011DCB1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99E80434-8611-E84A-0E66-6042F4274B43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8F77D63-BFBF-102F-A23E-302C4B982F7C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F7181151-EBE4-9131-21A7-E91DA5B212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1532C88C-6354-DDAE-011F-297B18D60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74F75525-1865-79F0-F09F-AA82C66CFD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653D38-805E-C16A-DF21-FE156ADA045D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011E24-F7EC-7F30-4D66-700953012A2F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AF3AE9-79A3-8D5F-BD2B-42D234487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00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E27E4-4872-5666-3652-F67569A3A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27A34179-06A8-F3CC-33DE-21294BB625BF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CEF2298-748B-6D47-1A1F-3371857EB609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AA230B62-FF0B-4853-14A4-BA2810B38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0B767C3C-FE67-2875-DAEE-3A6156BE5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54F285B0-8D46-AC7E-B3B5-08C24D975F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45562A-1A2A-10E8-767D-76C5C1A4920F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AAE8DD-740E-FEFC-1092-0BE80F945A01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61FDE1-1F09-D175-CF39-DA6F5A547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92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9D904-BCC4-B609-0947-582E5D1C2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63692AB7-2C7F-2767-9578-6D2A69F47786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53E4948-3C50-535D-3B27-94F71570DA0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601B9B33-FB3F-459C-DDD3-B516B1EAB9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CCAA52F-038C-A13A-CEE8-0FE62A65EC6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EC3AF8F4-0E21-FFA0-B723-F4C2E2346F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30EB78-E2AE-76DB-140C-6CA9AE9B0600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A13BC5-76A0-E59C-A4A6-FA8BD63A8310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80E64D1-7FE9-5E06-02B9-0FEE0FB4E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20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2D29B-50AB-4648-8686-794BEF653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C580B3FD-49DB-E621-2454-CDC1AC785C5D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2159CD5-4097-0A7A-13F8-2197F249B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AF6031B4-582D-9D42-7B75-D6B3245DA3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32B74ED1-138B-3CF1-F22D-43DF7AEAA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B95100FC-4CDC-82A4-B3E2-714A8A6C32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18A34-5F53-5FDD-8D03-DDF62D64E752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3E9D31-0637-5B2E-D208-706039303144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C780580-77A2-6FB0-DFAF-E067DDA1B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25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21C16-80D8-7CEC-ADF1-F3B64DC27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7FD9C913-D985-DE82-3EA4-00F41EE96B68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E8A36E6-00A7-2ECE-1F38-5D82739B0CE6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EC836D90-85ED-34DD-1B6E-0F4139E9A6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24249946-126A-4358-E933-A2D34999A3E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D510BF80-8BC9-A349-8872-D755E83B23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0565F5-15CA-AB63-380B-2365A148AC4A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5B4D6F-1BBF-BB90-1E1C-C0F16260BC4B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C02FE-A054-7D5F-8982-F4C26E38F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20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7B10E-4FCD-C741-1C29-A0D51F55F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4216660D-8DF6-8A0D-E7AA-7B54285BF2B2}"/>
              </a:ext>
            </a:extLst>
          </p:cNvPr>
          <p:cNvSpPr>
            <a:spLocks/>
          </p:cNvSpPr>
          <p:nvPr/>
        </p:nvSpPr>
        <p:spPr bwMode="auto">
          <a:xfrm rot="10800000">
            <a:off x="1541463" y="409060"/>
            <a:ext cx="287337" cy="36933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2558"/>
              <a:gd name="T2" fmla="*/ 21579 w 21600"/>
              <a:gd name="T3" fmla="*/ 22558 h 22558"/>
              <a:gd name="T4" fmla="*/ 0 w 21600"/>
              <a:gd name="T5" fmla="*/ 21600 h 2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58" fill="none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</a:path>
              <a:path w="21600" h="22558" stroke="0" extrusionOk="0">
                <a:moveTo>
                  <a:pt x="0" y="-1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919"/>
                  <a:pt x="21592" y="22238"/>
                  <a:pt x="21578" y="22557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669900"/>
                    </a:gs>
                    <a:gs pos="100000">
                      <a:srgbClr val="344600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7762F610-4DF5-7C94-C02F-254F45B01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539751" cy="0"/>
          </a:xfrm>
          <a:prstGeom prst="line">
            <a:avLst/>
          </a:prstGeom>
          <a:noFill/>
          <a:ln w="9525">
            <a:solidFill>
              <a:schemeClr val="accent6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BDD6A146-7E1F-ED29-5BAE-AFBCBA7369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1117" y="776702"/>
            <a:ext cx="6770664" cy="10729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9F1B56B7-009A-295C-4982-C64AED4FC212}"/>
              </a:ext>
            </a:extLst>
          </p:cNvPr>
          <p:cNvSpPr>
            <a:spLocks noChangeShapeType="1"/>
          </p:cNvSpPr>
          <p:nvPr/>
        </p:nvSpPr>
        <p:spPr bwMode="auto">
          <a:xfrm>
            <a:off x="-1588" y="622300"/>
            <a:ext cx="1430338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B9E3D51C-4FDB-6455-F05F-FBD8FE20EE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1781" y="583944"/>
            <a:ext cx="3620220" cy="38355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endParaRPr lang="fr-FR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88287-22E4-CAEE-619B-C62BC147874E}"/>
              </a:ext>
            </a:extLst>
          </p:cNvPr>
          <p:cNvSpPr/>
          <p:nvPr/>
        </p:nvSpPr>
        <p:spPr>
          <a:xfrm>
            <a:off x="1801117" y="321246"/>
            <a:ext cx="7042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Présentation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723AFE-F57B-01D9-15A6-3B85C4F5D767}"/>
              </a:ext>
            </a:extLst>
          </p:cNvPr>
          <p:cNvSpPr/>
          <p:nvPr/>
        </p:nvSpPr>
        <p:spPr>
          <a:xfrm>
            <a:off x="167341" y="230054"/>
            <a:ext cx="644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432FF"/>
                </a:solidFill>
              </a:rPr>
              <a:t>1.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119051-BB8B-EF7D-E4D2-14A959337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87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que 1">
            <a:extLst>
              <a:ext uri="{FF2B5EF4-FFF2-40B4-BE49-F238E27FC236}">
                <a16:creationId xmlns:a16="http://schemas.microsoft.com/office/drawing/2014/main" id="{88983A64-7925-4CF8-9643-CF0457FD1A71}"/>
              </a:ext>
            </a:extLst>
          </p:cNvPr>
          <p:cNvPicPr>
            <a:picLocks noChangeAspect="1"/>
          </p:cNvPicPr>
          <p:nvPr/>
        </p:nvPicPr>
        <p:blipFill rotWithShape="1">
          <a:blip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4815" t="26520" r="32222" b="29481"/>
          <a:stretch/>
        </p:blipFill>
        <p:spPr>
          <a:xfrm>
            <a:off x="9144000" y="3533175"/>
            <a:ext cx="3246539" cy="3324825"/>
          </a:xfrm>
          <a:prstGeom prst="rect">
            <a:avLst/>
          </a:prstGeom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C47EDF8-A758-4332-8E85-3072A0013D5C}"/>
              </a:ext>
            </a:extLst>
          </p:cNvPr>
          <p:cNvSpPr txBox="1"/>
          <p:nvPr/>
        </p:nvSpPr>
        <p:spPr>
          <a:xfrm>
            <a:off x="1648598" y="2359461"/>
            <a:ext cx="88948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400" b="1" dirty="0">
                <a:solidFill>
                  <a:srgbClr val="008000"/>
                </a:solidFill>
              </a:rPr>
              <a:t>DÉVELOPPEMENT D’UN TEXTILE BIOSOURCÉ RETARDATEUR DE FLAMME POUR L’IGNIFUGATION DU PA11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pic>
        <p:nvPicPr>
          <p:cNvPr id="4" name="Picture 4" descr="https://www.ensait.fr/wp-content/uploads/2022/01/cropped-ENSAIT-ULille-CMJN-Gris.png">
            <a:extLst>
              <a:ext uri="{FF2B5EF4-FFF2-40B4-BE49-F238E27FC236}">
                <a16:creationId xmlns:a16="http://schemas.microsoft.com/office/drawing/2014/main" id="{B566BBB7-B525-4334-96FA-E8FD37121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81" y="169407"/>
            <a:ext cx="2710417" cy="74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303CF6-9729-4CAF-A433-A76E3163A6C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8895" y="231864"/>
            <a:ext cx="1413778" cy="619758"/>
          </a:xfrm>
          <a:prstGeom prst="rect">
            <a:avLst/>
          </a:prstGeom>
          <a:noFill/>
        </p:spPr>
      </p:pic>
      <p:pic>
        <p:nvPicPr>
          <p:cNvPr id="6" name="Picture 2" descr="Unité Matériaux et Transformations">
            <a:extLst>
              <a:ext uri="{FF2B5EF4-FFF2-40B4-BE49-F238E27FC236}">
                <a16:creationId xmlns:a16="http://schemas.microsoft.com/office/drawing/2014/main" id="{2BF4739E-8D46-4D34-AEA7-77D4F7724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07" y="335079"/>
            <a:ext cx="1793938" cy="41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Alléger les transports | Arkema Global">
            <a:extLst>
              <a:ext uri="{FF2B5EF4-FFF2-40B4-BE49-F238E27FC236}">
                <a16:creationId xmlns:a16="http://schemas.microsoft.com/office/drawing/2014/main" id="{72C3312B-357E-430C-825E-2480234D5B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6" r="8107"/>
          <a:stretch/>
        </p:blipFill>
        <p:spPr bwMode="auto">
          <a:xfrm>
            <a:off x="9700681" y="141490"/>
            <a:ext cx="1793938" cy="74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E9A249-5B8D-43CD-B9AE-CC5E667BD1AF}"/>
              </a:ext>
            </a:extLst>
          </p:cNvPr>
          <p:cNvSpPr/>
          <p:nvPr/>
        </p:nvSpPr>
        <p:spPr>
          <a:xfrm>
            <a:off x="3047999" y="4026357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fr-FR" sz="1400" b="1" dirty="0">
                <a:solidFill>
                  <a:prstClr val="black"/>
                </a:solidFill>
                <a:latin typeface="+mj-lt"/>
              </a:rPr>
              <a:t>Étudient en Master 2 Polymères et biomatériaux- Université Evry Paris-Saclay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A76235-479A-413D-A543-5CA8C1D5A008}"/>
              </a:ext>
            </a:extLst>
          </p:cNvPr>
          <p:cNvSpPr/>
          <p:nvPr/>
        </p:nvSpPr>
        <p:spPr>
          <a:xfrm>
            <a:off x="4308564" y="3652318"/>
            <a:ext cx="3088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dirty="0">
                <a:solidFill>
                  <a:prstClr val="black"/>
                </a:solidFill>
              </a:rPr>
              <a:t>Présenté par </a:t>
            </a:r>
            <a:r>
              <a:rPr lang="fr-FR" b="1" dirty="0">
                <a:solidFill>
                  <a:prstClr val="black"/>
                </a:solidFill>
              </a:rPr>
              <a:t>Ahmad GHANEM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5D79430-4963-4856-AEB3-0538BF575F1D}"/>
              </a:ext>
            </a:extLst>
          </p:cNvPr>
          <p:cNvSpPr txBox="1"/>
          <p:nvPr/>
        </p:nvSpPr>
        <p:spPr>
          <a:xfrm>
            <a:off x="5118211" y="6287582"/>
            <a:ext cx="1468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288F33"/>
                </a:solidFill>
              </a:rPr>
              <a:t>02/07/2026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BD28D0B-6297-4F4F-BA53-36BA85F7D06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0603573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5270863" y="587054"/>
            <a:ext cx="6675120" cy="792000"/>
            <a:chOff x="4983480" y="170361"/>
            <a:chExt cx="6675120" cy="1143000"/>
          </a:xfrm>
        </p:grpSpPr>
        <p:sp>
          <p:nvSpPr>
            <p:cNvPr id="29" name="Shape 7"/>
            <p:cNvSpPr/>
            <p:nvPr/>
          </p:nvSpPr>
          <p:spPr>
            <a:xfrm>
              <a:off x="4983480" y="170361"/>
              <a:ext cx="6675120" cy="1143000"/>
            </a:xfrm>
            <a:prstGeom prst="roundRect">
              <a:avLst>
                <a:gd name="adj" fmla="val 5600"/>
              </a:avLst>
            </a:prstGeom>
            <a:solidFill>
              <a:srgbClr val="F1F6EC"/>
            </a:solidFill>
            <a:ln/>
            <a:effectLst>
              <a:outerShdw blurRad="63500" dist="254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Shape 8"/>
            <p:cNvSpPr/>
            <p:nvPr/>
          </p:nvSpPr>
          <p:spPr>
            <a:xfrm>
              <a:off x="5212080" y="594360"/>
              <a:ext cx="1234440" cy="365760"/>
            </a:xfrm>
            <a:prstGeom prst="roundRect">
              <a:avLst>
                <a:gd name="adj" fmla="val 15000"/>
              </a:avLst>
            </a:prstGeom>
            <a:solidFill>
              <a:srgbClr val="97BC62"/>
            </a:solidFill>
            <a:ln/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 9"/>
            <p:cNvSpPr/>
            <p:nvPr/>
          </p:nvSpPr>
          <p:spPr>
            <a:xfrm>
              <a:off x="5212080" y="594360"/>
              <a:ext cx="12344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2025 - 2026</a:t>
              </a:r>
              <a:endParaRPr lang="en-US" sz="1200" dirty="0"/>
            </a:p>
          </p:txBody>
        </p:sp>
        <p:sp>
          <p:nvSpPr>
            <p:cNvPr id="32" name="Text 10"/>
            <p:cNvSpPr/>
            <p:nvPr/>
          </p:nvSpPr>
          <p:spPr>
            <a:xfrm>
              <a:off x="6629400" y="352044"/>
              <a:ext cx="47548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33333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Master 2 Polymères et Biomatériaux</a:t>
              </a:r>
              <a:endParaRPr lang="en-US" sz="1500" dirty="0"/>
            </a:p>
          </p:txBody>
        </p:sp>
        <p:sp>
          <p:nvSpPr>
            <p:cNvPr id="33" name="Text 11"/>
            <p:cNvSpPr/>
            <p:nvPr/>
          </p:nvSpPr>
          <p:spPr>
            <a:xfrm>
              <a:off x="6629400" y="827532"/>
              <a:ext cx="4754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50" i="1" dirty="0">
                  <a:solidFill>
                    <a:srgbClr val="6B7B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Université Évry Paris-Saclay</a:t>
              </a:r>
              <a:endParaRPr lang="en-US" sz="115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270863" y="2109861"/>
            <a:ext cx="6675120" cy="792000"/>
            <a:chOff x="4983480" y="2049780"/>
            <a:chExt cx="6675120" cy="1143000"/>
          </a:xfrm>
        </p:grpSpPr>
        <p:sp>
          <p:nvSpPr>
            <p:cNvPr id="35" name="Shape 13"/>
            <p:cNvSpPr/>
            <p:nvPr/>
          </p:nvSpPr>
          <p:spPr>
            <a:xfrm>
              <a:off x="4983480" y="2049780"/>
              <a:ext cx="6675120" cy="1143000"/>
            </a:xfrm>
            <a:prstGeom prst="roundRect">
              <a:avLst>
                <a:gd name="adj" fmla="val 5600"/>
              </a:avLst>
            </a:prstGeom>
            <a:solidFill>
              <a:srgbClr val="F5F5F5"/>
            </a:solidFill>
            <a:ln/>
            <a:effectLst>
              <a:outerShdw blurRad="63500" dist="254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Shape 14"/>
            <p:cNvSpPr/>
            <p:nvPr/>
          </p:nvSpPr>
          <p:spPr>
            <a:xfrm>
              <a:off x="5212080" y="2438400"/>
              <a:ext cx="1234440" cy="365760"/>
            </a:xfrm>
            <a:prstGeom prst="roundRect">
              <a:avLst>
                <a:gd name="adj" fmla="val 15000"/>
              </a:avLst>
            </a:prstGeom>
            <a:solidFill>
              <a:srgbClr val="2C5F2D"/>
            </a:solidFill>
            <a:ln/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 15"/>
            <p:cNvSpPr/>
            <p:nvPr/>
          </p:nvSpPr>
          <p:spPr>
            <a:xfrm>
              <a:off x="5212080" y="2438400"/>
              <a:ext cx="12344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2022 - 2023</a:t>
              </a:r>
              <a:endParaRPr lang="en-US" sz="1200" dirty="0"/>
            </a:p>
          </p:txBody>
        </p:sp>
        <p:sp>
          <p:nvSpPr>
            <p:cNvPr id="38" name="Text 16"/>
            <p:cNvSpPr/>
            <p:nvPr/>
          </p:nvSpPr>
          <p:spPr>
            <a:xfrm>
              <a:off x="6629400" y="2196084"/>
              <a:ext cx="47548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33333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Master 2 Chimie, Physique, Matériaux et Catalyse</a:t>
              </a:r>
              <a:endParaRPr lang="en-US" sz="1500" dirty="0"/>
            </a:p>
          </p:txBody>
        </p:sp>
        <p:sp>
          <p:nvSpPr>
            <p:cNvPr id="39" name="Text 17"/>
            <p:cNvSpPr/>
            <p:nvPr/>
          </p:nvSpPr>
          <p:spPr>
            <a:xfrm>
              <a:off x="6629400" y="2671572"/>
              <a:ext cx="4754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50" i="1" dirty="0">
                  <a:solidFill>
                    <a:srgbClr val="6B7B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Université Libanaise, Faculté de Sciences 1</a:t>
              </a:r>
              <a:endParaRPr lang="en-US" sz="115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270863" y="3632668"/>
            <a:ext cx="6675120" cy="900000"/>
            <a:chOff x="4983480" y="3893820"/>
            <a:chExt cx="6675120" cy="1143000"/>
          </a:xfrm>
        </p:grpSpPr>
        <p:sp>
          <p:nvSpPr>
            <p:cNvPr id="41" name="Shape 19"/>
            <p:cNvSpPr/>
            <p:nvPr/>
          </p:nvSpPr>
          <p:spPr>
            <a:xfrm>
              <a:off x="4983480" y="3893820"/>
              <a:ext cx="6675120" cy="1143000"/>
            </a:xfrm>
            <a:prstGeom prst="roundRect">
              <a:avLst>
                <a:gd name="adj" fmla="val 5600"/>
              </a:avLst>
            </a:prstGeom>
            <a:solidFill>
              <a:srgbClr val="F5F5F5"/>
            </a:solidFill>
            <a:ln/>
            <a:effectLst>
              <a:outerShdw blurRad="63500" dist="254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Shape 20"/>
            <p:cNvSpPr/>
            <p:nvPr/>
          </p:nvSpPr>
          <p:spPr>
            <a:xfrm>
              <a:off x="5212080" y="4282440"/>
              <a:ext cx="1234440" cy="365760"/>
            </a:xfrm>
            <a:prstGeom prst="roundRect">
              <a:avLst>
                <a:gd name="adj" fmla="val 15000"/>
              </a:avLst>
            </a:prstGeom>
            <a:solidFill>
              <a:srgbClr val="2C5F2D"/>
            </a:solidFill>
            <a:ln/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 21"/>
            <p:cNvSpPr/>
            <p:nvPr/>
          </p:nvSpPr>
          <p:spPr>
            <a:xfrm>
              <a:off x="5212080" y="4282440"/>
              <a:ext cx="12344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2021 - 2022</a:t>
              </a:r>
              <a:endParaRPr lang="en-US" sz="1200" dirty="0"/>
            </a:p>
          </p:txBody>
        </p:sp>
        <p:sp>
          <p:nvSpPr>
            <p:cNvPr id="44" name="Text 22"/>
            <p:cNvSpPr/>
            <p:nvPr/>
          </p:nvSpPr>
          <p:spPr>
            <a:xfrm>
              <a:off x="6629400" y="4040124"/>
              <a:ext cx="47548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33333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Master 1 Chimie Physique des Matériaux</a:t>
              </a:r>
              <a:endParaRPr lang="en-US" sz="1500" dirty="0"/>
            </a:p>
          </p:txBody>
        </p:sp>
        <p:sp>
          <p:nvSpPr>
            <p:cNvPr id="45" name="Text 23"/>
            <p:cNvSpPr/>
            <p:nvPr/>
          </p:nvSpPr>
          <p:spPr>
            <a:xfrm>
              <a:off x="6629400" y="4515612"/>
              <a:ext cx="4754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50" i="1" dirty="0">
                  <a:solidFill>
                    <a:srgbClr val="6B7B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Université Libanaise, Faculté de Sciences 1</a:t>
              </a:r>
              <a:endParaRPr lang="en-US" sz="115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270863" y="5263475"/>
            <a:ext cx="6675120" cy="900000"/>
            <a:chOff x="4983480" y="5737860"/>
            <a:chExt cx="6675120" cy="1143000"/>
          </a:xfrm>
        </p:grpSpPr>
        <p:sp>
          <p:nvSpPr>
            <p:cNvPr id="47" name="Shape 25"/>
            <p:cNvSpPr/>
            <p:nvPr/>
          </p:nvSpPr>
          <p:spPr>
            <a:xfrm>
              <a:off x="4983480" y="5737860"/>
              <a:ext cx="6675120" cy="1143000"/>
            </a:xfrm>
            <a:prstGeom prst="roundRect">
              <a:avLst>
                <a:gd name="adj" fmla="val 5600"/>
              </a:avLst>
            </a:prstGeom>
            <a:solidFill>
              <a:srgbClr val="F5F5F5"/>
            </a:solidFill>
            <a:ln/>
            <a:effectLst>
              <a:outerShdw blurRad="63500" dist="254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Shape 26"/>
            <p:cNvSpPr/>
            <p:nvPr/>
          </p:nvSpPr>
          <p:spPr>
            <a:xfrm>
              <a:off x="5212080" y="6126480"/>
              <a:ext cx="1234440" cy="365760"/>
            </a:xfrm>
            <a:prstGeom prst="roundRect">
              <a:avLst>
                <a:gd name="adj" fmla="val 15000"/>
              </a:avLst>
            </a:prstGeom>
            <a:solidFill>
              <a:srgbClr val="2C5F2D"/>
            </a:solidFill>
            <a:ln/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Text 27"/>
            <p:cNvSpPr/>
            <p:nvPr/>
          </p:nvSpPr>
          <p:spPr>
            <a:xfrm>
              <a:off x="5212080" y="6126480"/>
              <a:ext cx="123444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2018 - 2021</a:t>
              </a:r>
              <a:endParaRPr lang="en-US" sz="1200" dirty="0"/>
            </a:p>
          </p:txBody>
        </p:sp>
        <p:sp>
          <p:nvSpPr>
            <p:cNvPr id="50" name="Text 28"/>
            <p:cNvSpPr/>
            <p:nvPr/>
          </p:nvSpPr>
          <p:spPr>
            <a:xfrm>
              <a:off x="6629400" y="5884164"/>
              <a:ext cx="475488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500" b="1" dirty="0">
                  <a:solidFill>
                    <a:srgbClr val="333333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Licence en Chimie</a:t>
              </a:r>
              <a:endParaRPr lang="en-US" sz="1500" dirty="0"/>
            </a:p>
          </p:txBody>
        </p:sp>
        <p:sp>
          <p:nvSpPr>
            <p:cNvPr id="51" name="Text 29"/>
            <p:cNvSpPr/>
            <p:nvPr/>
          </p:nvSpPr>
          <p:spPr>
            <a:xfrm>
              <a:off x="6629400" y="6359652"/>
              <a:ext cx="4754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buNone/>
              </a:pPr>
              <a:r>
                <a:rPr lang="en-US" sz="1150" i="1" dirty="0">
                  <a:solidFill>
                    <a:srgbClr val="6B7B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Université Libanaise, Faculté de Sciences 4</a:t>
              </a:r>
              <a:endParaRPr lang="en-US" sz="115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799946" y="880849"/>
            <a:ext cx="196597" cy="4966085"/>
            <a:chOff x="4480560" y="965926"/>
            <a:chExt cx="196597" cy="4966085"/>
          </a:xfrm>
        </p:grpSpPr>
        <p:sp>
          <p:nvSpPr>
            <p:cNvPr id="53" name="Shape 5"/>
            <p:cNvSpPr/>
            <p:nvPr/>
          </p:nvSpPr>
          <p:spPr>
            <a:xfrm>
              <a:off x="4572000" y="1012374"/>
              <a:ext cx="0" cy="4896000"/>
            </a:xfrm>
            <a:prstGeom prst="line">
              <a:avLst/>
            </a:prstGeom>
            <a:noFill/>
            <a:ln w="25400">
              <a:solidFill>
                <a:srgbClr val="D7E0D7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Shape 6"/>
            <p:cNvSpPr/>
            <p:nvPr/>
          </p:nvSpPr>
          <p:spPr>
            <a:xfrm>
              <a:off x="4480560" y="965926"/>
              <a:ext cx="180000" cy="180000"/>
            </a:xfrm>
            <a:prstGeom prst="ellipse">
              <a:avLst/>
            </a:prstGeom>
            <a:solidFill>
              <a:srgbClr val="97BC62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Shape 12"/>
            <p:cNvSpPr/>
            <p:nvPr/>
          </p:nvSpPr>
          <p:spPr>
            <a:xfrm>
              <a:off x="4480560" y="2485735"/>
              <a:ext cx="182880" cy="182880"/>
            </a:xfrm>
            <a:prstGeom prst="ellipse">
              <a:avLst/>
            </a:prstGeom>
            <a:solidFill>
              <a:srgbClr val="2C5F2D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Shape 18"/>
            <p:cNvSpPr/>
            <p:nvPr/>
          </p:nvSpPr>
          <p:spPr>
            <a:xfrm>
              <a:off x="4494277" y="4062542"/>
              <a:ext cx="182880" cy="182880"/>
            </a:xfrm>
            <a:prstGeom prst="ellipse">
              <a:avLst/>
            </a:prstGeom>
            <a:solidFill>
              <a:srgbClr val="2C5F2D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Shape 24"/>
            <p:cNvSpPr/>
            <p:nvPr/>
          </p:nvSpPr>
          <p:spPr>
            <a:xfrm>
              <a:off x="4494277" y="5749131"/>
              <a:ext cx="182880" cy="182880"/>
            </a:xfrm>
            <a:prstGeom prst="ellipse">
              <a:avLst/>
            </a:prstGeom>
            <a:solidFill>
              <a:srgbClr val="2C5F2D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E0E8ED42-6EE7-47EA-987A-8D87CD1AB018}"/>
              </a:ext>
            </a:extLst>
          </p:cNvPr>
          <p:cNvSpPr/>
          <p:nvPr/>
        </p:nvSpPr>
        <p:spPr>
          <a:xfrm>
            <a:off x="286558" y="162178"/>
            <a:ext cx="40714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>
                <a:solidFill>
                  <a:srgbClr val="004A99"/>
                </a:solidFill>
                <a:latin typeface="Montserrat"/>
              </a:rPr>
              <a:t> </a:t>
            </a:r>
            <a:r>
              <a:rPr lang="fr-FR" sz="2800" b="1" dirty="0">
                <a:solidFill>
                  <a:srgbClr val="002060"/>
                </a:solidFill>
                <a:ea typeface="Microsoft JhengHei Light" panose="020B0304030504040204" pitchFamily="34" charset="-120"/>
              </a:rPr>
              <a:t>PARCOURS ACADÉMIQUE</a:t>
            </a:r>
            <a:endParaRPr lang="fr-FR" sz="2800" dirty="0">
              <a:solidFill>
                <a:srgbClr val="002060"/>
              </a:solidFill>
              <a:ea typeface="Microsoft JhengHei Light" panose="020B0304030504040204" pitchFamily="34" charset="-120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492D1C-B491-07CF-F60E-614E6969B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E6437-A93D-4CDC-83E1-53A45AD63A05}" type="slidenum">
              <a:rPr lang="fr-FR" smtClean="0"/>
              <a:t>23</a:t>
            </a:fld>
            <a:endParaRPr lang="fr-FR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7917EF13-2419-4BC1-A2B3-A2E592FA906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1299928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0" y="1086785"/>
            <a:ext cx="1119374" cy="8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C3BF66-A57E-4BF7-9658-6C010D7E4FBE}"/>
              </a:ext>
            </a:extLst>
          </p:cNvPr>
          <p:cNvSpPr/>
          <p:nvPr/>
        </p:nvSpPr>
        <p:spPr>
          <a:xfrm>
            <a:off x="32810" y="64690"/>
            <a:ext cx="5367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PROJET TREFLE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299" y="519803"/>
            <a:ext cx="8916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extile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biosourcé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tardateur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amm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–Ignifugation du PA11 sous forme textile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e 25">
            <a:extLst>
              <a:ext uri="{FF2B5EF4-FFF2-40B4-BE49-F238E27FC236}">
                <a16:creationId xmlns:a16="http://schemas.microsoft.com/office/drawing/2014/main" id="{50BDA457-CA64-21D0-FDC6-FC9ED3AC205C}"/>
              </a:ext>
            </a:extLst>
          </p:cNvPr>
          <p:cNvGrpSpPr/>
          <p:nvPr/>
        </p:nvGrpSpPr>
        <p:grpSpPr>
          <a:xfrm>
            <a:off x="7904921" y="330531"/>
            <a:ext cx="4223684" cy="3541645"/>
            <a:chOff x="178195" y="2471455"/>
            <a:chExt cx="4223684" cy="3541645"/>
          </a:xfrm>
        </p:grpSpPr>
        <p:graphicFrame>
          <p:nvGraphicFramePr>
            <p:cNvPr id="24" name="Diagramme 26">
              <a:extLst>
                <a:ext uri="{FF2B5EF4-FFF2-40B4-BE49-F238E27FC236}">
                  <a16:creationId xmlns:a16="http://schemas.microsoft.com/office/drawing/2014/main" id="{B0CDDBC0-91C7-1DA4-CD65-B6E2DFCCEEB9}"/>
                </a:ext>
              </a:extLst>
            </p:cNvPr>
            <p:cNvGraphicFramePr/>
            <p:nvPr/>
          </p:nvGraphicFramePr>
          <p:xfrm>
            <a:off x="178195" y="2471455"/>
            <a:ext cx="4223684" cy="354164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5" name="Ellipse 27">
              <a:extLst>
                <a:ext uri="{FF2B5EF4-FFF2-40B4-BE49-F238E27FC236}">
                  <a16:creationId xmlns:a16="http://schemas.microsoft.com/office/drawing/2014/main" id="{10ABD2A8-4F3B-9BFB-6828-55435E70FACA}"/>
                </a:ext>
              </a:extLst>
            </p:cNvPr>
            <p:cNvSpPr/>
            <p:nvPr/>
          </p:nvSpPr>
          <p:spPr>
            <a:xfrm>
              <a:off x="1570611" y="3876096"/>
              <a:ext cx="1438852" cy="732361"/>
            </a:xfrm>
            <a:prstGeom prst="ellipse">
              <a:avLst/>
            </a:prstGeom>
            <a:solidFill>
              <a:srgbClr val="F6F6F6"/>
            </a:solidFill>
            <a:ln>
              <a:solidFill>
                <a:srgbClr val="C1DB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288F3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Retardateurs de flammes biosourc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288F33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és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88F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extBox 24">
            <a:extLst>
              <a:ext uri="{FF2B5EF4-FFF2-40B4-BE49-F238E27FC236}">
                <a16:creationId xmlns:a16="http://schemas.microsoft.com/office/drawing/2014/main" id="{D30843F0-79B1-4351-91D5-81C57CBA4237}"/>
              </a:ext>
            </a:extLst>
          </p:cNvPr>
          <p:cNvSpPr txBox="1"/>
          <p:nvPr/>
        </p:nvSpPr>
        <p:spPr>
          <a:xfrm>
            <a:off x="825598" y="5254451"/>
            <a:ext cx="6022877" cy="13542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Choix de RF: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Compatible avec le procédé de filage en voie fondu du PA11.</a:t>
            </a:r>
            <a:endParaRPr kumimoji="0" lang="fr-F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(°C)de dégradation &gt; T (°C)de mise en œuvre de PA11 (220°C)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Taille des particules &lt; 10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Bonne affinité: bonne dispersion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904921" y="4174428"/>
            <a:ext cx="2914326" cy="2617221"/>
            <a:chOff x="6952154" y="4061448"/>
            <a:chExt cx="2914326" cy="2617221"/>
          </a:xfrm>
        </p:grpSpPr>
        <p:pic>
          <p:nvPicPr>
            <p:cNvPr id="27" name="Image 4">
              <a:extLst>
                <a:ext uri="{FF2B5EF4-FFF2-40B4-BE49-F238E27FC236}">
                  <a16:creationId xmlns:a16="http://schemas.microsoft.com/office/drawing/2014/main" id="{262E56EE-64CE-47D7-AA3F-CFF3B29C9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2154" y="4061448"/>
              <a:ext cx="2610485" cy="2181225"/>
            </a:xfrm>
            <a:prstGeom prst="rect">
              <a:avLst/>
            </a:prstGeom>
            <a:noFill/>
          </p:spPr>
        </p:pic>
        <p:sp>
          <p:nvSpPr>
            <p:cNvPr id="28" name="TextBox 27"/>
            <p:cNvSpPr txBox="1"/>
            <p:nvPr/>
          </p:nvSpPr>
          <p:spPr>
            <a:xfrm>
              <a:off x="7483746" y="6309337"/>
              <a:ext cx="23827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Filage en voie fondu</a:t>
              </a:r>
            </a:p>
          </p:txBody>
        </p:sp>
      </p:grpSp>
      <p:pic>
        <p:nvPicPr>
          <p:cNvPr id="37" name="Image 157">
            <a:extLst>
              <a:ext uri="{FF2B5EF4-FFF2-40B4-BE49-F238E27FC236}">
                <a16:creationId xmlns:a16="http://schemas.microsoft.com/office/drawing/2014/main" id="{18CC5C21-329A-4A20-A6D9-2BB6C7CD7B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55887" y="5278301"/>
            <a:ext cx="545303" cy="761214"/>
          </a:xfrm>
          <a:prstGeom prst="rect">
            <a:avLst/>
          </a:prstGeom>
        </p:spPr>
      </p:pic>
      <p:sp>
        <p:nvSpPr>
          <p:cNvPr id="16" name="Rectangle : coins arrondis 11">
            <a:extLst>
              <a:ext uri="{FF2B5EF4-FFF2-40B4-BE49-F238E27FC236}">
                <a16:creationId xmlns:a16="http://schemas.microsoft.com/office/drawing/2014/main" id="{4908F50B-81BC-452D-A32D-7E04820EDEB0}"/>
              </a:ext>
            </a:extLst>
          </p:cNvPr>
          <p:cNvSpPr/>
          <p:nvPr/>
        </p:nvSpPr>
        <p:spPr>
          <a:xfrm>
            <a:off x="1105373" y="1060757"/>
            <a:ext cx="1254592" cy="557930"/>
          </a:xfrm>
          <a:prstGeom prst="roundRect">
            <a:avLst>
              <a:gd name="adj" fmla="val 5000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 11</a:t>
            </a:r>
          </a:p>
        </p:txBody>
      </p:sp>
      <p:pic>
        <p:nvPicPr>
          <p:cNvPr id="17" name="Image 12">
            <a:extLst>
              <a:ext uri="{FF2B5EF4-FFF2-40B4-BE49-F238E27FC236}">
                <a16:creationId xmlns:a16="http://schemas.microsoft.com/office/drawing/2014/main" id="{11886EE8-DE16-423C-94D8-E6AFD9CE123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23" y="1192382"/>
            <a:ext cx="304802" cy="304802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6FCF38F8-E36A-42D1-BEBB-3913E691AC09}"/>
              </a:ext>
            </a:extLst>
          </p:cNvPr>
          <p:cNvGrpSpPr/>
          <p:nvPr/>
        </p:nvGrpSpPr>
        <p:grpSpPr>
          <a:xfrm>
            <a:off x="3183106" y="1063498"/>
            <a:ext cx="2010233" cy="923330"/>
            <a:chOff x="5103501" y="1838431"/>
            <a:chExt cx="2010233" cy="923330"/>
          </a:xfrm>
        </p:grpSpPr>
        <p:sp>
          <p:nvSpPr>
            <p:cNvPr id="18" name="Rectangle : coins arrondis 13">
              <a:extLst>
                <a:ext uri="{FF2B5EF4-FFF2-40B4-BE49-F238E27FC236}">
                  <a16:creationId xmlns:a16="http://schemas.microsoft.com/office/drawing/2014/main" id="{68E03292-E947-4A9D-B097-D5B137DEA443}"/>
                </a:ext>
              </a:extLst>
            </p:cNvPr>
            <p:cNvSpPr/>
            <p:nvPr/>
          </p:nvSpPr>
          <p:spPr>
            <a:xfrm>
              <a:off x="5103501" y="1857303"/>
              <a:ext cx="1945034" cy="557929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ZoneTexte 14">
              <a:extLst>
                <a:ext uri="{FF2B5EF4-FFF2-40B4-BE49-F238E27FC236}">
                  <a16:creationId xmlns:a16="http://schemas.microsoft.com/office/drawing/2014/main" id="{1299CAD4-4596-431D-A038-166AEEF4B8AA}"/>
                </a:ext>
              </a:extLst>
            </p:cNvPr>
            <p:cNvSpPr txBox="1"/>
            <p:nvPr/>
          </p:nvSpPr>
          <p:spPr>
            <a:xfrm>
              <a:off x="5371864" y="1838431"/>
              <a:ext cx="174187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Retardateur de flammes (RF)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Image 9">
            <a:extLst>
              <a:ext uri="{FF2B5EF4-FFF2-40B4-BE49-F238E27FC236}">
                <a16:creationId xmlns:a16="http://schemas.microsoft.com/office/drawing/2014/main" id="{EDF468CA-DA85-4B9D-A9EF-56CEF82374B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23105">
            <a:off x="3505654" y="1601065"/>
            <a:ext cx="545865" cy="772081"/>
          </a:xfrm>
          <a:prstGeom prst="rect">
            <a:avLst/>
          </a:prstGeom>
        </p:spPr>
      </p:pic>
      <p:sp>
        <p:nvSpPr>
          <p:cNvPr id="12" name="ZoneTexte 7">
            <a:extLst>
              <a:ext uri="{FF2B5EF4-FFF2-40B4-BE49-F238E27FC236}">
                <a16:creationId xmlns:a16="http://schemas.microsoft.com/office/drawing/2014/main" id="{AE3DC97A-F3B7-43DD-BE9D-F2639DE63FB9}"/>
              </a:ext>
            </a:extLst>
          </p:cNvPr>
          <p:cNvSpPr txBox="1"/>
          <p:nvPr/>
        </p:nvSpPr>
        <p:spPr>
          <a:xfrm>
            <a:off x="3864687" y="3528097"/>
            <a:ext cx="308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Faible Impact Environnemental</a:t>
            </a:r>
          </a:p>
        </p:txBody>
      </p:sp>
      <p:pic>
        <p:nvPicPr>
          <p:cNvPr id="31" name="Image 9">
            <a:extLst>
              <a:ext uri="{FF2B5EF4-FFF2-40B4-BE49-F238E27FC236}">
                <a16:creationId xmlns:a16="http://schemas.microsoft.com/office/drawing/2014/main" id="{EDF468CA-DA85-4B9D-A9EF-56CEF82374B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46645">
            <a:off x="1634144" y="1605091"/>
            <a:ext cx="545865" cy="724685"/>
          </a:xfrm>
          <a:prstGeom prst="rect">
            <a:avLst/>
          </a:prstGeom>
        </p:spPr>
      </p:pic>
      <p:sp>
        <p:nvSpPr>
          <p:cNvPr id="34" name="Rectangle : coins arrondis 11">
            <a:extLst>
              <a:ext uri="{FF2B5EF4-FFF2-40B4-BE49-F238E27FC236}">
                <a16:creationId xmlns:a16="http://schemas.microsoft.com/office/drawing/2014/main" id="{4908F50B-81BC-452D-A32D-7E04820EDEB0}"/>
              </a:ext>
            </a:extLst>
          </p:cNvPr>
          <p:cNvSpPr/>
          <p:nvPr/>
        </p:nvSpPr>
        <p:spPr>
          <a:xfrm>
            <a:off x="2036568" y="2319673"/>
            <a:ext cx="1621498" cy="557930"/>
          </a:xfrm>
          <a:prstGeom prst="roundRect">
            <a:avLst>
              <a:gd name="adj" fmla="val 5000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Biosourcés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Image 9">
            <a:extLst>
              <a:ext uri="{FF2B5EF4-FFF2-40B4-BE49-F238E27FC236}">
                <a16:creationId xmlns:a16="http://schemas.microsoft.com/office/drawing/2014/main" id="{EDF468CA-DA85-4B9D-A9EF-56CEF82374B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38137">
            <a:off x="3609329" y="2851117"/>
            <a:ext cx="545865" cy="700473"/>
          </a:xfrm>
          <a:prstGeom prst="rect">
            <a:avLst/>
          </a:prstGeom>
        </p:spPr>
      </p:pic>
      <p:pic>
        <p:nvPicPr>
          <p:cNvPr id="36" name="Image 9">
            <a:extLst>
              <a:ext uri="{FF2B5EF4-FFF2-40B4-BE49-F238E27FC236}">
                <a16:creationId xmlns:a16="http://schemas.microsoft.com/office/drawing/2014/main" id="{EDF468CA-DA85-4B9D-A9EF-56CEF82374B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23105">
            <a:off x="1488132" y="2825387"/>
            <a:ext cx="545865" cy="700473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72591" y="3398564"/>
            <a:ext cx="30695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Thermoplastique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Dérivé de l'huile de ricin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Bonnes propriétés mécaniques</a:t>
            </a:r>
          </a:p>
        </p:txBody>
      </p:sp>
      <p:pic>
        <p:nvPicPr>
          <p:cNvPr id="41" name="Image 157">
            <a:extLst>
              <a:ext uri="{FF2B5EF4-FFF2-40B4-BE49-F238E27FC236}">
                <a16:creationId xmlns:a16="http://schemas.microsoft.com/office/drawing/2014/main" id="{18CC5C21-329A-4A20-A6D9-2BB6C7CD7B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63760">
            <a:off x="1240241" y="4197198"/>
            <a:ext cx="545303" cy="76121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260978C-A079-4AED-9355-836D0BB6446F}"/>
              </a:ext>
            </a:extLst>
          </p:cNvPr>
          <p:cNvGrpSpPr/>
          <p:nvPr/>
        </p:nvGrpSpPr>
        <p:grpSpPr>
          <a:xfrm>
            <a:off x="1914172" y="4545405"/>
            <a:ext cx="3313308" cy="432000"/>
            <a:chOff x="1914172" y="4545405"/>
            <a:chExt cx="3313308" cy="432000"/>
          </a:xfrm>
        </p:grpSpPr>
        <p:sp>
          <p:nvSpPr>
            <p:cNvPr id="43" name="Rectangle : coins arrondis 72">
              <a:extLst>
                <a:ext uri="{FF2B5EF4-FFF2-40B4-BE49-F238E27FC236}">
                  <a16:creationId xmlns:a16="http://schemas.microsoft.com/office/drawing/2014/main" id="{53669ED0-8D62-47E3-9391-17D4745DD860}"/>
                </a:ext>
              </a:extLst>
            </p:cNvPr>
            <p:cNvSpPr/>
            <p:nvPr/>
          </p:nvSpPr>
          <p:spPr>
            <a:xfrm>
              <a:off x="1914172" y="4545405"/>
              <a:ext cx="3279167" cy="4320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C3DD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A487D68-4906-484F-B046-A4E842C040D4}"/>
                </a:ext>
              </a:extLst>
            </p:cNvPr>
            <p:cNvSpPr/>
            <p:nvPr/>
          </p:nvSpPr>
          <p:spPr>
            <a:xfrm>
              <a:off x="2094186" y="4552274"/>
              <a:ext cx="31332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Problème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: auto-inflammabilité</a:t>
              </a: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F1CA3A6-DF66-4641-A3DC-66F375CC8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94ED743-6DC6-4719-AAD8-360A20D50BD2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06649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61A4-7D28-DD24-D9D9-FE421A9E5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1C9AA8-F9B2-BA62-2FB3-B2CF7304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E6437-A93D-4CDC-83E1-53A45AD63A0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1967A8-679A-9888-ABF5-2363B281CD76}"/>
              </a:ext>
            </a:extLst>
          </p:cNvPr>
          <p:cNvGrpSpPr/>
          <p:nvPr/>
        </p:nvGrpSpPr>
        <p:grpSpPr>
          <a:xfrm>
            <a:off x="926699" y="1696740"/>
            <a:ext cx="1928361" cy="2911022"/>
            <a:chOff x="2142883" y="606865"/>
            <a:chExt cx="1928361" cy="2911022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A59B501A-8152-2775-929D-DEFDA3AE2C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86" t="3468" r="7778" b="16136"/>
            <a:stretch/>
          </p:blipFill>
          <p:spPr>
            <a:xfrm>
              <a:off x="2142883" y="1884023"/>
              <a:ext cx="1928361" cy="1633864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79F53E2C-F6D9-DD29-E787-F66233FB8E03}"/>
                </a:ext>
              </a:extLst>
            </p:cNvPr>
            <p:cNvSpPr txBox="1"/>
            <p:nvPr/>
          </p:nvSpPr>
          <p:spPr>
            <a:xfrm>
              <a:off x="2221145" y="606865"/>
              <a:ext cx="1554480" cy="58477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Triangle de Feu d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'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ÉMMONS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CEDF6268-E82F-19DC-E6F7-571B9AFEC824}"/>
              </a:ext>
            </a:extLst>
          </p:cNvPr>
          <p:cNvSpPr txBox="1"/>
          <p:nvPr/>
        </p:nvSpPr>
        <p:spPr>
          <a:xfrm>
            <a:off x="112655" y="174075"/>
            <a:ext cx="4295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F43366-ECB8-47CF-B047-2EBBF2AA332B}"/>
              </a:ext>
            </a:extLst>
          </p:cNvPr>
          <p:cNvSpPr/>
          <p:nvPr/>
        </p:nvSpPr>
        <p:spPr>
          <a:xfrm>
            <a:off x="-19974" y="743293"/>
            <a:ext cx="4778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>
                <a:ln>
                  <a:noFill/>
                </a:ln>
                <a:solidFill>
                  <a:srgbClr val="5A5A5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Comment fonctionne un retardateur de flamme ?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2" name="Groupe 81">
            <a:extLst>
              <a:ext uri="{FF2B5EF4-FFF2-40B4-BE49-F238E27FC236}">
                <a16:creationId xmlns:a16="http://schemas.microsoft.com/office/drawing/2014/main" id="{56008F34-712F-44E2-A6B6-FE5E4C324136}"/>
              </a:ext>
            </a:extLst>
          </p:cNvPr>
          <p:cNvGrpSpPr/>
          <p:nvPr/>
        </p:nvGrpSpPr>
        <p:grpSpPr>
          <a:xfrm>
            <a:off x="3192412" y="1166875"/>
            <a:ext cx="4001459" cy="987065"/>
            <a:chOff x="3849359" y="1382929"/>
            <a:chExt cx="4001459" cy="987065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78543578-ADC0-43D2-8440-EF4AA1F63D00}"/>
                </a:ext>
              </a:extLst>
            </p:cNvPr>
            <p:cNvGrpSpPr/>
            <p:nvPr/>
          </p:nvGrpSpPr>
          <p:grpSpPr>
            <a:xfrm>
              <a:off x="3849359" y="1622505"/>
              <a:ext cx="1554480" cy="502920"/>
              <a:chOff x="4843657" y="1351847"/>
              <a:chExt cx="1554480" cy="502920"/>
            </a:xfrm>
          </p:grpSpPr>
          <p:sp>
            <p:nvSpPr>
              <p:cNvPr id="19" name="Shape 14">
                <a:extLst>
                  <a:ext uri="{FF2B5EF4-FFF2-40B4-BE49-F238E27FC236}">
                    <a16:creationId xmlns:a16="http://schemas.microsoft.com/office/drawing/2014/main" id="{6E556A23-1316-4406-BA84-E56E6E83EFA8}"/>
                  </a:ext>
                </a:extLst>
              </p:cNvPr>
              <p:cNvSpPr/>
              <p:nvPr/>
            </p:nvSpPr>
            <p:spPr>
              <a:xfrm>
                <a:off x="4843657" y="1351847"/>
                <a:ext cx="1554480" cy="502920"/>
              </a:xfrm>
              <a:prstGeom prst="roundRect">
                <a:avLst>
                  <a:gd name="adj" fmla="val 10909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Text 15">
                <a:extLst>
                  <a:ext uri="{FF2B5EF4-FFF2-40B4-BE49-F238E27FC236}">
                    <a16:creationId xmlns:a16="http://schemas.microsoft.com/office/drawing/2014/main" id="{3597408C-2894-48DF-9435-87A292B534B8}"/>
                  </a:ext>
                </a:extLst>
              </p:cNvPr>
              <p:cNvSpPr/>
              <p:nvPr/>
            </p:nvSpPr>
            <p:spPr>
              <a:xfrm>
                <a:off x="4843657" y="1351847"/>
                <a:ext cx="1554480" cy="50292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Phase Gazeuse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5D8EE831-BFAC-4F97-A1BB-32C4FD539CD8}"/>
                </a:ext>
              </a:extLst>
            </p:cNvPr>
            <p:cNvGrpSpPr/>
            <p:nvPr/>
          </p:nvGrpSpPr>
          <p:grpSpPr>
            <a:xfrm>
              <a:off x="5421297" y="1622505"/>
              <a:ext cx="674703" cy="518889"/>
              <a:chOff x="6658252" y="1430616"/>
              <a:chExt cx="674703" cy="518889"/>
            </a:xfrm>
          </p:grpSpPr>
          <p:cxnSp>
            <p:nvCxnSpPr>
              <p:cNvPr id="23" name="Connecteur : en angle 22">
                <a:extLst>
                  <a:ext uri="{FF2B5EF4-FFF2-40B4-BE49-F238E27FC236}">
                    <a16:creationId xmlns:a16="http://schemas.microsoft.com/office/drawing/2014/main" id="{D5169CD5-A4E3-423D-8487-4EC9E446D2A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8252" y="1430616"/>
                <a:ext cx="674703" cy="267429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necteur : en angle 24">
                <a:extLst>
                  <a:ext uri="{FF2B5EF4-FFF2-40B4-BE49-F238E27FC236}">
                    <a16:creationId xmlns:a16="http://schemas.microsoft.com/office/drawing/2014/main" id="{7B604C39-FF9B-4554-9448-A2463CE229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252" y="1698045"/>
                <a:ext cx="674703" cy="251460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FE5FCE34-9E4F-4EE4-8DFF-32A26D76521F}"/>
                </a:ext>
              </a:extLst>
            </p:cNvPr>
            <p:cNvGrpSpPr/>
            <p:nvPr/>
          </p:nvGrpSpPr>
          <p:grpSpPr>
            <a:xfrm>
              <a:off x="6113458" y="1382929"/>
              <a:ext cx="1737360" cy="479152"/>
              <a:chOff x="7970373" y="1000815"/>
              <a:chExt cx="1737360" cy="479152"/>
            </a:xfrm>
          </p:grpSpPr>
          <p:sp>
            <p:nvSpPr>
              <p:cNvPr id="44" name="Shape 16">
                <a:extLst>
                  <a:ext uri="{FF2B5EF4-FFF2-40B4-BE49-F238E27FC236}">
                    <a16:creationId xmlns:a16="http://schemas.microsoft.com/office/drawing/2014/main" id="{711C2C1C-2C24-4C6C-98AA-9AAACCF17E73}"/>
                  </a:ext>
                </a:extLst>
              </p:cNvPr>
              <p:cNvSpPr/>
              <p:nvPr/>
            </p:nvSpPr>
            <p:spPr>
              <a:xfrm>
                <a:off x="7970373" y="1000815"/>
                <a:ext cx="1737360" cy="457200"/>
              </a:xfrm>
              <a:prstGeom prst="roundRect">
                <a:avLst>
                  <a:gd name="adj" fmla="val 12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Text 17">
                <a:extLst>
                  <a:ext uri="{FF2B5EF4-FFF2-40B4-BE49-F238E27FC236}">
                    <a16:creationId xmlns:a16="http://schemas.microsoft.com/office/drawing/2014/main" id="{D55BE533-83C9-4E89-9537-1EE378E428AB}"/>
                  </a:ext>
                </a:extLst>
              </p:cNvPr>
              <p:cNvSpPr/>
              <p:nvPr/>
            </p:nvSpPr>
            <p:spPr>
              <a:xfrm>
                <a:off x="7970373" y="1022767"/>
                <a:ext cx="1737360" cy="4572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Inhibition de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la flamme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B7B6D1E6-6B13-43F1-A5C7-7E267DE06CD5}"/>
                </a:ext>
              </a:extLst>
            </p:cNvPr>
            <p:cNvGrpSpPr/>
            <p:nvPr/>
          </p:nvGrpSpPr>
          <p:grpSpPr>
            <a:xfrm>
              <a:off x="6113458" y="1912794"/>
              <a:ext cx="1737360" cy="457200"/>
              <a:chOff x="6675120" y="1508760"/>
              <a:chExt cx="1737360" cy="457200"/>
            </a:xfrm>
          </p:grpSpPr>
          <p:sp>
            <p:nvSpPr>
              <p:cNvPr id="47" name="Shape 18">
                <a:extLst>
                  <a:ext uri="{FF2B5EF4-FFF2-40B4-BE49-F238E27FC236}">
                    <a16:creationId xmlns:a16="http://schemas.microsoft.com/office/drawing/2014/main" id="{F8D39B1F-2649-4FB0-9CBB-B60C657828B1}"/>
                  </a:ext>
                </a:extLst>
              </p:cNvPr>
              <p:cNvSpPr/>
              <p:nvPr/>
            </p:nvSpPr>
            <p:spPr>
              <a:xfrm>
                <a:off x="6675120" y="1508760"/>
                <a:ext cx="1737360" cy="457200"/>
              </a:xfrm>
              <a:prstGeom prst="roundRect">
                <a:avLst>
                  <a:gd name="adj" fmla="val 12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Text 19">
                <a:extLst>
                  <a:ext uri="{FF2B5EF4-FFF2-40B4-BE49-F238E27FC236}">
                    <a16:creationId xmlns:a16="http://schemas.microsoft.com/office/drawing/2014/main" id="{C3CDBD81-056F-4412-949E-82FE8618A0E8}"/>
                  </a:ext>
                </a:extLst>
              </p:cNvPr>
              <p:cNvSpPr/>
              <p:nvPr/>
            </p:nvSpPr>
            <p:spPr>
              <a:xfrm>
                <a:off x="6675120" y="1508760"/>
                <a:ext cx="1737360" cy="4572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Dilution de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la flamme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36CABA0D-E7EE-4654-9CE9-A679F211EA5D}"/>
              </a:ext>
            </a:extLst>
          </p:cNvPr>
          <p:cNvGrpSpPr/>
          <p:nvPr/>
        </p:nvGrpSpPr>
        <p:grpSpPr>
          <a:xfrm>
            <a:off x="3095570" y="4309583"/>
            <a:ext cx="6459242" cy="1914676"/>
            <a:chOff x="3849359" y="3574821"/>
            <a:chExt cx="6459242" cy="1914676"/>
          </a:xfrm>
        </p:grpSpPr>
        <p:grpSp>
          <p:nvGrpSpPr>
            <p:cNvPr id="61" name="Groupe 60">
              <a:extLst>
                <a:ext uri="{FF2B5EF4-FFF2-40B4-BE49-F238E27FC236}">
                  <a16:creationId xmlns:a16="http://schemas.microsoft.com/office/drawing/2014/main" id="{C240D6BF-97D1-4029-BFB7-ECA216910BDA}"/>
                </a:ext>
              </a:extLst>
            </p:cNvPr>
            <p:cNvGrpSpPr/>
            <p:nvPr/>
          </p:nvGrpSpPr>
          <p:grpSpPr>
            <a:xfrm>
              <a:off x="3849359" y="4411980"/>
              <a:ext cx="1554480" cy="502920"/>
              <a:chOff x="4754880" y="3931920"/>
              <a:chExt cx="1554480" cy="502920"/>
            </a:xfrm>
          </p:grpSpPr>
          <p:sp>
            <p:nvSpPr>
              <p:cNvPr id="49" name="Shape 22">
                <a:extLst>
                  <a:ext uri="{FF2B5EF4-FFF2-40B4-BE49-F238E27FC236}">
                    <a16:creationId xmlns:a16="http://schemas.microsoft.com/office/drawing/2014/main" id="{612E680C-9CB5-4389-AFD3-06BC39FEBFC5}"/>
                  </a:ext>
                </a:extLst>
              </p:cNvPr>
              <p:cNvSpPr/>
              <p:nvPr/>
            </p:nvSpPr>
            <p:spPr>
              <a:xfrm>
                <a:off x="4754880" y="3931920"/>
                <a:ext cx="1554480" cy="502920"/>
              </a:xfrm>
              <a:prstGeom prst="roundRect">
                <a:avLst>
                  <a:gd name="adj" fmla="val 10909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Text 23">
                <a:extLst>
                  <a:ext uri="{FF2B5EF4-FFF2-40B4-BE49-F238E27FC236}">
                    <a16:creationId xmlns:a16="http://schemas.microsoft.com/office/drawing/2014/main" id="{532ABD0C-5205-47BA-9C8B-7CD61E3B97A0}"/>
                  </a:ext>
                </a:extLst>
              </p:cNvPr>
              <p:cNvSpPr/>
              <p:nvPr/>
            </p:nvSpPr>
            <p:spPr>
              <a:xfrm>
                <a:off x="4754880" y="3931920"/>
                <a:ext cx="1554480" cy="50292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Phase Condensé</a:t>
                </a:r>
                <a:endPara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EFF08BC8-7CA1-45C3-99F3-748CE1F6149C}"/>
                </a:ext>
              </a:extLst>
            </p:cNvPr>
            <p:cNvGrpSpPr/>
            <p:nvPr/>
          </p:nvGrpSpPr>
          <p:grpSpPr>
            <a:xfrm>
              <a:off x="6113458" y="3834266"/>
              <a:ext cx="1737360" cy="457200"/>
              <a:chOff x="6675120" y="3246120"/>
              <a:chExt cx="1737360" cy="457200"/>
            </a:xfrm>
          </p:grpSpPr>
          <p:sp>
            <p:nvSpPr>
              <p:cNvPr id="51" name="Shape 25">
                <a:extLst>
                  <a:ext uri="{FF2B5EF4-FFF2-40B4-BE49-F238E27FC236}">
                    <a16:creationId xmlns:a16="http://schemas.microsoft.com/office/drawing/2014/main" id="{5DC27A0B-E22C-4CBB-86EA-3327AE8595EA}"/>
                  </a:ext>
                </a:extLst>
              </p:cNvPr>
              <p:cNvSpPr/>
              <p:nvPr/>
            </p:nvSpPr>
            <p:spPr>
              <a:xfrm>
                <a:off x="6675120" y="3246120"/>
                <a:ext cx="1737360" cy="457200"/>
              </a:xfrm>
              <a:prstGeom prst="roundRect">
                <a:avLst>
                  <a:gd name="adj" fmla="val 12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Text 26">
                <a:extLst>
                  <a:ext uri="{FF2B5EF4-FFF2-40B4-BE49-F238E27FC236}">
                    <a16:creationId xmlns:a16="http://schemas.microsoft.com/office/drawing/2014/main" id="{124DCC80-7AD2-4A38-AC4A-56872D9383A3}"/>
                  </a:ext>
                </a:extLst>
              </p:cNvPr>
              <p:cNvSpPr/>
              <p:nvPr/>
            </p:nvSpPr>
            <p:spPr>
              <a:xfrm>
                <a:off x="6675120" y="3246120"/>
                <a:ext cx="1737360" cy="4572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Formation de</a:t>
                </a:r>
                <a:endPara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barrière</a:t>
                </a:r>
                <a:endPara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e 62">
              <a:extLst>
                <a:ext uri="{FF2B5EF4-FFF2-40B4-BE49-F238E27FC236}">
                  <a16:creationId xmlns:a16="http://schemas.microsoft.com/office/drawing/2014/main" id="{EF645370-2B1B-46BA-A88E-07D85AB849D8}"/>
                </a:ext>
              </a:extLst>
            </p:cNvPr>
            <p:cNvGrpSpPr/>
            <p:nvPr/>
          </p:nvGrpSpPr>
          <p:grpSpPr>
            <a:xfrm>
              <a:off x="6113458" y="4434840"/>
              <a:ext cx="1737360" cy="457200"/>
              <a:chOff x="6675120" y="3840480"/>
              <a:chExt cx="1737360" cy="457200"/>
            </a:xfrm>
          </p:grpSpPr>
          <p:sp>
            <p:nvSpPr>
              <p:cNvPr id="53" name="Shape 27">
                <a:extLst>
                  <a:ext uri="{FF2B5EF4-FFF2-40B4-BE49-F238E27FC236}">
                    <a16:creationId xmlns:a16="http://schemas.microsoft.com/office/drawing/2014/main" id="{D4D01542-FDBD-4350-AA8D-A9DBAD9D01E6}"/>
                  </a:ext>
                </a:extLst>
              </p:cNvPr>
              <p:cNvSpPr/>
              <p:nvPr/>
            </p:nvSpPr>
            <p:spPr>
              <a:xfrm>
                <a:off x="6675120" y="3840480"/>
                <a:ext cx="1737360" cy="457200"/>
              </a:xfrm>
              <a:prstGeom prst="roundRect">
                <a:avLst>
                  <a:gd name="adj" fmla="val 12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Text 28">
                <a:extLst>
                  <a:ext uri="{FF2B5EF4-FFF2-40B4-BE49-F238E27FC236}">
                    <a16:creationId xmlns:a16="http://schemas.microsoft.com/office/drawing/2014/main" id="{165A0932-521C-47CB-AA6F-C583352A2F9F}"/>
                  </a:ext>
                </a:extLst>
              </p:cNvPr>
              <p:cNvSpPr/>
              <p:nvPr/>
            </p:nvSpPr>
            <p:spPr>
              <a:xfrm>
                <a:off x="6675120" y="3840480"/>
                <a:ext cx="1737360" cy="4572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Refroidissement</a:t>
                </a:r>
                <a:endPara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4" name="Groupe 63">
              <a:extLst>
                <a:ext uri="{FF2B5EF4-FFF2-40B4-BE49-F238E27FC236}">
                  <a16:creationId xmlns:a16="http://schemas.microsoft.com/office/drawing/2014/main" id="{D0402E04-B8A4-4077-9975-5ECB7DA75775}"/>
                </a:ext>
              </a:extLst>
            </p:cNvPr>
            <p:cNvGrpSpPr/>
            <p:nvPr/>
          </p:nvGrpSpPr>
          <p:grpSpPr>
            <a:xfrm>
              <a:off x="6113458" y="5032297"/>
              <a:ext cx="1737360" cy="457200"/>
              <a:chOff x="6675120" y="4434840"/>
              <a:chExt cx="1737360" cy="457200"/>
            </a:xfrm>
          </p:grpSpPr>
          <p:sp>
            <p:nvSpPr>
              <p:cNvPr id="55" name="Shape 29">
                <a:extLst>
                  <a:ext uri="{FF2B5EF4-FFF2-40B4-BE49-F238E27FC236}">
                    <a16:creationId xmlns:a16="http://schemas.microsoft.com/office/drawing/2014/main" id="{89106E21-1EAD-45C4-8B7A-C673F3AC42A8}"/>
                  </a:ext>
                </a:extLst>
              </p:cNvPr>
              <p:cNvSpPr/>
              <p:nvPr/>
            </p:nvSpPr>
            <p:spPr>
              <a:xfrm>
                <a:off x="6675120" y="4434840"/>
                <a:ext cx="1737360" cy="457200"/>
              </a:xfrm>
              <a:prstGeom prst="roundRect">
                <a:avLst>
                  <a:gd name="adj" fmla="val 12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Text 30">
                <a:extLst>
                  <a:ext uri="{FF2B5EF4-FFF2-40B4-BE49-F238E27FC236}">
                    <a16:creationId xmlns:a16="http://schemas.microsoft.com/office/drawing/2014/main" id="{81BB1288-6D9C-44AE-8976-6F61BF747709}"/>
                  </a:ext>
                </a:extLst>
              </p:cNvPr>
              <p:cNvSpPr/>
              <p:nvPr/>
            </p:nvSpPr>
            <p:spPr>
              <a:xfrm>
                <a:off x="6675120" y="4434840"/>
                <a:ext cx="1737360" cy="4572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Fusion-égouttement</a:t>
                </a:r>
                <a:endPara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1236FBFA-B3A7-4A35-9ED2-EE66E4ECF018}"/>
                </a:ext>
              </a:extLst>
            </p:cNvPr>
            <p:cNvGrpSpPr/>
            <p:nvPr/>
          </p:nvGrpSpPr>
          <p:grpSpPr>
            <a:xfrm>
              <a:off x="8525521" y="3574821"/>
              <a:ext cx="1783080" cy="457200"/>
              <a:chOff x="8595360" y="2926080"/>
              <a:chExt cx="1783080" cy="457200"/>
            </a:xfrm>
          </p:grpSpPr>
          <p:sp>
            <p:nvSpPr>
              <p:cNvPr id="57" name="Shape 34">
                <a:extLst>
                  <a:ext uri="{FF2B5EF4-FFF2-40B4-BE49-F238E27FC236}">
                    <a16:creationId xmlns:a16="http://schemas.microsoft.com/office/drawing/2014/main" id="{F7FF97C3-94FE-4941-93AE-AB215710B028}"/>
                  </a:ext>
                </a:extLst>
              </p:cNvPr>
              <p:cNvSpPr/>
              <p:nvPr/>
            </p:nvSpPr>
            <p:spPr>
              <a:xfrm>
                <a:off x="8595360" y="2926080"/>
                <a:ext cx="1783080" cy="457200"/>
              </a:xfrm>
              <a:prstGeom prst="roundRect">
                <a:avLst>
                  <a:gd name="adj" fmla="val 12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Text 35">
                <a:extLst>
                  <a:ext uri="{FF2B5EF4-FFF2-40B4-BE49-F238E27FC236}">
                    <a16:creationId xmlns:a16="http://schemas.microsoft.com/office/drawing/2014/main" id="{628C05A2-1B4A-426A-9120-F713F56A6ADA}"/>
                  </a:ext>
                </a:extLst>
              </p:cNvPr>
              <p:cNvSpPr/>
              <p:nvPr/>
            </p:nvSpPr>
            <p:spPr>
              <a:xfrm>
                <a:off x="8595360" y="2926080"/>
                <a:ext cx="1783080" cy="45720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Intumescence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Groupe 65">
              <a:extLst>
                <a:ext uri="{FF2B5EF4-FFF2-40B4-BE49-F238E27FC236}">
                  <a16:creationId xmlns:a16="http://schemas.microsoft.com/office/drawing/2014/main" id="{4E64188E-F026-4FDB-9D5C-AE8FF643C018}"/>
                </a:ext>
              </a:extLst>
            </p:cNvPr>
            <p:cNvGrpSpPr/>
            <p:nvPr/>
          </p:nvGrpSpPr>
          <p:grpSpPr>
            <a:xfrm>
              <a:off x="8525521" y="4080510"/>
              <a:ext cx="1783080" cy="548640"/>
              <a:chOff x="8595360" y="3520440"/>
              <a:chExt cx="1783080" cy="548640"/>
            </a:xfrm>
          </p:grpSpPr>
          <p:sp>
            <p:nvSpPr>
              <p:cNvPr id="59" name="Shape 36">
                <a:extLst>
                  <a:ext uri="{FF2B5EF4-FFF2-40B4-BE49-F238E27FC236}">
                    <a16:creationId xmlns:a16="http://schemas.microsoft.com/office/drawing/2014/main" id="{88CBAEBC-5124-4515-8D41-6A6AF1FBE31F}"/>
                  </a:ext>
                </a:extLst>
              </p:cNvPr>
              <p:cNvSpPr/>
              <p:nvPr/>
            </p:nvSpPr>
            <p:spPr>
              <a:xfrm>
                <a:off x="8595360" y="3520440"/>
                <a:ext cx="1783080" cy="548640"/>
              </a:xfrm>
              <a:prstGeom prst="roundRect">
                <a:avLst>
                  <a:gd name="adj" fmla="val 10000"/>
                </a:avLst>
              </a:prstGeom>
              <a:solidFill>
                <a:srgbClr val="FFFFFF"/>
              </a:solidFill>
              <a:ln w="12700">
                <a:solidFill>
                  <a:srgbClr val="5A5A5A"/>
                </a:solidFill>
                <a:prstDash val="solid"/>
              </a:ln>
              <a:effectLst>
                <a:outerShdw blurRad="50800" dist="12700" dir="2700000" algn="bl" rotWithShape="0">
                  <a:srgbClr val="000000">
                    <a:alpha val="12000"/>
                  </a:srgbClr>
                </a:outer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Text 37">
                <a:extLst>
                  <a:ext uri="{FF2B5EF4-FFF2-40B4-BE49-F238E27FC236}">
                    <a16:creationId xmlns:a16="http://schemas.microsoft.com/office/drawing/2014/main" id="{EBB7CF9B-46E3-49BF-AA7E-9BCCA74E54A6}"/>
                  </a:ext>
                </a:extLst>
              </p:cNvPr>
              <p:cNvSpPr/>
              <p:nvPr/>
            </p:nvSpPr>
            <p:spPr>
              <a:xfrm>
                <a:off x="8595360" y="3520440"/>
                <a:ext cx="1783080" cy="548640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Couches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B2118"/>
                    </a:solidFill>
                    <a:effectLst/>
                    <a:uLnTx/>
                    <a:uFillTx/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protectrices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3B5BB101-F9A4-43A8-B271-E5385BEF07DA}"/>
                </a:ext>
              </a:extLst>
            </p:cNvPr>
            <p:cNvGrpSpPr/>
            <p:nvPr/>
          </p:nvGrpSpPr>
          <p:grpSpPr>
            <a:xfrm>
              <a:off x="5403838" y="4069080"/>
              <a:ext cx="674704" cy="1188720"/>
              <a:chOff x="6658251" y="1126545"/>
              <a:chExt cx="674704" cy="1188720"/>
            </a:xfrm>
          </p:grpSpPr>
          <p:cxnSp>
            <p:nvCxnSpPr>
              <p:cNvPr id="69" name="Connecteur : en angle 68">
                <a:extLst>
                  <a:ext uri="{FF2B5EF4-FFF2-40B4-BE49-F238E27FC236}">
                    <a16:creationId xmlns:a16="http://schemas.microsoft.com/office/drawing/2014/main" id="{A3839D39-0139-4231-AD77-F9992C910C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8251" y="1126545"/>
                <a:ext cx="674704" cy="571501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onnecteur : en angle 69">
                <a:extLst>
                  <a:ext uri="{FF2B5EF4-FFF2-40B4-BE49-F238E27FC236}">
                    <a16:creationId xmlns:a16="http://schemas.microsoft.com/office/drawing/2014/main" id="{8ACC6FA7-181D-47A4-86E6-09DFDEDFB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252" y="1698045"/>
                <a:ext cx="674703" cy="617220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Connecteur droit avec flèche 76">
              <a:extLst>
                <a:ext uri="{FF2B5EF4-FFF2-40B4-BE49-F238E27FC236}">
                  <a16:creationId xmlns:a16="http://schemas.microsoft.com/office/drawing/2014/main" id="{330F71C0-864F-4876-B7C9-F3A6093DFC11}"/>
                </a:ext>
              </a:extLst>
            </p:cNvPr>
            <p:cNvCxnSpPr/>
            <p:nvPr/>
          </p:nvCxnSpPr>
          <p:spPr>
            <a:xfrm>
              <a:off x="5741190" y="4640580"/>
              <a:ext cx="3373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1263F997-25EA-433F-8EEA-4817C7D2C612}"/>
                </a:ext>
              </a:extLst>
            </p:cNvPr>
            <p:cNvGrpSpPr/>
            <p:nvPr/>
          </p:nvGrpSpPr>
          <p:grpSpPr>
            <a:xfrm>
              <a:off x="7850818" y="3803421"/>
              <a:ext cx="674703" cy="518889"/>
              <a:chOff x="6658252" y="1430616"/>
              <a:chExt cx="674703" cy="518889"/>
            </a:xfrm>
          </p:grpSpPr>
          <p:cxnSp>
            <p:nvCxnSpPr>
              <p:cNvPr id="79" name="Connecteur : en angle 78">
                <a:extLst>
                  <a:ext uri="{FF2B5EF4-FFF2-40B4-BE49-F238E27FC236}">
                    <a16:creationId xmlns:a16="http://schemas.microsoft.com/office/drawing/2014/main" id="{05A52716-8CB5-4034-9DD1-C5DB08CB22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58252" y="1430616"/>
                <a:ext cx="674703" cy="267429"/>
              </a:xfrm>
              <a:prstGeom prst="bentConnector3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Connecteur : en angle 79">
                <a:extLst>
                  <a:ext uri="{FF2B5EF4-FFF2-40B4-BE49-F238E27FC236}">
                    <a16:creationId xmlns:a16="http://schemas.microsoft.com/office/drawing/2014/main" id="{9C9D3B9B-B642-42D9-BA03-DF3B037E3B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8252" y="1698045"/>
                <a:ext cx="674703" cy="251460"/>
              </a:xfrm>
              <a:prstGeom prst="bentConnector3">
                <a:avLst>
                  <a:gd name="adj1" fmla="val 50000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84" name="Text 11">
            <a:extLst>
              <a:ext uri="{FF2B5EF4-FFF2-40B4-BE49-F238E27FC236}">
                <a16:creationId xmlns:a16="http://schemas.microsoft.com/office/drawing/2014/main" id="{44ABA7C6-756E-4C73-B30E-637BA7A34FD7}"/>
              </a:ext>
            </a:extLst>
          </p:cNvPr>
          <p:cNvSpPr/>
          <p:nvPr/>
        </p:nvSpPr>
        <p:spPr>
          <a:xfrm>
            <a:off x="1499600" y="5176185"/>
            <a:ext cx="7825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C1440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(Polymère)</a:t>
            </a: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Shape 9">
            <a:extLst>
              <a:ext uri="{FF2B5EF4-FFF2-40B4-BE49-F238E27FC236}">
                <a16:creationId xmlns:a16="http://schemas.microsoft.com/office/drawing/2014/main" id="{DE3BAB71-F7DB-48F0-A01E-D7A2DEEDC488}"/>
              </a:ext>
            </a:extLst>
          </p:cNvPr>
          <p:cNvSpPr/>
          <p:nvPr/>
        </p:nvSpPr>
        <p:spPr>
          <a:xfrm>
            <a:off x="1662279" y="4751505"/>
            <a:ext cx="379585" cy="418097"/>
          </a:xfrm>
          <a:prstGeom prst="downArrow">
            <a:avLst/>
          </a:prstGeom>
          <a:solidFill>
            <a:srgbClr val="432A1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6" name="Shape 3">
            <a:extLst>
              <a:ext uri="{FF2B5EF4-FFF2-40B4-BE49-F238E27FC236}">
                <a16:creationId xmlns:a16="http://schemas.microsoft.com/office/drawing/2014/main" id="{62450CA2-C3F5-4F3B-A8C0-149B6090C3FE}"/>
              </a:ext>
            </a:extLst>
          </p:cNvPr>
          <p:cNvSpPr/>
          <p:nvPr/>
        </p:nvSpPr>
        <p:spPr>
          <a:xfrm rot="12707404">
            <a:off x="908634" y="3390030"/>
            <a:ext cx="443177" cy="369333"/>
          </a:xfrm>
          <a:prstGeom prst="rightArrow">
            <a:avLst/>
          </a:prstGeom>
          <a:solidFill>
            <a:srgbClr val="2E6F9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7" name="Shape 9">
            <a:extLst>
              <a:ext uri="{FF2B5EF4-FFF2-40B4-BE49-F238E27FC236}">
                <a16:creationId xmlns:a16="http://schemas.microsoft.com/office/drawing/2014/main" id="{0BBFC0CA-B88C-428C-9DEE-E2C9682DF48C}"/>
              </a:ext>
            </a:extLst>
          </p:cNvPr>
          <p:cNvSpPr/>
          <p:nvPr/>
        </p:nvSpPr>
        <p:spPr>
          <a:xfrm rot="14107787">
            <a:off x="2468143" y="3345481"/>
            <a:ext cx="360884" cy="452907"/>
          </a:xfrm>
          <a:prstGeom prst="downArrow">
            <a:avLst/>
          </a:prstGeom>
          <a:solidFill>
            <a:srgbClr val="C1440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BDC3F291-2497-460F-8197-3F4363B05852}"/>
              </a:ext>
            </a:extLst>
          </p:cNvPr>
          <p:cNvSpPr txBox="1"/>
          <p:nvPr/>
        </p:nvSpPr>
        <p:spPr>
          <a:xfrm>
            <a:off x="366083" y="3139378"/>
            <a:ext cx="8055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(Oxygène)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423FE105-6049-4511-9BE1-5AF4C28E0C26}"/>
              </a:ext>
            </a:extLst>
          </p:cNvPr>
          <p:cNvSpPr txBox="1"/>
          <p:nvPr/>
        </p:nvSpPr>
        <p:spPr>
          <a:xfrm>
            <a:off x="2780317" y="3170193"/>
            <a:ext cx="10246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(Energie)</a:t>
            </a:r>
          </a:p>
        </p:txBody>
      </p: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77120F45-8A3C-4396-A0E7-AF9B5843EDDE}"/>
              </a:ext>
            </a:extLst>
          </p:cNvPr>
          <p:cNvSpPr/>
          <p:nvPr/>
        </p:nvSpPr>
        <p:spPr>
          <a:xfrm>
            <a:off x="8895425" y="2799577"/>
            <a:ext cx="2610035" cy="772357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rganigramme : Délai 91">
            <a:extLst>
              <a:ext uri="{FF2B5EF4-FFF2-40B4-BE49-F238E27FC236}">
                <a16:creationId xmlns:a16="http://schemas.microsoft.com/office/drawing/2014/main" id="{D9606FBD-7C57-4BC9-8906-90F1D708213B}"/>
              </a:ext>
            </a:extLst>
          </p:cNvPr>
          <p:cNvSpPr/>
          <p:nvPr/>
        </p:nvSpPr>
        <p:spPr>
          <a:xfrm rot="5400000">
            <a:off x="9387000" y="2452049"/>
            <a:ext cx="538791" cy="1225404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4" name="Image 93">
            <a:extLst>
              <a:ext uri="{FF2B5EF4-FFF2-40B4-BE49-F238E27FC236}">
                <a16:creationId xmlns:a16="http://schemas.microsoft.com/office/drawing/2014/main" id="{7D76D13E-4671-4942-B4FA-3150DA0D9A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862" y="1604922"/>
            <a:ext cx="1439548" cy="1353185"/>
          </a:xfrm>
          <a:prstGeom prst="rect">
            <a:avLst/>
          </a:prstGeom>
        </p:spPr>
      </p:pic>
      <p:sp>
        <p:nvSpPr>
          <p:cNvPr id="95" name="Shape 42">
            <a:extLst>
              <a:ext uri="{FF2B5EF4-FFF2-40B4-BE49-F238E27FC236}">
                <a16:creationId xmlns:a16="http://schemas.microsoft.com/office/drawing/2014/main" id="{429B155E-004A-4105-A245-9160C708CC22}"/>
              </a:ext>
            </a:extLst>
          </p:cNvPr>
          <p:cNvSpPr/>
          <p:nvPr/>
        </p:nvSpPr>
        <p:spPr>
          <a:xfrm>
            <a:off x="9186436" y="1494088"/>
            <a:ext cx="80025" cy="80034"/>
          </a:xfrm>
          <a:prstGeom prst="ellipse">
            <a:avLst/>
          </a:prstGeom>
          <a:solidFill>
            <a:srgbClr val="2E6F9E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7" name="Image 66">
            <a:extLst>
              <a:ext uri="{FF2B5EF4-FFF2-40B4-BE49-F238E27FC236}">
                <a16:creationId xmlns:a16="http://schemas.microsoft.com/office/drawing/2014/main" id="{01CA005B-A598-4AE0-B8C9-BEBA63B8D76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  <p:sp>
        <p:nvSpPr>
          <p:cNvPr id="71" name="Shape 42">
            <a:extLst>
              <a:ext uri="{FF2B5EF4-FFF2-40B4-BE49-F238E27FC236}">
                <a16:creationId xmlns:a16="http://schemas.microsoft.com/office/drawing/2014/main" id="{C054A042-BDB9-485C-B61E-7C8B10DAC298}"/>
              </a:ext>
            </a:extLst>
          </p:cNvPr>
          <p:cNvSpPr/>
          <p:nvPr/>
        </p:nvSpPr>
        <p:spPr>
          <a:xfrm>
            <a:off x="9576370" y="1829337"/>
            <a:ext cx="80025" cy="80034"/>
          </a:xfrm>
          <a:prstGeom prst="ellipse">
            <a:avLst/>
          </a:prstGeom>
          <a:solidFill>
            <a:srgbClr val="2E6F9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Shape 42">
            <a:extLst>
              <a:ext uri="{FF2B5EF4-FFF2-40B4-BE49-F238E27FC236}">
                <a16:creationId xmlns:a16="http://schemas.microsoft.com/office/drawing/2014/main" id="{01E485E8-CCE1-4201-9E8E-25E9E1996AC8}"/>
              </a:ext>
            </a:extLst>
          </p:cNvPr>
          <p:cNvSpPr/>
          <p:nvPr/>
        </p:nvSpPr>
        <p:spPr>
          <a:xfrm>
            <a:off x="8923862" y="2162233"/>
            <a:ext cx="80025" cy="80034"/>
          </a:xfrm>
          <a:prstGeom prst="ellipse">
            <a:avLst/>
          </a:prstGeom>
          <a:solidFill>
            <a:srgbClr val="2E6F9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3" name="Shape 42">
            <a:extLst>
              <a:ext uri="{FF2B5EF4-FFF2-40B4-BE49-F238E27FC236}">
                <a16:creationId xmlns:a16="http://schemas.microsoft.com/office/drawing/2014/main" id="{7836FF9F-B5B7-484F-A85C-E5EE6060D6E9}"/>
              </a:ext>
            </a:extLst>
          </p:cNvPr>
          <p:cNvSpPr/>
          <p:nvPr/>
        </p:nvSpPr>
        <p:spPr>
          <a:xfrm>
            <a:off x="10101324" y="1977672"/>
            <a:ext cx="80025" cy="80034"/>
          </a:xfrm>
          <a:prstGeom prst="ellipse">
            <a:avLst/>
          </a:prstGeom>
          <a:solidFill>
            <a:srgbClr val="2E6F9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4" name="Shape 42">
            <a:extLst>
              <a:ext uri="{FF2B5EF4-FFF2-40B4-BE49-F238E27FC236}">
                <a16:creationId xmlns:a16="http://schemas.microsoft.com/office/drawing/2014/main" id="{A255AAFA-9577-4BBA-8185-B8FF9BF77E02}"/>
              </a:ext>
            </a:extLst>
          </p:cNvPr>
          <p:cNvSpPr/>
          <p:nvPr/>
        </p:nvSpPr>
        <p:spPr>
          <a:xfrm>
            <a:off x="10120417" y="1494088"/>
            <a:ext cx="80025" cy="80034"/>
          </a:xfrm>
          <a:prstGeom prst="ellipse">
            <a:avLst/>
          </a:prstGeom>
          <a:solidFill>
            <a:srgbClr val="2E6F9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8C65B3-6B9E-4846-9772-A357DEAA469E}"/>
              </a:ext>
            </a:extLst>
          </p:cNvPr>
          <p:cNvSpPr txBox="1"/>
          <p:nvPr/>
        </p:nvSpPr>
        <p:spPr>
          <a:xfrm>
            <a:off x="10101324" y="1181160"/>
            <a:ext cx="811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Gaz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6BD4D6-BA10-4FB8-944C-0FEC737A0CA8}"/>
              </a:ext>
            </a:extLst>
          </p:cNvPr>
          <p:cNvSpPr txBox="1"/>
          <p:nvPr/>
        </p:nvSpPr>
        <p:spPr>
          <a:xfrm>
            <a:off x="9125540" y="2822302"/>
            <a:ext cx="143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Lieu de Décomposition</a:t>
            </a:r>
          </a:p>
        </p:txBody>
      </p:sp>
      <p:sp>
        <p:nvSpPr>
          <p:cNvPr id="75" name="Organigramme : Délai 74">
            <a:extLst>
              <a:ext uri="{FF2B5EF4-FFF2-40B4-BE49-F238E27FC236}">
                <a16:creationId xmlns:a16="http://schemas.microsoft.com/office/drawing/2014/main" id="{FC4BE69C-A360-4369-83C7-91D64EBE0B94}"/>
              </a:ext>
            </a:extLst>
          </p:cNvPr>
          <p:cNvSpPr/>
          <p:nvPr/>
        </p:nvSpPr>
        <p:spPr>
          <a:xfrm rot="16200000">
            <a:off x="10774640" y="2203591"/>
            <a:ext cx="103467" cy="1080060"/>
          </a:xfrm>
          <a:prstGeom prst="flowChartDelay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7E3CFF6E-E739-43F1-BF8C-AF303F1D3798}"/>
              </a:ext>
            </a:extLst>
          </p:cNvPr>
          <p:cNvSpPr txBox="1"/>
          <p:nvPr/>
        </p:nvSpPr>
        <p:spPr>
          <a:xfrm>
            <a:off x="10565087" y="2412818"/>
            <a:ext cx="811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 </a:t>
            </a:r>
          </a:p>
        </p:txBody>
      </p:sp>
    </p:spTree>
    <p:extLst>
      <p:ext uri="{BB962C8B-B14F-4D97-AF65-F5344CB8AC3E}">
        <p14:creationId xmlns:p14="http://schemas.microsoft.com/office/powerpoint/2010/main" val="2775635494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/>
          <p:cNvGrpSpPr/>
          <p:nvPr/>
        </p:nvGrpSpPr>
        <p:grpSpPr>
          <a:xfrm>
            <a:off x="213012" y="1430299"/>
            <a:ext cx="4730837" cy="3095240"/>
            <a:chOff x="0" y="1564846"/>
            <a:chExt cx="4730837" cy="3095240"/>
          </a:xfrm>
        </p:grpSpPr>
        <p:grpSp>
          <p:nvGrpSpPr>
            <p:cNvPr id="4" name="Groupe 12">
              <a:extLst>
                <a:ext uri="{FF2B5EF4-FFF2-40B4-BE49-F238E27FC236}">
                  <a16:creationId xmlns:a16="http://schemas.microsoft.com/office/drawing/2014/main" id="{AC8B5985-426B-4C0C-A685-97D1A5935AE1}"/>
                </a:ext>
              </a:extLst>
            </p:cNvPr>
            <p:cNvGrpSpPr/>
            <p:nvPr/>
          </p:nvGrpSpPr>
          <p:grpSpPr>
            <a:xfrm>
              <a:off x="0" y="1564846"/>
              <a:ext cx="4730837" cy="2485211"/>
              <a:chOff x="53660" y="1911409"/>
              <a:chExt cx="5893066" cy="3013791"/>
            </a:xfrm>
          </p:grpSpPr>
          <p:grpSp>
            <p:nvGrpSpPr>
              <p:cNvPr id="5" name="Groupe 13">
                <a:extLst>
                  <a:ext uri="{FF2B5EF4-FFF2-40B4-BE49-F238E27FC236}">
                    <a16:creationId xmlns:a16="http://schemas.microsoft.com/office/drawing/2014/main" id="{C4303D30-338A-4C20-8FCC-BCFC3D2885F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152716" y="3373705"/>
                <a:ext cx="4794010" cy="1551495"/>
                <a:chOff x="8728387" y="1603653"/>
                <a:chExt cx="3314744" cy="1072757"/>
              </a:xfrm>
            </p:grpSpPr>
            <p:sp>
              <p:nvSpPr>
                <p:cNvPr id="14" name="Cube 13">
                  <a:extLst>
                    <a:ext uri="{FF2B5EF4-FFF2-40B4-BE49-F238E27FC236}">
                      <a16:creationId xmlns:a16="http://schemas.microsoft.com/office/drawing/2014/main" id="{F0EF3D2F-348A-43C0-8003-131562B27585}"/>
                    </a:ext>
                  </a:extLst>
                </p:cNvPr>
                <p:cNvSpPr/>
                <p:nvPr>
                  <p:custDataLst>
                    <p:tags r:id="rId1"/>
                  </p:custDataLst>
                </p:nvPr>
              </p:nvSpPr>
              <p:spPr>
                <a:xfrm>
                  <a:off x="11596183" y="1961211"/>
                  <a:ext cx="446948" cy="402253"/>
                </a:xfrm>
                <a:prstGeom prst="cube">
                  <a:avLst/>
                </a:prstGeom>
                <a:solidFill>
                  <a:srgbClr val="C1C1C1"/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AutoShape 6">
                  <a:extLst>
                    <a:ext uri="{FF2B5EF4-FFF2-40B4-BE49-F238E27FC236}">
                      <a16:creationId xmlns:a16="http://schemas.microsoft.com/office/drawing/2014/main" id="{5139530D-6554-451F-8A05-F942D9B59DE4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2"/>
                  </p:custDataLst>
                </p:nvPr>
              </p:nvSpPr>
              <p:spPr bwMode="auto">
                <a:xfrm>
                  <a:off x="11680402" y="2103041"/>
                  <a:ext cx="236484" cy="217762"/>
                </a:xfrm>
                <a:prstGeom prst="sun">
                  <a:avLst>
                    <a:gd name="adj" fmla="val 25000"/>
                  </a:avLst>
                </a:prstGeom>
                <a:solidFill>
                  <a:srgbClr val="FBD4B4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6" name="Group 627">
                  <a:extLst>
                    <a:ext uri="{FF2B5EF4-FFF2-40B4-BE49-F238E27FC236}">
                      <a16:creationId xmlns:a16="http://schemas.microsoft.com/office/drawing/2014/main" id="{5D6BA67C-42C0-48E2-97EF-1C5CB8B4E6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728515" y="2390225"/>
                  <a:ext cx="138366" cy="286185"/>
                  <a:chOff x="2477" y="1603"/>
                  <a:chExt cx="576" cy="656"/>
                </a:xfrm>
                <a:solidFill>
                  <a:schemeClr val="accent2">
                    <a:lumMod val="50000"/>
                  </a:schemeClr>
                </a:solidFill>
              </p:grpSpPr>
              <p:sp>
                <p:nvSpPr>
                  <p:cNvPr id="82" name="Oval 628">
                    <a:extLst>
                      <a:ext uri="{FF2B5EF4-FFF2-40B4-BE49-F238E27FC236}">
                        <a16:creationId xmlns:a16="http://schemas.microsoft.com/office/drawing/2014/main" id="{987811B7-CDB4-4787-BF90-FA7164835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5" y="2179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3" name="Oval 629">
                    <a:extLst>
                      <a:ext uri="{FF2B5EF4-FFF2-40B4-BE49-F238E27FC236}">
                        <a16:creationId xmlns:a16="http://schemas.microsoft.com/office/drawing/2014/main" id="{7E23C9F7-2F77-44E2-953B-F3E60C929A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4" y="2177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4" name="Oval 630">
                    <a:extLst>
                      <a:ext uri="{FF2B5EF4-FFF2-40B4-BE49-F238E27FC236}">
                        <a16:creationId xmlns:a16="http://schemas.microsoft.com/office/drawing/2014/main" id="{4BE2561F-4866-4B0D-9E49-18B7AD832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97" y="216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5" name="Oval 631">
                    <a:extLst>
                      <a:ext uri="{FF2B5EF4-FFF2-40B4-BE49-F238E27FC236}">
                        <a16:creationId xmlns:a16="http://schemas.microsoft.com/office/drawing/2014/main" id="{7B57B44F-77F1-4FA9-99BC-BABF8C320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56" y="217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6" name="Oval 632">
                    <a:extLst>
                      <a:ext uri="{FF2B5EF4-FFF2-40B4-BE49-F238E27FC236}">
                        <a16:creationId xmlns:a16="http://schemas.microsoft.com/office/drawing/2014/main" id="{2A35CB56-FEE9-495F-BACC-7BCADA312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216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7" name="Oval 633">
                    <a:extLst>
                      <a:ext uri="{FF2B5EF4-FFF2-40B4-BE49-F238E27FC236}">
                        <a16:creationId xmlns:a16="http://schemas.microsoft.com/office/drawing/2014/main" id="{7D728D50-3960-4245-86E8-DDD1B0176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37" y="217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8" name="Oval 634">
                    <a:extLst>
                      <a:ext uri="{FF2B5EF4-FFF2-40B4-BE49-F238E27FC236}">
                        <a16:creationId xmlns:a16="http://schemas.microsoft.com/office/drawing/2014/main" id="{A9521A0B-EB06-4FBD-8C6C-2AA792ED6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10" y="216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9" name="Oval 635">
                    <a:extLst>
                      <a:ext uri="{FF2B5EF4-FFF2-40B4-BE49-F238E27FC236}">
                        <a16:creationId xmlns:a16="http://schemas.microsoft.com/office/drawing/2014/main" id="{ACBA097D-4123-4795-95C2-43DA04C019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9" y="208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0" name="Oval 636">
                    <a:extLst>
                      <a:ext uri="{FF2B5EF4-FFF2-40B4-BE49-F238E27FC236}">
                        <a16:creationId xmlns:a16="http://schemas.microsoft.com/office/drawing/2014/main" id="{415FEF6E-6460-44F4-9AC9-DE72B157A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75" y="216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1" name="Oval 637">
                    <a:extLst>
                      <a:ext uri="{FF2B5EF4-FFF2-40B4-BE49-F238E27FC236}">
                        <a16:creationId xmlns:a16="http://schemas.microsoft.com/office/drawing/2014/main" id="{B714DF0B-0BB6-4FC5-9C26-9CE09AA2FD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9" y="216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2" name="Oval 638">
                    <a:extLst>
                      <a:ext uri="{FF2B5EF4-FFF2-40B4-BE49-F238E27FC236}">
                        <a16:creationId xmlns:a16="http://schemas.microsoft.com/office/drawing/2014/main" id="{5B0B064D-1AA0-4F74-A34B-52657ACE89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63" y="2079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3" name="Oval 639">
                    <a:extLst>
                      <a:ext uri="{FF2B5EF4-FFF2-40B4-BE49-F238E27FC236}">
                        <a16:creationId xmlns:a16="http://schemas.microsoft.com/office/drawing/2014/main" id="{E3ECDEDC-10C9-4AF1-A5A8-742777E5D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208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" name="Oval 640">
                    <a:extLst>
                      <a:ext uri="{FF2B5EF4-FFF2-40B4-BE49-F238E27FC236}">
                        <a16:creationId xmlns:a16="http://schemas.microsoft.com/office/drawing/2014/main" id="{6AE6EB79-8D4A-42AE-B26C-2A913759D1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9" y="209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5" name="Oval 641">
                    <a:extLst>
                      <a:ext uri="{FF2B5EF4-FFF2-40B4-BE49-F238E27FC236}">
                        <a16:creationId xmlns:a16="http://schemas.microsoft.com/office/drawing/2014/main" id="{C376E5D0-2A4C-4A0D-9576-F26981BF2C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201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6" name="Oval 642">
                    <a:extLst>
                      <a:ext uri="{FF2B5EF4-FFF2-40B4-BE49-F238E27FC236}">
                        <a16:creationId xmlns:a16="http://schemas.microsoft.com/office/drawing/2014/main" id="{C97D3DD6-3F63-44E8-A6B0-3CBE6CB04A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26" y="208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7" name="Oval 643">
                    <a:extLst>
                      <a:ext uri="{FF2B5EF4-FFF2-40B4-BE49-F238E27FC236}">
                        <a16:creationId xmlns:a16="http://schemas.microsoft.com/office/drawing/2014/main" id="{DD4329AB-AE94-4021-B3AB-24FD1368D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1938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Oval 644">
                    <a:extLst>
                      <a:ext uri="{FF2B5EF4-FFF2-40B4-BE49-F238E27FC236}">
                        <a16:creationId xmlns:a16="http://schemas.microsoft.com/office/drawing/2014/main" id="{8F7C0FD4-2DB1-4F80-ABCA-475AB055C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05" y="207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9" name="Oval 645">
                    <a:extLst>
                      <a:ext uri="{FF2B5EF4-FFF2-40B4-BE49-F238E27FC236}">
                        <a16:creationId xmlns:a16="http://schemas.microsoft.com/office/drawing/2014/main" id="{3E459E7F-C812-4128-9D9E-510EAD8EE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62" y="208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0" name="Oval 646">
                    <a:extLst>
                      <a:ext uri="{FF2B5EF4-FFF2-40B4-BE49-F238E27FC236}">
                        <a16:creationId xmlns:a16="http://schemas.microsoft.com/office/drawing/2014/main" id="{AB7C13F8-0E89-486F-B387-2E71F5770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3" y="2027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1" name="Oval 647">
                    <a:extLst>
                      <a:ext uri="{FF2B5EF4-FFF2-40B4-BE49-F238E27FC236}">
                        <a16:creationId xmlns:a16="http://schemas.microsoft.com/office/drawing/2014/main" id="{A5479D70-6B99-465D-A11B-663E91FC5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27" y="182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2" name="Oval 648">
                    <a:extLst>
                      <a:ext uri="{FF2B5EF4-FFF2-40B4-BE49-F238E27FC236}">
                        <a16:creationId xmlns:a16="http://schemas.microsoft.com/office/drawing/2014/main" id="{5DA4724F-7325-4E3B-93B5-AC7A65F9A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72" y="199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3" name="Oval 649">
                    <a:extLst>
                      <a:ext uri="{FF2B5EF4-FFF2-40B4-BE49-F238E27FC236}">
                        <a16:creationId xmlns:a16="http://schemas.microsoft.com/office/drawing/2014/main" id="{C802F209-7C89-4174-8889-EF03EF83EE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185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4" name="Oval 650">
                    <a:extLst>
                      <a:ext uri="{FF2B5EF4-FFF2-40B4-BE49-F238E27FC236}">
                        <a16:creationId xmlns:a16="http://schemas.microsoft.com/office/drawing/2014/main" id="{2734A59A-4A59-4E1C-9893-108A04851B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0" y="191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5" name="Oval 651">
                    <a:extLst>
                      <a:ext uri="{FF2B5EF4-FFF2-40B4-BE49-F238E27FC236}">
                        <a16:creationId xmlns:a16="http://schemas.microsoft.com/office/drawing/2014/main" id="{461417E9-DC24-4AB4-8CD7-304A0A0FF9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1" y="180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6" name="Oval 652">
                    <a:extLst>
                      <a:ext uri="{FF2B5EF4-FFF2-40B4-BE49-F238E27FC236}">
                        <a16:creationId xmlns:a16="http://schemas.microsoft.com/office/drawing/2014/main" id="{5F9B6186-B51B-4126-A8B9-1DC304969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29" y="1987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Oval 653">
                    <a:extLst>
                      <a:ext uri="{FF2B5EF4-FFF2-40B4-BE49-F238E27FC236}">
                        <a16:creationId xmlns:a16="http://schemas.microsoft.com/office/drawing/2014/main" id="{FF02AA47-7B3C-4A5A-9950-2A1F1DD0C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90" y="1999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8" name="Oval 654">
                    <a:extLst>
                      <a:ext uri="{FF2B5EF4-FFF2-40B4-BE49-F238E27FC236}">
                        <a16:creationId xmlns:a16="http://schemas.microsoft.com/office/drawing/2014/main" id="{EB87AD44-81F3-4A70-AADF-80E8261487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95" y="207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" name="Oval 655">
                    <a:extLst>
                      <a:ext uri="{FF2B5EF4-FFF2-40B4-BE49-F238E27FC236}">
                        <a16:creationId xmlns:a16="http://schemas.microsoft.com/office/drawing/2014/main" id="{CCDD4F8F-9CF9-4F79-95A0-E6CD2AF74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54" y="1986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0" name="Oval 656">
                    <a:extLst>
                      <a:ext uri="{FF2B5EF4-FFF2-40B4-BE49-F238E27FC236}">
                        <a16:creationId xmlns:a16="http://schemas.microsoft.com/office/drawing/2014/main" id="{56A5EA76-384A-43E6-986C-F33B5C419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53" y="189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1" name="Oval 657">
                    <a:extLst>
                      <a:ext uri="{FF2B5EF4-FFF2-40B4-BE49-F238E27FC236}">
                        <a16:creationId xmlns:a16="http://schemas.microsoft.com/office/drawing/2014/main" id="{08CCC325-CBEF-40D9-AA68-DD9B0BE33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2" y="1958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2" name="Oval 658">
                    <a:extLst>
                      <a:ext uri="{FF2B5EF4-FFF2-40B4-BE49-F238E27FC236}">
                        <a16:creationId xmlns:a16="http://schemas.microsoft.com/office/drawing/2014/main" id="{7D161F30-EC94-4634-AAB5-45C7DC5C65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73" y="1938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3" name="Oval 659">
                    <a:extLst>
                      <a:ext uri="{FF2B5EF4-FFF2-40B4-BE49-F238E27FC236}">
                        <a16:creationId xmlns:a16="http://schemas.microsoft.com/office/drawing/2014/main" id="{F3430B69-F1C2-465C-BDDD-69D694FB4E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3" y="176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4" name="Oval 660">
                    <a:extLst>
                      <a:ext uri="{FF2B5EF4-FFF2-40B4-BE49-F238E27FC236}">
                        <a16:creationId xmlns:a16="http://schemas.microsoft.com/office/drawing/2014/main" id="{B7AE2653-23DE-47AE-A265-386079CBA7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83" y="168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5" name="Oval 661">
                    <a:extLst>
                      <a:ext uri="{FF2B5EF4-FFF2-40B4-BE49-F238E27FC236}">
                        <a16:creationId xmlns:a16="http://schemas.microsoft.com/office/drawing/2014/main" id="{8EA8BDFC-F9B4-4560-A790-CAF0A5305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32" y="179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6" name="Oval 662">
                    <a:extLst>
                      <a:ext uri="{FF2B5EF4-FFF2-40B4-BE49-F238E27FC236}">
                        <a16:creationId xmlns:a16="http://schemas.microsoft.com/office/drawing/2014/main" id="{BFEE9A8D-4632-453C-B608-81D6559B8E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33" y="199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7" name="Oval 663">
                    <a:extLst>
                      <a:ext uri="{FF2B5EF4-FFF2-40B4-BE49-F238E27FC236}">
                        <a16:creationId xmlns:a16="http://schemas.microsoft.com/office/drawing/2014/main" id="{39E3C6C4-9F1F-4BCD-8333-2E3F8B04CF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91" y="199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8" name="Oval 664">
                    <a:extLst>
                      <a:ext uri="{FF2B5EF4-FFF2-40B4-BE49-F238E27FC236}">
                        <a16:creationId xmlns:a16="http://schemas.microsoft.com/office/drawing/2014/main" id="{61C3193A-9F32-4210-B577-5BF7757F7D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93" y="1898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9" name="Oval 665">
                    <a:extLst>
                      <a:ext uri="{FF2B5EF4-FFF2-40B4-BE49-F238E27FC236}">
                        <a16:creationId xmlns:a16="http://schemas.microsoft.com/office/drawing/2014/main" id="{EDFD836A-B470-4513-8CF6-AF6B6362E7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14" y="190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0" name="Oval 666">
                    <a:extLst>
                      <a:ext uri="{FF2B5EF4-FFF2-40B4-BE49-F238E27FC236}">
                        <a16:creationId xmlns:a16="http://schemas.microsoft.com/office/drawing/2014/main" id="{124C3FD2-B485-4D22-A6A9-4DA2009B0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33" y="190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1" name="Oval 667">
                    <a:extLst>
                      <a:ext uri="{FF2B5EF4-FFF2-40B4-BE49-F238E27FC236}">
                        <a16:creationId xmlns:a16="http://schemas.microsoft.com/office/drawing/2014/main" id="{E4BEA63F-D612-4784-9BD9-92CCAC58B0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92" y="1907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2" name="Oval 668">
                    <a:extLst>
                      <a:ext uri="{FF2B5EF4-FFF2-40B4-BE49-F238E27FC236}">
                        <a16:creationId xmlns:a16="http://schemas.microsoft.com/office/drawing/2014/main" id="{0C48C1DA-C330-44C9-9543-9A7FFD764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1" y="216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" name="Oval 669">
                    <a:extLst>
                      <a:ext uri="{FF2B5EF4-FFF2-40B4-BE49-F238E27FC236}">
                        <a16:creationId xmlns:a16="http://schemas.microsoft.com/office/drawing/2014/main" id="{7DE1B3C9-A04B-413C-BBBE-F7AC9A7D3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186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" name="Oval 670">
                    <a:extLst>
                      <a:ext uri="{FF2B5EF4-FFF2-40B4-BE49-F238E27FC236}">
                        <a16:creationId xmlns:a16="http://schemas.microsoft.com/office/drawing/2014/main" id="{6E859E88-D6E0-48E9-89B4-73E39FD130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71" y="189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" name="Oval 671">
                    <a:extLst>
                      <a:ext uri="{FF2B5EF4-FFF2-40B4-BE49-F238E27FC236}">
                        <a16:creationId xmlns:a16="http://schemas.microsoft.com/office/drawing/2014/main" id="{A4E46255-F5B3-4DD7-A9B9-28E607328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50" y="180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" name="Oval 672">
                    <a:extLst>
                      <a:ext uri="{FF2B5EF4-FFF2-40B4-BE49-F238E27FC236}">
                        <a16:creationId xmlns:a16="http://schemas.microsoft.com/office/drawing/2014/main" id="{90E04D6C-8DC1-4FAA-8EA6-D0A9BEDA0E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90" y="1822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" name="Oval 673">
                    <a:extLst>
                      <a:ext uri="{FF2B5EF4-FFF2-40B4-BE49-F238E27FC236}">
                        <a16:creationId xmlns:a16="http://schemas.microsoft.com/office/drawing/2014/main" id="{252757C8-A6D7-4CFD-8A46-3945A0B5DB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5" y="176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8" name="Oval 674">
                    <a:extLst>
                      <a:ext uri="{FF2B5EF4-FFF2-40B4-BE49-F238E27FC236}">
                        <a16:creationId xmlns:a16="http://schemas.microsoft.com/office/drawing/2014/main" id="{65E61963-9FE5-452A-93E4-F1392094E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57" y="1818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9" name="Oval 675">
                    <a:extLst>
                      <a:ext uri="{FF2B5EF4-FFF2-40B4-BE49-F238E27FC236}">
                        <a16:creationId xmlns:a16="http://schemas.microsoft.com/office/drawing/2014/main" id="{F4CDA351-6992-43E7-A370-8FD187B6A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9" y="1839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0" name="Oval 676">
                    <a:extLst>
                      <a:ext uri="{FF2B5EF4-FFF2-40B4-BE49-F238E27FC236}">
                        <a16:creationId xmlns:a16="http://schemas.microsoft.com/office/drawing/2014/main" id="{7E69BEA2-2355-4E70-9793-500E7F5FB9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40" y="1726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1" name="Oval 677">
                    <a:extLst>
                      <a:ext uri="{FF2B5EF4-FFF2-40B4-BE49-F238E27FC236}">
                        <a16:creationId xmlns:a16="http://schemas.microsoft.com/office/drawing/2014/main" id="{A35E1B79-1992-44A0-B7CD-96180A4608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05" y="1726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2" name="Oval 678">
                    <a:extLst>
                      <a:ext uri="{FF2B5EF4-FFF2-40B4-BE49-F238E27FC236}">
                        <a16:creationId xmlns:a16="http://schemas.microsoft.com/office/drawing/2014/main" id="{67336D8B-8A20-4CFB-9467-45D510497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86" y="174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3" name="Oval 679">
                    <a:extLst>
                      <a:ext uri="{FF2B5EF4-FFF2-40B4-BE49-F238E27FC236}">
                        <a16:creationId xmlns:a16="http://schemas.microsoft.com/office/drawing/2014/main" id="{00CC9708-CD20-4BFB-ABFC-C3E7BDA596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7" y="171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4" name="Oval 680">
                    <a:extLst>
                      <a:ext uri="{FF2B5EF4-FFF2-40B4-BE49-F238E27FC236}">
                        <a16:creationId xmlns:a16="http://schemas.microsoft.com/office/drawing/2014/main" id="{F503344A-915D-4603-AA8F-AD0DD26A86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33" y="163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5" name="Oval 681">
                    <a:extLst>
                      <a:ext uri="{FF2B5EF4-FFF2-40B4-BE49-F238E27FC236}">
                        <a16:creationId xmlns:a16="http://schemas.microsoft.com/office/drawing/2014/main" id="{81B66E84-5B43-4F20-816E-F032E76772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88" y="1646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6" name="Oval 682">
                    <a:extLst>
                      <a:ext uri="{FF2B5EF4-FFF2-40B4-BE49-F238E27FC236}">
                        <a16:creationId xmlns:a16="http://schemas.microsoft.com/office/drawing/2014/main" id="{20B080C5-8CEA-4C98-B716-21912CBCBA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45" y="166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Oval 683">
                    <a:extLst>
                      <a:ext uri="{FF2B5EF4-FFF2-40B4-BE49-F238E27FC236}">
                        <a16:creationId xmlns:a16="http://schemas.microsoft.com/office/drawing/2014/main" id="{CF021D55-D16E-4F50-A89E-B35B89055A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07" y="1787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8" name="Oval 684">
                    <a:extLst>
                      <a:ext uri="{FF2B5EF4-FFF2-40B4-BE49-F238E27FC236}">
                        <a16:creationId xmlns:a16="http://schemas.microsoft.com/office/drawing/2014/main" id="{942C4407-F99A-41F2-9B73-BB9380C1B2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61" y="1759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9" name="Oval 685">
                    <a:extLst>
                      <a:ext uri="{FF2B5EF4-FFF2-40B4-BE49-F238E27FC236}">
                        <a16:creationId xmlns:a16="http://schemas.microsoft.com/office/drawing/2014/main" id="{8E6FCCDD-0132-476A-96D6-80A2D490B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21" y="175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0" name="Oval 686">
                    <a:extLst>
                      <a:ext uri="{FF2B5EF4-FFF2-40B4-BE49-F238E27FC236}">
                        <a16:creationId xmlns:a16="http://schemas.microsoft.com/office/drawing/2014/main" id="{26DB5DD1-6C78-4C60-90B1-F9D12500CD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98" y="1707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1" name="Oval 687">
                    <a:extLst>
                      <a:ext uri="{FF2B5EF4-FFF2-40B4-BE49-F238E27FC236}">
                        <a16:creationId xmlns:a16="http://schemas.microsoft.com/office/drawing/2014/main" id="{A384AFE1-9FA8-4690-9C0D-DEC3CCFB0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49" y="167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Oval 688">
                    <a:extLst>
                      <a:ext uri="{FF2B5EF4-FFF2-40B4-BE49-F238E27FC236}">
                        <a16:creationId xmlns:a16="http://schemas.microsoft.com/office/drawing/2014/main" id="{67716E2A-E1F0-458D-92A0-2B27705BF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14" y="1646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3" name="Oval 689">
                    <a:extLst>
                      <a:ext uri="{FF2B5EF4-FFF2-40B4-BE49-F238E27FC236}">
                        <a16:creationId xmlns:a16="http://schemas.microsoft.com/office/drawing/2014/main" id="{8D1DFDA9-5F90-4698-A191-26EA7BDD49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477" y="1603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4" name="Oval 690">
                    <a:extLst>
                      <a:ext uri="{FF2B5EF4-FFF2-40B4-BE49-F238E27FC236}">
                        <a16:creationId xmlns:a16="http://schemas.microsoft.com/office/drawing/2014/main" id="{3D616456-4872-4498-B31E-FA8D595EC6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01" y="1671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5" name="Oval 691">
                    <a:extLst>
                      <a:ext uri="{FF2B5EF4-FFF2-40B4-BE49-F238E27FC236}">
                        <a16:creationId xmlns:a16="http://schemas.microsoft.com/office/drawing/2014/main" id="{F9357262-C8D6-4C45-8272-C7D8473B17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67" y="1680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6" name="Oval 692">
                    <a:extLst>
                      <a:ext uri="{FF2B5EF4-FFF2-40B4-BE49-F238E27FC236}">
                        <a16:creationId xmlns:a16="http://schemas.microsoft.com/office/drawing/2014/main" id="{3C0B51FB-A17A-4476-AB54-FD03300568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84" y="163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7" name="Oval 693">
                    <a:extLst>
                      <a:ext uri="{FF2B5EF4-FFF2-40B4-BE49-F238E27FC236}">
                        <a16:creationId xmlns:a16="http://schemas.microsoft.com/office/drawing/2014/main" id="{4DCFB059-BDF7-4C2F-85F2-ABA9D4DF3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01" y="1635"/>
                    <a:ext cx="48" cy="80"/>
                  </a:xfrm>
                  <a:prstGeom prst="ellipse">
                    <a:avLst/>
                  </a:prstGeom>
                  <a:grpFill/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7" name="Cube 16">
                  <a:extLst>
                    <a:ext uri="{FF2B5EF4-FFF2-40B4-BE49-F238E27FC236}">
                      <a16:creationId xmlns:a16="http://schemas.microsoft.com/office/drawing/2014/main" id="{82CBEB0C-A793-4C20-B339-A442243F58CE}"/>
                    </a:ext>
                  </a:extLst>
                </p:cNvPr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8876996" y="1984108"/>
                  <a:ext cx="1188869" cy="345869"/>
                </a:xfrm>
                <a:prstGeom prst="cube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Cube 17">
                  <a:extLst>
                    <a:ext uri="{FF2B5EF4-FFF2-40B4-BE49-F238E27FC236}">
                      <a16:creationId xmlns:a16="http://schemas.microsoft.com/office/drawing/2014/main" id="{D794E4FC-88AD-4A7F-BFD1-FA4D957C5B7E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8728387" y="1949521"/>
                  <a:ext cx="208052" cy="518803"/>
                </a:xfrm>
                <a:prstGeom prst="cube">
                  <a:avLst/>
                </a:prstGeom>
                <a:solidFill>
                  <a:srgbClr val="C1C1C1"/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Cube 18">
                  <a:extLst>
                    <a:ext uri="{FF2B5EF4-FFF2-40B4-BE49-F238E27FC236}">
                      <a16:creationId xmlns:a16="http://schemas.microsoft.com/office/drawing/2014/main" id="{7A0E6C66-6A1D-47A1-AF33-CB1FEC81F22E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8876996" y="1984108"/>
                  <a:ext cx="1188869" cy="345869"/>
                </a:xfrm>
                <a:prstGeom prst="cube">
                  <a:avLst/>
                </a:prstGeom>
                <a:solidFill>
                  <a:schemeClr val="accent2">
                    <a:lumMod val="50000"/>
                  </a:schemeClr>
                </a:solidFill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AutoShape 3">
                  <a:extLst>
                    <a:ext uri="{FF2B5EF4-FFF2-40B4-BE49-F238E27FC236}">
                      <a16:creationId xmlns:a16="http://schemas.microsoft.com/office/drawing/2014/main" id="{9D322A1F-5B41-4AD6-B29C-1917678FC2EF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8995882" y="1880348"/>
                  <a:ext cx="59443" cy="138348"/>
                </a:xfrm>
                <a:prstGeom prst="cube">
                  <a:avLst>
                    <a:gd name="adj" fmla="val 25000"/>
                  </a:avLst>
                </a:prstGeom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AutoShape 3">
                  <a:extLst>
                    <a:ext uri="{FF2B5EF4-FFF2-40B4-BE49-F238E27FC236}">
                      <a16:creationId xmlns:a16="http://schemas.microsoft.com/office/drawing/2014/main" id="{FAE739F1-90BD-4252-A7B4-349951CA0028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8995882" y="1880348"/>
                  <a:ext cx="59443" cy="138348"/>
                </a:xfrm>
                <a:prstGeom prst="cube">
                  <a:avLst>
                    <a:gd name="adj" fmla="val 25000"/>
                  </a:avLst>
                </a:prstGeom>
                <a:solidFill>
                  <a:schemeClr val="accent2">
                    <a:lumMod val="50000"/>
                  </a:schemeClr>
                </a:solidFill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Organigramme : Fusion 30">
                  <a:extLst>
                    <a:ext uri="{FF2B5EF4-FFF2-40B4-BE49-F238E27FC236}">
                      <a16:creationId xmlns:a16="http://schemas.microsoft.com/office/drawing/2014/main" id="{8E7FC25C-8D2E-479B-A37A-20A0BD5B9581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8906718" y="1880348"/>
                  <a:ext cx="237774" cy="69174"/>
                </a:xfrm>
                <a:prstGeom prst="flowChartMerge">
                  <a:avLst/>
                </a:prstGeom>
                <a:solidFill>
                  <a:schemeClr val="bg1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perspectiveLeft"/>
                  <a:lightRig rig="threePt" dir="t"/>
                </a:scene3d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Organigramme : Fusion 31">
                  <a:extLst>
                    <a:ext uri="{FF2B5EF4-FFF2-40B4-BE49-F238E27FC236}">
                      <a16:creationId xmlns:a16="http://schemas.microsoft.com/office/drawing/2014/main" id="{FEB8CD0C-610E-4241-9A1F-1A00971D293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8906718" y="1880348"/>
                  <a:ext cx="237774" cy="69174"/>
                </a:xfrm>
                <a:prstGeom prst="flowChartMerge">
                  <a:avLst/>
                </a:prstGeom>
                <a:solidFill>
                  <a:schemeClr val="accent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perspectiveLeft"/>
                  <a:lightRig rig="threePt" dir="t"/>
                </a:scene3d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24" name="Connecteur droit 32">
                  <a:extLst>
                    <a:ext uri="{FF2B5EF4-FFF2-40B4-BE49-F238E27FC236}">
                      <a16:creationId xmlns:a16="http://schemas.microsoft.com/office/drawing/2014/main" id="{7E91C3B9-A027-4010-897B-3F7950496353}"/>
                    </a:ext>
                  </a:extLst>
                </p:cNvPr>
                <p:cNvCxnSpPr>
                  <a:stCxn id="69" idx="6"/>
                  <a:endCxn id="70" idx="2"/>
                </p:cNvCxnSpPr>
                <p:nvPr>
                  <p:custDataLst>
                    <p:tags r:id="rId10"/>
                  </p:custDataLst>
                </p:nvPr>
              </p:nvCxnSpPr>
              <p:spPr>
                <a:xfrm>
                  <a:off x="10214473" y="2399151"/>
                  <a:ext cx="505269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5" name="Organigramme : Stockage à accès direct 33">
                  <a:extLst>
                    <a:ext uri="{FF2B5EF4-FFF2-40B4-BE49-F238E27FC236}">
                      <a16:creationId xmlns:a16="http://schemas.microsoft.com/office/drawing/2014/main" id="{6A96C4F7-84DA-403C-8AB0-F70DB8F3F11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8876996" y="2122456"/>
                  <a:ext cx="148609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Organigramme : Stockage à accès direct 34">
                  <a:extLst>
                    <a:ext uri="{FF2B5EF4-FFF2-40B4-BE49-F238E27FC236}">
                      <a16:creationId xmlns:a16="http://schemas.microsoft.com/office/drawing/2014/main" id="{C78F40AE-8605-4DF5-A865-9A005F5F9744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8995882" y="2122456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Organigramme : Stockage à accès direct 35">
                  <a:extLst>
                    <a:ext uri="{FF2B5EF4-FFF2-40B4-BE49-F238E27FC236}">
                      <a16:creationId xmlns:a16="http://schemas.microsoft.com/office/drawing/2014/main" id="{DD54361B-4858-4F54-9408-891C3B1BD67D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9144491" y="2122456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Organigramme : Stockage à accès direct 36">
                  <a:extLst>
                    <a:ext uri="{FF2B5EF4-FFF2-40B4-BE49-F238E27FC236}">
                      <a16:creationId xmlns:a16="http://schemas.microsoft.com/office/drawing/2014/main" id="{04469981-649F-4B11-9EDC-1FC2E12CDFA5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9293100" y="2122456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Organigramme : Stockage à accès direct 37">
                  <a:extLst>
                    <a:ext uri="{FF2B5EF4-FFF2-40B4-BE49-F238E27FC236}">
                      <a16:creationId xmlns:a16="http://schemas.microsoft.com/office/drawing/2014/main" id="{ABD652A8-72A3-4565-8233-6EF58C5CB3DF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9441708" y="2122456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Organigramme : Stockage à accès direct 38">
                  <a:extLst>
                    <a:ext uri="{FF2B5EF4-FFF2-40B4-BE49-F238E27FC236}">
                      <a16:creationId xmlns:a16="http://schemas.microsoft.com/office/drawing/2014/main" id="{E502700C-D658-493D-82F7-24735A19783D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9649761" y="2122456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Organigramme : Stockage à accès direct 39">
                  <a:extLst>
                    <a:ext uri="{FF2B5EF4-FFF2-40B4-BE49-F238E27FC236}">
                      <a16:creationId xmlns:a16="http://schemas.microsoft.com/office/drawing/2014/main" id="{6A43D8D1-B8F8-43B8-BBB4-5D8BCA027D54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9590317" y="2122456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Organigramme : Données 40">
                  <a:extLst>
                    <a:ext uri="{FF2B5EF4-FFF2-40B4-BE49-F238E27FC236}">
                      <a16:creationId xmlns:a16="http://schemas.microsoft.com/office/drawing/2014/main" id="{A1786D14-A3C1-4001-99F6-FE8E67C8640D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 flipH="1">
                  <a:off x="8936439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Organigramme : Données 41">
                  <a:extLst>
                    <a:ext uri="{FF2B5EF4-FFF2-40B4-BE49-F238E27FC236}">
                      <a16:creationId xmlns:a16="http://schemas.microsoft.com/office/drawing/2014/main" id="{4F9410FE-BFB0-461F-9CFF-985FE67A7BB0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 flipH="1">
                  <a:off x="9025605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Organigramme : Données 42">
                  <a:extLst>
                    <a:ext uri="{FF2B5EF4-FFF2-40B4-BE49-F238E27FC236}">
                      <a16:creationId xmlns:a16="http://schemas.microsoft.com/office/drawing/2014/main" id="{765DBDE0-63DB-45F8-9342-7D5C47115490}"/>
                    </a:ext>
                  </a:extLst>
                </p:cNvPr>
                <p:cNvSpPr/>
                <p:nvPr>
                  <p:custDataLst>
                    <p:tags r:id="rId20"/>
                  </p:custDataLst>
                </p:nvPr>
              </p:nvSpPr>
              <p:spPr>
                <a:xfrm flipH="1">
                  <a:off x="9114770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Organigramme : Données 43">
                  <a:extLst>
                    <a:ext uri="{FF2B5EF4-FFF2-40B4-BE49-F238E27FC236}">
                      <a16:creationId xmlns:a16="http://schemas.microsoft.com/office/drawing/2014/main" id="{6ED452BD-2072-4ADA-A994-A22F4E33AD50}"/>
                    </a:ext>
                  </a:extLst>
                </p:cNvPr>
                <p:cNvSpPr/>
                <p:nvPr>
                  <p:custDataLst>
                    <p:tags r:id="rId21"/>
                  </p:custDataLst>
                </p:nvPr>
              </p:nvSpPr>
              <p:spPr>
                <a:xfrm flipH="1">
                  <a:off x="9203935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Organigramme : Données 44">
                  <a:extLst>
                    <a:ext uri="{FF2B5EF4-FFF2-40B4-BE49-F238E27FC236}">
                      <a16:creationId xmlns:a16="http://schemas.microsoft.com/office/drawing/2014/main" id="{B253AAF5-4E15-4F67-8180-AAFE18018A05}"/>
                    </a:ext>
                  </a:extLst>
                </p:cNvPr>
                <p:cNvSpPr/>
                <p:nvPr>
                  <p:custDataLst>
                    <p:tags r:id="rId22"/>
                  </p:custDataLst>
                </p:nvPr>
              </p:nvSpPr>
              <p:spPr>
                <a:xfrm flipH="1">
                  <a:off x="9293100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Organigramme : Données 45">
                  <a:extLst>
                    <a:ext uri="{FF2B5EF4-FFF2-40B4-BE49-F238E27FC236}">
                      <a16:creationId xmlns:a16="http://schemas.microsoft.com/office/drawing/2014/main" id="{2E82E84C-63D7-4788-918B-32D42786B605}"/>
                    </a:ext>
                  </a:extLst>
                </p:cNvPr>
                <p:cNvSpPr/>
                <p:nvPr>
                  <p:custDataLst>
                    <p:tags r:id="rId23"/>
                  </p:custDataLst>
                </p:nvPr>
              </p:nvSpPr>
              <p:spPr>
                <a:xfrm flipH="1">
                  <a:off x="9382265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Organigramme : Données 46">
                  <a:extLst>
                    <a:ext uri="{FF2B5EF4-FFF2-40B4-BE49-F238E27FC236}">
                      <a16:creationId xmlns:a16="http://schemas.microsoft.com/office/drawing/2014/main" id="{7F39AA30-79FC-4C05-B7CD-A94E4D9D17F9}"/>
                    </a:ext>
                  </a:extLst>
                </p:cNvPr>
                <p:cNvSpPr/>
                <p:nvPr>
                  <p:custDataLst>
                    <p:tags r:id="rId24"/>
                  </p:custDataLst>
                </p:nvPr>
              </p:nvSpPr>
              <p:spPr>
                <a:xfrm flipH="1">
                  <a:off x="9471430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Organigramme : Données 47">
                  <a:extLst>
                    <a:ext uri="{FF2B5EF4-FFF2-40B4-BE49-F238E27FC236}">
                      <a16:creationId xmlns:a16="http://schemas.microsoft.com/office/drawing/2014/main" id="{455FE3B1-D89D-4FE8-A444-A81344BD7F68}"/>
                    </a:ext>
                  </a:extLst>
                </p:cNvPr>
                <p:cNvSpPr/>
                <p:nvPr>
                  <p:custDataLst>
                    <p:tags r:id="rId25"/>
                  </p:custDataLst>
                </p:nvPr>
              </p:nvSpPr>
              <p:spPr>
                <a:xfrm flipH="1">
                  <a:off x="9560596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Organigramme : Stockage à accès direct 48">
                  <a:extLst>
                    <a:ext uri="{FF2B5EF4-FFF2-40B4-BE49-F238E27FC236}">
                      <a16:creationId xmlns:a16="http://schemas.microsoft.com/office/drawing/2014/main" id="{FA0403FA-FF15-4EAE-8D96-AE922E84943B}"/>
                    </a:ext>
                  </a:extLst>
                </p:cNvPr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9738925" y="2122456"/>
                  <a:ext cx="148609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Pentagone 43">
                  <a:extLst>
                    <a:ext uri="{FF2B5EF4-FFF2-40B4-BE49-F238E27FC236}">
                      <a16:creationId xmlns:a16="http://schemas.microsoft.com/office/drawing/2014/main" id="{D3ABCD20-C76A-4C74-8E36-2462D2696D74}"/>
                    </a:ext>
                  </a:extLst>
                </p:cNvPr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9857813" y="2122456"/>
                  <a:ext cx="118887" cy="69174"/>
                </a:xfrm>
                <a:prstGeom prst="homePlat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Organigramme : Données 50">
                  <a:extLst>
                    <a:ext uri="{FF2B5EF4-FFF2-40B4-BE49-F238E27FC236}">
                      <a16:creationId xmlns:a16="http://schemas.microsoft.com/office/drawing/2014/main" id="{9EAB0F0D-EE63-4D95-A0DA-F5F346C5EF77}"/>
                    </a:ext>
                  </a:extLst>
                </p:cNvPr>
                <p:cNvSpPr/>
                <p:nvPr>
                  <p:custDataLst>
                    <p:tags r:id="rId28"/>
                  </p:custDataLst>
                </p:nvPr>
              </p:nvSpPr>
              <p:spPr>
                <a:xfrm flipH="1">
                  <a:off x="9649761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Organigramme : Données 51">
                  <a:extLst>
                    <a:ext uri="{FF2B5EF4-FFF2-40B4-BE49-F238E27FC236}">
                      <a16:creationId xmlns:a16="http://schemas.microsoft.com/office/drawing/2014/main" id="{BCDA5034-638B-4CF4-BBF5-AADB3018F075}"/>
                    </a:ext>
                  </a:extLst>
                </p:cNvPr>
                <p:cNvSpPr/>
                <p:nvPr>
                  <p:custDataLst>
                    <p:tags r:id="rId29"/>
                  </p:custDataLst>
                </p:nvPr>
              </p:nvSpPr>
              <p:spPr>
                <a:xfrm flipH="1">
                  <a:off x="9738925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Organigramme : Données 52">
                  <a:extLst>
                    <a:ext uri="{FF2B5EF4-FFF2-40B4-BE49-F238E27FC236}">
                      <a16:creationId xmlns:a16="http://schemas.microsoft.com/office/drawing/2014/main" id="{22AD93D3-7C69-4111-9731-5902B2B2481A}"/>
                    </a:ext>
                  </a:extLst>
                </p:cNvPr>
                <p:cNvSpPr/>
                <p:nvPr>
                  <p:custDataLst>
                    <p:tags r:id="rId30"/>
                  </p:custDataLst>
                </p:nvPr>
              </p:nvSpPr>
              <p:spPr>
                <a:xfrm flipH="1">
                  <a:off x="9828091" y="2087869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AutoShape 4">
                  <a:extLst>
                    <a:ext uri="{FF2B5EF4-FFF2-40B4-BE49-F238E27FC236}">
                      <a16:creationId xmlns:a16="http://schemas.microsoft.com/office/drawing/2014/main" id="{5A1DE6F4-B9C8-4FF7-95FC-5C6F0C4BAF11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31"/>
                  </p:custDataLst>
                </p:nvPr>
              </p:nvSpPr>
              <p:spPr bwMode="auto">
                <a:xfrm>
                  <a:off x="8906718" y="1603653"/>
                  <a:ext cx="235050" cy="305278"/>
                </a:xfrm>
                <a:prstGeom prst="can">
                  <a:avLst>
                    <a:gd name="adj" fmla="val 33116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Organigramme : Stockage à accès direct 54">
                  <a:extLst>
                    <a:ext uri="{FF2B5EF4-FFF2-40B4-BE49-F238E27FC236}">
                      <a16:creationId xmlns:a16="http://schemas.microsoft.com/office/drawing/2014/main" id="{610199F5-BBD1-4C80-93E3-ED461F022485}"/>
                    </a:ext>
                  </a:extLst>
                </p:cNvPr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8906718" y="2191630"/>
                  <a:ext cx="2972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Organigramme : Stockage à accès direct 55">
                  <a:extLst>
                    <a:ext uri="{FF2B5EF4-FFF2-40B4-BE49-F238E27FC236}">
                      <a16:creationId xmlns:a16="http://schemas.microsoft.com/office/drawing/2014/main" id="{976A79F7-DAF3-47F0-896B-8E95E44360B4}"/>
                    </a:ext>
                  </a:extLst>
                </p:cNvPr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8876996" y="2191630"/>
                  <a:ext cx="178331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Organigramme : Stockage à accès direct 56">
                  <a:extLst>
                    <a:ext uri="{FF2B5EF4-FFF2-40B4-BE49-F238E27FC236}">
                      <a16:creationId xmlns:a16="http://schemas.microsoft.com/office/drawing/2014/main" id="{8B1E22C5-4FDD-4B94-ADBC-D1610766CC12}"/>
                    </a:ext>
                  </a:extLst>
                </p:cNvPr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9025605" y="2191630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Organigramme : Stockage à accès direct 57">
                  <a:extLst>
                    <a:ext uri="{FF2B5EF4-FFF2-40B4-BE49-F238E27FC236}">
                      <a16:creationId xmlns:a16="http://schemas.microsoft.com/office/drawing/2014/main" id="{B04D8E2E-3241-41DF-8F10-F4AE24A1E10F}"/>
                    </a:ext>
                  </a:extLst>
                </p:cNvPr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9174213" y="2191630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Organigramme : Stockage à accès direct 58">
                  <a:extLst>
                    <a:ext uri="{FF2B5EF4-FFF2-40B4-BE49-F238E27FC236}">
                      <a16:creationId xmlns:a16="http://schemas.microsoft.com/office/drawing/2014/main" id="{AF4CCA4D-950F-4B5C-9065-DD07BEDC8D09}"/>
                    </a:ext>
                  </a:extLst>
                </p:cNvPr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9322822" y="2191630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Organigramme : Stockage à accès direct 59">
                  <a:extLst>
                    <a:ext uri="{FF2B5EF4-FFF2-40B4-BE49-F238E27FC236}">
                      <a16:creationId xmlns:a16="http://schemas.microsoft.com/office/drawing/2014/main" id="{A0455ED2-7F34-4C94-8A10-4F1FB4945244}"/>
                    </a:ext>
                  </a:extLst>
                </p:cNvPr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9471430" y="2191630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Organigramme : Stockage à accès direct 60">
                  <a:extLst>
                    <a:ext uri="{FF2B5EF4-FFF2-40B4-BE49-F238E27FC236}">
                      <a16:creationId xmlns:a16="http://schemas.microsoft.com/office/drawing/2014/main" id="{AF305195-28FE-47F5-B43A-CAFA3FDDFACF}"/>
                    </a:ext>
                  </a:extLst>
                </p:cNvPr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9649761" y="2191630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Organigramme : Stockage à accès direct 61">
                  <a:extLst>
                    <a:ext uri="{FF2B5EF4-FFF2-40B4-BE49-F238E27FC236}">
                      <a16:creationId xmlns:a16="http://schemas.microsoft.com/office/drawing/2014/main" id="{70A35C21-9CE5-45A6-B15C-A21AF8088770}"/>
                    </a:ext>
                  </a:extLst>
                </p:cNvPr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9620039" y="2191630"/>
                  <a:ext cx="208052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Organigramme : Données 62">
                  <a:extLst>
                    <a:ext uri="{FF2B5EF4-FFF2-40B4-BE49-F238E27FC236}">
                      <a16:creationId xmlns:a16="http://schemas.microsoft.com/office/drawing/2014/main" id="{FA35E886-8EA7-4A9F-81D1-E129253BD1A5}"/>
                    </a:ext>
                  </a:extLst>
                </p:cNvPr>
                <p:cNvSpPr/>
                <p:nvPr>
                  <p:custDataLst>
                    <p:tags r:id="rId40"/>
                  </p:custDataLst>
                </p:nvPr>
              </p:nvSpPr>
              <p:spPr>
                <a:xfrm flipH="1">
                  <a:off x="8966161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Organigramme : Données 63">
                  <a:extLst>
                    <a:ext uri="{FF2B5EF4-FFF2-40B4-BE49-F238E27FC236}">
                      <a16:creationId xmlns:a16="http://schemas.microsoft.com/office/drawing/2014/main" id="{A620D5EA-A57C-4822-A1C3-3F380F9CB5F4}"/>
                    </a:ext>
                  </a:extLst>
                </p:cNvPr>
                <p:cNvSpPr/>
                <p:nvPr>
                  <p:custDataLst>
                    <p:tags r:id="rId41"/>
                  </p:custDataLst>
                </p:nvPr>
              </p:nvSpPr>
              <p:spPr>
                <a:xfrm flipH="1">
                  <a:off x="9055326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Organigramme : Données 64">
                  <a:extLst>
                    <a:ext uri="{FF2B5EF4-FFF2-40B4-BE49-F238E27FC236}">
                      <a16:creationId xmlns:a16="http://schemas.microsoft.com/office/drawing/2014/main" id="{0E879B58-89C9-4DE2-A6BC-6F85D889C118}"/>
                    </a:ext>
                  </a:extLst>
                </p:cNvPr>
                <p:cNvSpPr/>
                <p:nvPr>
                  <p:custDataLst>
                    <p:tags r:id="rId42"/>
                  </p:custDataLst>
                </p:nvPr>
              </p:nvSpPr>
              <p:spPr>
                <a:xfrm flipH="1">
                  <a:off x="9144491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rganigramme : Données 65">
                  <a:extLst>
                    <a:ext uri="{FF2B5EF4-FFF2-40B4-BE49-F238E27FC236}">
                      <a16:creationId xmlns:a16="http://schemas.microsoft.com/office/drawing/2014/main" id="{ECA05C49-3FE5-438D-BE0F-6BA9FB1F9A24}"/>
                    </a:ext>
                  </a:extLst>
                </p:cNvPr>
                <p:cNvSpPr/>
                <p:nvPr>
                  <p:custDataLst>
                    <p:tags r:id="rId43"/>
                  </p:custDataLst>
                </p:nvPr>
              </p:nvSpPr>
              <p:spPr>
                <a:xfrm flipH="1">
                  <a:off x="9233656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rganigramme : Données 66">
                  <a:extLst>
                    <a:ext uri="{FF2B5EF4-FFF2-40B4-BE49-F238E27FC236}">
                      <a16:creationId xmlns:a16="http://schemas.microsoft.com/office/drawing/2014/main" id="{E3DA6BE2-195B-4FED-ACFE-02FEEADF47BF}"/>
                    </a:ext>
                  </a:extLst>
                </p:cNvPr>
                <p:cNvSpPr/>
                <p:nvPr>
                  <p:custDataLst>
                    <p:tags r:id="rId44"/>
                  </p:custDataLst>
                </p:nvPr>
              </p:nvSpPr>
              <p:spPr>
                <a:xfrm flipH="1">
                  <a:off x="9322822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Organigramme : Données 67">
                  <a:extLst>
                    <a:ext uri="{FF2B5EF4-FFF2-40B4-BE49-F238E27FC236}">
                      <a16:creationId xmlns:a16="http://schemas.microsoft.com/office/drawing/2014/main" id="{7BE33E0E-E018-4AED-8A9A-07FD53357FC7}"/>
                    </a:ext>
                  </a:extLst>
                </p:cNvPr>
                <p:cNvSpPr/>
                <p:nvPr>
                  <p:custDataLst>
                    <p:tags r:id="rId45"/>
                  </p:custDataLst>
                </p:nvPr>
              </p:nvSpPr>
              <p:spPr>
                <a:xfrm flipH="1">
                  <a:off x="9411987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Organigramme : Données 68">
                  <a:extLst>
                    <a:ext uri="{FF2B5EF4-FFF2-40B4-BE49-F238E27FC236}">
                      <a16:creationId xmlns:a16="http://schemas.microsoft.com/office/drawing/2014/main" id="{9B5E86B9-2D51-4051-A48F-8520401140F4}"/>
                    </a:ext>
                  </a:extLst>
                </p:cNvPr>
                <p:cNvSpPr/>
                <p:nvPr>
                  <p:custDataLst>
                    <p:tags r:id="rId46"/>
                  </p:custDataLst>
                </p:nvPr>
              </p:nvSpPr>
              <p:spPr>
                <a:xfrm flipH="1">
                  <a:off x="9501152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Organigramme : Données 69">
                  <a:extLst>
                    <a:ext uri="{FF2B5EF4-FFF2-40B4-BE49-F238E27FC236}">
                      <a16:creationId xmlns:a16="http://schemas.microsoft.com/office/drawing/2014/main" id="{8FA83623-9D02-4511-B2DB-0286E8F39A26}"/>
                    </a:ext>
                  </a:extLst>
                </p:cNvPr>
                <p:cNvSpPr/>
                <p:nvPr>
                  <p:custDataLst>
                    <p:tags r:id="rId47"/>
                  </p:custDataLst>
                </p:nvPr>
              </p:nvSpPr>
              <p:spPr>
                <a:xfrm flipH="1">
                  <a:off x="9590317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Organigramme : Stockage à accès direct 70">
                  <a:extLst>
                    <a:ext uri="{FF2B5EF4-FFF2-40B4-BE49-F238E27FC236}">
                      <a16:creationId xmlns:a16="http://schemas.microsoft.com/office/drawing/2014/main" id="{D43881C9-970B-4653-8DE1-EF3DC16C19BD}"/>
                    </a:ext>
                  </a:extLst>
                </p:cNvPr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9768648" y="2191630"/>
                  <a:ext cx="148609" cy="69174"/>
                </a:xfrm>
                <a:prstGeom prst="flowChartMagneticDrum">
                  <a:avLst/>
                </a:prstGeom>
                <a:ln/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Pentagone 66">
                  <a:extLst>
                    <a:ext uri="{FF2B5EF4-FFF2-40B4-BE49-F238E27FC236}">
                      <a16:creationId xmlns:a16="http://schemas.microsoft.com/office/drawing/2014/main" id="{87FFE231-EF81-4EF1-9BEF-A52CD28E5F6A}"/>
                    </a:ext>
                  </a:extLst>
                </p:cNvPr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9857813" y="2191630"/>
                  <a:ext cx="118887" cy="69174"/>
                </a:xfrm>
                <a:prstGeom prst="homePlat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Organigramme : Données 72">
                  <a:extLst>
                    <a:ext uri="{FF2B5EF4-FFF2-40B4-BE49-F238E27FC236}">
                      <a16:creationId xmlns:a16="http://schemas.microsoft.com/office/drawing/2014/main" id="{C7374344-1B45-4CEB-9E2D-7A065D5DF1F4}"/>
                    </a:ext>
                  </a:extLst>
                </p:cNvPr>
                <p:cNvSpPr/>
                <p:nvPr>
                  <p:custDataLst>
                    <p:tags r:id="rId50"/>
                  </p:custDataLst>
                </p:nvPr>
              </p:nvSpPr>
              <p:spPr>
                <a:xfrm flipH="1">
                  <a:off x="9679482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Organigramme : Données 73">
                  <a:extLst>
                    <a:ext uri="{FF2B5EF4-FFF2-40B4-BE49-F238E27FC236}">
                      <a16:creationId xmlns:a16="http://schemas.microsoft.com/office/drawing/2014/main" id="{60290D12-4E93-4BEF-B563-93A25ABF7567}"/>
                    </a:ext>
                  </a:extLst>
                </p:cNvPr>
                <p:cNvSpPr/>
                <p:nvPr>
                  <p:custDataLst>
                    <p:tags r:id="rId51"/>
                  </p:custDataLst>
                </p:nvPr>
              </p:nvSpPr>
              <p:spPr>
                <a:xfrm flipH="1">
                  <a:off x="9768648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Organigramme : Données 74">
                  <a:extLst>
                    <a:ext uri="{FF2B5EF4-FFF2-40B4-BE49-F238E27FC236}">
                      <a16:creationId xmlns:a16="http://schemas.microsoft.com/office/drawing/2014/main" id="{2AA6D8E1-6743-49FB-A5C9-7A52E586C3FD}"/>
                    </a:ext>
                  </a:extLst>
                </p:cNvPr>
                <p:cNvSpPr/>
                <p:nvPr>
                  <p:custDataLst>
                    <p:tags r:id="rId52"/>
                  </p:custDataLst>
                </p:nvPr>
              </p:nvSpPr>
              <p:spPr>
                <a:xfrm flipH="1">
                  <a:off x="9857813" y="2157043"/>
                  <a:ext cx="29722" cy="138348"/>
                </a:xfrm>
                <a:prstGeom prst="flowChartInputOutput">
                  <a:avLst/>
                </a:prstGeom>
                <a:ln/>
                <a:scene3d>
                  <a:camera prst="orthographicFront">
                    <a:rot lat="0" lon="0" rev="1800000"/>
                  </a:camera>
                  <a:lightRig rig="threePt" dir="t"/>
                </a:scene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Pentagone 70">
                  <a:extLst>
                    <a:ext uri="{FF2B5EF4-FFF2-40B4-BE49-F238E27FC236}">
                      <a16:creationId xmlns:a16="http://schemas.microsoft.com/office/drawing/2014/main" id="{E8D8BB57-8806-49FC-9456-004E3974D0FF}"/>
                    </a:ext>
                  </a:extLst>
                </p:cNvPr>
                <p:cNvSpPr/>
                <p:nvPr>
                  <p:custDataLst>
                    <p:tags r:id="rId53"/>
                  </p:custDataLst>
                </p:nvPr>
              </p:nvSpPr>
              <p:spPr>
                <a:xfrm>
                  <a:off x="10006422" y="2157043"/>
                  <a:ext cx="89165" cy="103761"/>
                </a:xfrm>
                <a:prstGeom prst="homePlate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tx1"/>
                  </a:solidFill>
                </a:ln>
                <a:scene3d>
                  <a:camera prst="isometricOffAxis2Left">
                    <a:rot lat="600000" lon="1200000" rev="0"/>
                  </a:camera>
                  <a:lightRig rig="threePt" dir="t"/>
                </a:scene3d>
                <a:sp3d extrusionH="38100" prstMaterial="powder">
                  <a:extrusionClr>
                    <a:schemeClr val="bg1">
                      <a:lumMod val="50000"/>
                    </a:schemeClr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Organigramme : Stockage à accès direct 76">
                  <a:extLst>
                    <a:ext uri="{FF2B5EF4-FFF2-40B4-BE49-F238E27FC236}">
                      <a16:creationId xmlns:a16="http://schemas.microsoft.com/office/drawing/2014/main" id="{F62F076F-CBBD-4FAA-A8B7-E8C119E0CD37}"/>
                    </a:ext>
                  </a:extLst>
                </p:cNvPr>
                <p:cNvSpPr/>
                <p:nvPr>
                  <p:custDataLst>
                    <p:tags r:id="rId54"/>
                  </p:custDataLst>
                </p:nvPr>
              </p:nvSpPr>
              <p:spPr>
                <a:xfrm>
                  <a:off x="10065865" y="2191630"/>
                  <a:ext cx="29722" cy="34587"/>
                </a:xfrm>
                <a:prstGeom prst="flowChartMagneticDrum">
                  <a:avLst/>
                </a:pr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Oval 20">
                  <a:extLst>
                    <a:ext uri="{FF2B5EF4-FFF2-40B4-BE49-F238E27FC236}">
                      <a16:creationId xmlns:a16="http://schemas.microsoft.com/office/drawing/2014/main" id="{B7773E6D-9D5E-4808-97D7-FE1AB1DC671A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55"/>
                  </p:custDataLst>
                </p:nvPr>
              </p:nvSpPr>
              <p:spPr bwMode="auto">
                <a:xfrm>
                  <a:off x="10036143" y="2295390"/>
                  <a:ext cx="178331" cy="207521"/>
                </a:xfrm>
                <a:prstGeom prst="ellipse">
                  <a:avLst/>
                </a:prstGeom>
                <a:solidFill>
                  <a:srgbClr val="FFFFFF"/>
                </a:solidFill>
                <a:ln w="6350">
                  <a:noFill/>
                  <a:round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552450" contourW="19050" prstMaterial="legacyMatte">
                  <a:bevelT w="13500" h="13500" prst="angle"/>
                  <a:bevelB w="13500" h="13500" prst="angle"/>
                  <a:extrusionClr>
                    <a:srgbClr val="FFFFFF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flatTx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Oval 20">
                  <a:extLst>
                    <a:ext uri="{FF2B5EF4-FFF2-40B4-BE49-F238E27FC236}">
                      <a16:creationId xmlns:a16="http://schemas.microsoft.com/office/drawing/2014/main" id="{F437658E-BB8E-4121-AEAC-0BA456BECCE2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>
                  <a:off x="10719742" y="2295390"/>
                  <a:ext cx="178331" cy="20752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ffectLst/>
                <a:scene3d>
                  <a:camera prst="legacyObliqueTopRight"/>
                  <a:lightRig rig="legacyFlat3" dir="b"/>
                </a:scene3d>
                <a:sp3d extrusionH="546100" contourW="19050" prstMaterial="legacyMatte">
                  <a:bevelT w="13500" h="13500" prst="angle"/>
                  <a:bevelB w="13500" h="13500" prst="angle"/>
                  <a:extrusionClr>
                    <a:srgbClr val="FFFFFF"/>
                  </a:extrusionClr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flatTx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1" name="Connecteur droit 79">
                  <a:extLst>
                    <a:ext uri="{FF2B5EF4-FFF2-40B4-BE49-F238E27FC236}">
                      <a16:creationId xmlns:a16="http://schemas.microsoft.com/office/drawing/2014/main" id="{BE9B8C9F-0909-4F33-821A-61F5018D2E63}"/>
                    </a:ext>
                  </a:extLst>
                </p:cNvPr>
                <p:cNvCxnSpPr/>
                <p:nvPr>
                  <p:custDataLst>
                    <p:tags r:id="rId57"/>
                  </p:custDataLst>
                </p:nvPr>
              </p:nvCxnSpPr>
              <p:spPr>
                <a:xfrm>
                  <a:off x="10125307" y="2295390"/>
                  <a:ext cx="683599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Connecteur droit 80">
                  <a:extLst>
                    <a:ext uri="{FF2B5EF4-FFF2-40B4-BE49-F238E27FC236}">
                      <a16:creationId xmlns:a16="http://schemas.microsoft.com/office/drawing/2014/main" id="{C031FA91-7452-49E6-9D9C-B9C5CAB71B01}"/>
                    </a:ext>
                  </a:extLst>
                </p:cNvPr>
                <p:cNvCxnSpPr>
                  <a:endCxn id="70" idx="4"/>
                </p:cNvCxnSpPr>
                <p:nvPr>
                  <p:custDataLst>
                    <p:tags r:id="rId58"/>
                  </p:custDataLst>
                </p:nvPr>
              </p:nvCxnSpPr>
              <p:spPr>
                <a:xfrm>
                  <a:off x="10125307" y="2502912"/>
                  <a:ext cx="6836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Connecteur droit 81">
                  <a:extLst>
                    <a:ext uri="{FF2B5EF4-FFF2-40B4-BE49-F238E27FC236}">
                      <a16:creationId xmlns:a16="http://schemas.microsoft.com/office/drawing/2014/main" id="{D16316B4-9C87-46AE-93A3-C9A431FDB64E}"/>
                    </a:ext>
                  </a:extLst>
                </p:cNvPr>
                <p:cNvCxnSpPr/>
                <p:nvPr>
                  <p:custDataLst>
                    <p:tags r:id="rId59"/>
                  </p:custDataLst>
                </p:nvPr>
              </p:nvCxnSpPr>
              <p:spPr>
                <a:xfrm>
                  <a:off x="10251730" y="2134213"/>
                  <a:ext cx="683600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Connecteur en arc 619">
                  <a:extLst>
                    <a:ext uri="{FF2B5EF4-FFF2-40B4-BE49-F238E27FC236}">
                      <a16:creationId xmlns:a16="http://schemas.microsoft.com/office/drawing/2014/main" id="{22B73505-1117-4438-A5B4-341AB9E0F07F}"/>
                    </a:ext>
                  </a:extLst>
                </p:cNvPr>
                <p:cNvCxnSpPr/>
                <p:nvPr>
                  <p:custDataLst>
                    <p:tags r:id="rId60"/>
                  </p:custDataLst>
                </p:nvPr>
              </p:nvCxnSpPr>
              <p:spPr>
                <a:xfrm rot="16200000" flipH="1">
                  <a:off x="10720008" y="1978978"/>
                  <a:ext cx="207521" cy="148609"/>
                </a:xfrm>
                <a:prstGeom prst="curvedConnector3">
                  <a:avLst>
                    <a:gd name="adj1" fmla="val 50000"/>
                  </a:avLst>
                </a:prstGeom>
                <a:ln w="95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Connecteur en arc 620">
                  <a:extLst>
                    <a:ext uri="{FF2B5EF4-FFF2-40B4-BE49-F238E27FC236}">
                      <a16:creationId xmlns:a16="http://schemas.microsoft.com/office/drawing/2014/main" id="{D25C027C-D757-4D90-B9B1-8DB1E695D05F}"/>
                    </a:ext>
                  </a:extLst>
                </p:cNvPr>
                <p:cNvCxnSpPr/>
                <p:nvPr>
                  <p:custDataLst>
                    <p:tags r:id="rId61"/>
                  </p:custDataLst>
                </p:nvPr>
              </p:nvCxnSpPr>
              <p:spPr>
                <a:xfrm rot="16200000" flipH="1">
                  <a:off x="10601121" y="1978978"/>
                  <a:ext cx="207521" cy="148609"/>
                </a:xfrm>
                <a:prstGeom prst="curvedConnector3">
                  <a:avLst>
                    <a:gd name="adj1" fmla="val 50000"/>
                  </a:avLst>
                </a:prstGeom>
                <a:ln w="95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Connecteur en arc 621">
                  <a:extLst>
                    <a:ext uri="{FF2B5EF4-FFF2-40B4-BE49-F238E27FC236}">
                      <a16:creationId xmlns:a16="http://schemas.microsoft.com/office/drawing/2014/main" id="{322910EB-12A7-489C-AD5F-D0B828BA7A94}"/>
                    </a:ext>
                  </a:extLst>
                </p:cNvPr>
                <p:cNvCxnSpPr/>
                <p:nvPr>
                  <p:custDataLst>
                    <p:tags r:id="rId62"/>
                  </p:custDataLst>
                </p:nvPr>
              </p:nvCxnSpPr>
              <p:spPr>
                <a:xfrm rot="5400000">
                  <a:off x="10393069" y="2008700"/>
                  <a:ext cx="207521" cy="89165"/>
                </a:xfrm>
                <a:prstGeom prst="curvedConnector3">
                  <a:avLst>
                    <a:gd name="adj1" fmla="val 50000"/>
                  </a:avLst>
                </a:prstGeom>
                <a:ln w="95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Connecteur en arc 622">
                  <a:extLst>
                    <a:ext uri="{FF2B5EF4-FFF2-40B4-BE49-F238E27FC236}">
                      <a16:creationId xmlns:a16="http://schemas.microsoft.com/office/drawing/2014/main" id="{14403A35-AB57-4EAB-B5EA-B2D883415A87}"/>
                    </a:ext>
                  </a:extLst>
                </p:cNvPr>
                <p:cNvCxnSpPr/>
                <p:nvPr>
                  <p:custDataLst>
                    <p:tags r:id="rId63"/>
                  </p:custDataLst>
                </p:nvPr>
              </p:nvCxnSpPr>
              <p:spPr>
                <a:xfrm rot="5400000">
                  <a:off x="10274182" y="2008700"/>
                  <a:ext cx="207521" cy="89165"/>
                </a:xfrm>
                <a:prstGeom prst="curvedConnector3">
                  <a:avLst>
                    <a:gd name="adj1" fmla="val 50000"/>
                  </a:avLst>
                </a:prstGeom>
                <a:ln w="95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onnecteur en arc 623">
                  <a:extLst>
                    <a:ext uri="{FF2B5EF4-FFF2-40B4-BE49-F238E27FC236}">
                      <a16:creationId xmlns:a16="http://schemas.microsoft.com/office/drawing/2014/main" id="{2410D1EA-F0AD-4193-A168-11A80310B1BF}"/>
                    </a:ext>
                  </a:extLst>
                </p:cNvPr>
                <p:cNvCxnSpPr/>
                <p:nvPr>
                  <p:custDataLst>
                    <p:tags r:id="rId64"/>
                  </p:custDataLst>
                </p:nvPr>
              </p:nvCxnSpPr>
              <p:spPr>
                <a:xfrm rot="5400000">
                  <a:off x="10494260" y="2053497"/>
                  <a:ext cx="210571" cy="2621"/>
                </a:xfrm>
                <a:prstGeom prst="curvedConnector3">
                  <a:avLst>
                    <a:gd name="adj1" fmla="val 50000"/>
                  </a:avLst>
                </a:prstGeom>
                <a:ln w="952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Flèche courbée vers la gauche 624">
                  <a:extLst>
                    <a:ext uri="{FF2B5EF4-FFF2-40B4-BE49-F238E27FC236}">
                      <a16:creationId xmlns:a16="http://schemas.microsoft.com/office/drawing/2014/main" id="{C618DC92-B506-4070-BFEF-6835AF53F87A}"/>
                    </a:ext>
                  </a:extLst>
                </p:cNvPr>
                <p:cNvSpPr/>
                <p:nvPr>
                  <p:custDataLst>
                    <p:tags r:id="rId65"/>
                  </p:custDataLst>
                </p:nvPr>
              </p:nvSpPr>
              <p:spPr>
                <a:xfrm>
                  <a:off x="8787831" y="2122456"/>
                  <a:ext cx="59443" cy="207521"/>
                </a:xfrm>
                <a:prstGeom prst="curvedLeftArrow">
                  <a:avLst/>
                </a:prstGeom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AutoShape 4">
                  <a:extLst>
                    <a:ext uri="{FF2B5EF4-FFF2-40B4-BE49-F238E27FC236}">
                      <a16:creationId xmlns:a16="http://schemas.microsoft.com/office/drawing/2014/main" id="{3595E85F-9F86-46AF-8B5B-1D0B19DF3C7B}"/>
                    </a:ext>
                  </a:extLst>
                </p:cNvPr>
                <p:cNvSpPr>
                  <a:spLocks noChangeArrowheads="1"/>
                </p:cNvSpPr>
                <p:nvPr>
                  <p:custDataLst>
                    <p:tags r:id="rId66"/>
                  </p:custDataLst>
                </p:nvPr>
              </p:nvSpPr>
              <p:spPr bwMode="auto">
                <a:xfrm>
                  <a:off x="8906718" y="1707413"/>
                  <a:ext cx="235050" cy="201517"/>
                </a:xfrm>
                <a:prstGeom prst="can">
                  <a:avLst>
                    <a:gd name="adj" fmla="val 33116"/>
                  </a:avLst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tx1"/>
                  </a:solidFill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orme libre 625">
                  <a:extLst>
                    <a:ext uri="{FF2B5EF4-FFF2-40B4-BE49-F238E27FC236}">
                      <a16:creationId xmlns:a16="http://schemas.microsoft.com/office/drawing/2014/main" id="{DC93CCF5-4938-45EE-963C-663F164ED9A7}"/>
                    </a:ext>
                  </a:extLst>
                </p:cNvPr>
                <p:cNvSpPr/>
                <p:nvPr>
                  <p:custDataLst>
                    <p:tags r:id="rId67"/>
                  </p:custDataLst>
                </p:nvPr>
              </p:nvSpPr>
              <p:spPr>
                <a:xfrm flipV="1">
                  <a:off x="10093065" y="2163275"/>
                  <a:ext cx="1590337" cy="45719"/>
                </a:xfrm>
                <a:custGeom>
                  <a:avLst/>
                  <a:gdLst>
                    <a:gd name="connsiteX0" fmla="*/ 0 w 3009331"/>
                    <a:gd name="connsiteY0" fmla="*/ 0 h 177421"/>
                    <a:gd name="connsiteX1" fmla="*/ 341194 w 3009331"/>
                    <a:gd name="connsiteY1" fmla="*/ 95535 h 177421"/>
                    <a:gd name="connsiteX2" fmla="*/ 1317009 w 3009331"/>
                    <a:gd name="connsiteY2" fmla="*/ 102359 h 177421"/>
                    <a:gd name="connsiteX3" fmla="*/ 2654489 w 3009331"/>
                    <a:gd name="connsiteY3" fmla="*/ 109182 h 177421"/>
                    <a:gd name="connsiteX4" fmla="*/ 3009331 w 3009331"/>
                    <a:gd name="connsiteY4" fmla="*/ 177421 h 177421"/>
                    <a:gd name="connsiteX0" fmla="*/ 0 w 3009331"/>
                    <a:gd name="connsiteY0" fmla="*/ 0 h 177421"/>
                    <a:gd name="connsiteX1" fmla="*/ 341194 w 3009331"/>
                    <a:gd name="connsiteY1" fmla="*/ 95535 h 177421"/>
                    <a:gd name="connsiteX2" fmla="*/ 1317009 w 3009331"/>
                    <a:gd name="connsiteY2" fmla="*/ 102359 h 177421"/>
                    <a:gd name="connsiteX3" fmla="*/ 2669035 w 3009331"/>
                    <a:gd name="connsiteY3" fmla="*/ 85369 h 177421"/>
                    <a:gd name="connsiteX4" fmla="*/ 3009331 w 3009331"/>
                    <a:gd name="connsiteY4" fmla="*/ 177421 h 177421"/>
                    <a:gd name="connsiteX0" fmla="*/ 0 w 2933690"/>
                    <a:gd name="connsiteY0" fmla="*/ 0 h 122652"/>
                    <a:gd name="connsiteX1" fmla="*/ 341194 w 2933690"/>
                    <a:gd name="connsiteY1" fmla="*/ 95535 h 122652"/>
                    <a:gd name="connsiteX2" fmla="*/ 1317009 w 2933690"/>
                    <a:gd name="connsiteY2" fmla="*/ 102359 h 122652"/>
                    <a:gd name="connsiteX3" fmla="*/ 2669035 w 2933690"/>
                    <a:gd name="connsiteY3" fmla="*/ 85369 h 122652"/>
                    <a:gd name="connsiteX4" fmla="*/ 2933690 w 2933690"/>
                    <a:gd name="connsiteY4" fmla="*/ 122652 h 122652"/>
                    <a:gd name="connsiteX0" fmla="*/ 0 w 2933690"/>
                    <a:gd name="connsiteY0" fmla="*/ 0 h 122652"/>
                    <a:gd name="connsiteX1" fmla="*/ 341194 w 2933690"/>
                    <a:gd name="connsiteY1" fmla="*/ 95535 h 122652"/>
                    <a:gd name="connsiteX2" fmla="*/ 1317009 w 2933690"/>
                    <a:gd name="connsiteY2" fmla="*/ 102359 h 122652"/>
                    <a:gd name="connsiteX3" fmla="*/ 2669035 w 2933690"/>
                    <a:gd name="connsiteY3" fmla="*/ 85369 h 122652"/>
                    <a:gd name="connsiteX4" fmla="*/ 2933690 w 2933690"/>
                    <a:gd name="connsiteY4" fmla="*/ 122652 h 122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33690" h="122652">
                      <a:moveTo>
                        <a:pt x="0" y="0"/>
                      </a:moveTo>
                      <a:cubicBezTo>
                        <a:pt x="60846" y="39237"/>
                        <a:pt x="121693" y="78475"/>
                        <a:pt x="341194" y="95535"/>
                      </a:cubicBezTo>
                      <a:cubicBezTo>
                        <a:pt x="560695" y="112595"/>
                        <a:pt x="1317009" y="102359"/>
                        <a:pt x="1317009" y="102359"/>
                      </a:cubicBezTo>
                      <a:lnTo>
                        <a:pt x="2669035" y="85369"/>
                      </a:lnTo>
                      <a:cubicBezTo>
                        <a:pt x="2951089" y="97879"/>
                        <a:pt x="2912266" y="103815"/>
                        <a:pt x="2933690" y="122652"/>
                      </a:cubicBezTo>
                    </a:path>
                  </a:pathLst>
                </a:custGeom>
                <a:ln w="28575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" name="Groupe 14">
                <a:extLst>
                  <a:ext uri="{FF2B5EF4-FFF2-40B4-BE49-F238E27FC236}">
                    <a16:creationId xmlns:a16="http://schemas.microsoft.com/office/drawing/2014/main" id="{C4518F39-252F-4B0A-828B-99C6B0099408}"/>
                  </a:ext>
                </a:extLst>
              </p:cNvPr>
              <p:cNvGrpSpPr/>
              <p:nvPr/>
            </p:nvGrpSpPr>
            <p:grpSpPr>
              <a:xfrm>
                <a:off x="53660" y="1911409"/>
                <a:ext cx="4325343" cy="1971558"/>
                <a:chOff x="1349965" y="1704336"/>
                <a:chExt cx="4325343" cy="1971558"/>
              </a:xfrm>
            </p:grpSpPr>
            <p:sp>
              <p:nvSpPr>
                <p:cNvPr id="7" name="Ellipse 15">
                  <a:extLst>
                    <a:ext uri="{FF2B5EF4-FFF2-40B4-BE49-F238E27FC236}">
                      <a16:creationId xmlns:a16="http://schemas.microsoft.com/office/drawing/2014/main" id="{20CEA7FB-6A8D-45B6-ABB3-A610DFAF949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50617" y="1704336"/>
                  <a:ext cx="981992" cy="826171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PA11</a:t>
                  </a:r>
                </a:p>
              </p:txBody>
            </p:sp>
            <p:sp>
              <p:nvSpPr>
                <p:cNvPr id="8" name="Ellipse 16">
                  <a:extLst>
                    <a:ext uri="{FF2B5EF4-FFF2-40B4-BE49-F238E27FC236}">
                      <a16:creationId xmlns:a16="http://schemas.microsoft.com/office/drawing/2014/main" id="{ED267A7E-8A7A-4EB1-A153-96BB399AE746}"/>
                    </a:ext>
                  </a:extLst>
                </p:cNvPr>
                <p:cNvSpPr/>
                <p:nvPr/>
              </p:nvSpPr>
              <p:spPr>
                <a:xfrm>
                  <a:off x="2970142" y="1734213"/>
                  <a:ext cx="1008574" cy="826171"/>
                </a:xfrm>
                <a:prstGeom prst="ellipse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RF</a:t>
                  </a:r>
                </a:p>
              </p:txBody>
            </p:sp>
            <p:sp>
              <p:nvSpPr>
                <p:cNvPr id="9" name="Arc 8">
                  <a:extLst>
                    <a:ext uri="{FF2B5EF4-FFF2-40B4-BE49-F238E27FC236}">
                      <a16:creationId xmlns:a16="http://schemas.microsoft.com/office/drawing/2014/main" id="{F38A007B-5B71-4058-ABD2-3E049D25FD3D}"/>
                    </a:ext>
                  </a:extLst>
                </p:cNvPr>
                <p:cNvSpPr/>
                <p:nvPr/>
              </p:nvSpPr>
              <p:spPr>
                <a:xfrm>
                  <a:off x="1349965" y="2530577"/>
                  <a:ext cx="1523869" cy="1136204"/>
                </a:xfrm>
                <a:prstGeom prst="arc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Arc 9">
                  <a:extLst>
                    <a:ext uri="{FF2B5EF4-FFF2-40B4-BE49-F238E27FC236}">
                      <a16:creationId xmlns:a16="http://schemas.microsoft.com/office/drawing/2014/main" id="{B3FA103B-2372-4F1A-B957-D9D18280D65B}"/>
                    </a:ext>
                  </a:extLst>
                </p:cNvPr>
                <p:cNvSpPr/>
                <p:nvPr/>
              </p:nvSpPr>
              <p:spPr>
                <a:xfrm flipH="1">
                  <a:off x="2864145" y="2539690"/>
                  <a:ext cx="1523869" cy="1136204"/>
                </a:xfrm>
                <a:prstGeom prst="arc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Rectangle : coins arrondis 19">
                  <a:extLst>
                    <a:ext uri="{FF2B5EF4-FFF2-40B4-BE49-F238E27FC236}">
                      <a16:creationId xmlns:a16="http://schemas.microsoft.com/office/drawing/2014/main" id="{FBF0C337-3EB5-4AC7-AC81-65C4D16B9893}"/>
                    </a:ext>
                  </a:extLst>
                </p:cNvPr>
                <p:cNvSpPr/>
                <p:nvPr/>
              </p:nvSpPr>
              <p:spPr>
                <a:xfrm>
                  <a:off x="4455141" y="1808946"/>
                  <a:ext cx="1220167" cy="3731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5 wt.%</a:t>
                  </a:r>
                </a:p>
              </p:txBody>
            </p:sp>
            <p:sp>
              <p:nvSpPr>
                <p:cNvPr id="12" name="Rectangle : coins arrondis 20">
                  <a:extLst>
                    <a:ext uri="{FF2B5EF4-FFF2-40B4-BE49-F238E27FC236}">
                      <a16:creationId xmlns:a16="http://schemas.microsoft.com/office/drawing/2014/main" id="{7FE69C70-00B7-468C-8E4A-E5F5B23FFA18}"/>
                    </a:ext>
                  </a:extLst>
                </p:cNvPr>
                <p:cNvSpPr/>
                <p:nvPr/>
              </p:nvSpPr>
              <p:spPr>
                <a:xfrm>
                  <a:off x="4446613" y="2269926"/>
                  <a:ext cx="1228694" cy="3731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 wt.%</a:t>
                  </a:r>
                </a:p>
              </p:txBody>
            </p:sp>
            <p:sp>
              <p:nvSpPr>
                <p:cNvPr id="13" name="Rectangle : coins arrondis 21">
                  <a:extLst>
                    <a:ext uri="{FF2B5EF4-FFF2-40B4-BE49-F238E27FC236}">
                      <a16:creationId xmlns:a16="http://schemas.microsoft.com/office/drawing/2014/main" id="{5C7846BE-97CC-43B9-AB3B-CBF21C9CD243}"/>
                    </a:ext>
                  </a:extLst>
                </p:cNvPr>
                <p:cNvSpPr/>
                <p:nvPr/>
              </p:nvSpPr>
              <p:spPr>
                <a:xfrm>
                  <a:off x="4443742" y="2788910"/>
                  <a:ext cx="1228691" cy="37772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20 wt.%</a:t>
                  </a:r>
                </a:p>
              </p:txBody>
            </p:sp>
          </p:grpSp>
        </p:grp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9F9A9888-5B21-46BA-A5B4-412244810F10}"/>
                </a:ext>
              </a:extLst>
            </p:cNvPr>
            <p:cNvSpPr txBox="1"/>
            <p:nvPr/>
          </p:nvSpPr>
          <p:spPr>
            <a:xfrm>
              <a:off x="341457" y="4135922"/>
              <a:ext cx="3545674" cy="524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Profil de température de la bi-vis (°C) 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190 – 190 – 200 – 205 – 205 – 200 – 195 -185 </a:t>
              </a:r>
            </a:p>
          </p:txBody>
        </p:sp>
      </p:grpSp>
      <p:sp>
        <p:nvSpPr>
          <p:cNvPr id="217" name="TextBox 2">
            <a:extLst>
              <a:ext uri="{FF2B5EF4-FFF2-40B4-BE49-F238E27FC236}">
                <a16:creationId xmlns:a16="http://schemas.microsoft.com/office/drawing/2014/main" id="{8DE3A872-D589-4AC7-A665-042B1B3CC08C}"/>
              </a:ext>
            </a:extLst>
          </p:cNvPr>
          <p:cNvSpPr txBox="1"/>
          <p:nvPr/>
        </p:nvSpPr>
        <p:spPr>
          <a:xfrm>
            <a:off x="260058" y="124818"/>
            <a:ext cx="3836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dirty="0">
                <a:solidFill>
                  <a:srgbClr val="002060"/>
                </a:solidFill>
                <a:latin typeface="Calibri" panose="020F0502020204030204"/>
              </a:rPr>
              <a:t>EXTRUSION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60058" y="659235"/>
            <a:ext cx="5604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Incorporer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directement le 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bioadditif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dans la matrice PA11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203329" y="3941032"/>
            <a:ext cx="1153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Granulés</a:t>
            </a:r>
          </a:p>
        </p:txBody>
      </p:sp>
      <p:grpSp>
        <p:nvGrpSpPr>
          <p:cNvPr id="153" name="Group 152"/>
          <p:cNvGrpSpPr/>
          <p:nvPr/>
        </p:nvGrpSpPr>
        <p:grpSpPr>
          <a:xfrm>
            <a:off x="6531527" y="398135"/>
            <a:ext cx="3526134" cy="6090179"/>
            <a:chOff x="8197581" y="324561"/>
            <a:chExt cx="3526134" cy="6090179"/>
          </a:xfrm>
        </p:grpSpPr>
        <p:grpSp>
          <p:nvGrpSpPr>
            <p:cNvPr id="234" name="Groupe 3">
              <a:extLst>
                <a:ext uri="{FF2B5EF4-FFF2-40B4-BE49-F238E27FC236}">
                  <a16:creationId xmlns:a16="http://schemas.microsoft.com/office/drawing/2014/main" id="{63163508-7F00-42A9-B141-2E2AA735533B}"/>
                </a:ext>
              </a:extLst>
            </p:cNvPr>
            <p:cNvGrpSpPr/>
            <p:nvPr/>
          </p:nvGrpSpPr>
          <p:grpSpPr>
            <a:xfrm>
              <a:off x="8240685" y="324561"/>
              <a:ext cx="3483030" cy="2039681"/>
              <a:chOff x="6757867" y="196990"/>
              <a:chExt cx="5205723" cy="3250130"/>
            </a:xfrm>
          </p:grpSpPr>
          <p:grpSp>
            <p:nvGrpSpPr>
              <p:cNvPr id="235" name="Groupe 4">
                <a:extLst>
                  <a:ext uri="{FF2B5EF4-FFF2-40B4-BE49-F238E27FC236}">
                    <a16:creationId xmlns:a16="http://schemas.microsoft.com/office/drawing/2014/main" id="{45732CF2-EDB9-49AA-9F89-96231C41A6D5}"/>
                  </a:ext>
                </a:extLst>
              </p:cNvPr>
              <p:cNvGrpSpPr/>
              <p:nvPr/>
            </p:nvGrpSpPr>
            <p:grpSpPr>
              <a:xfrm>
                <a:off x="6757867" y="196990"/>
                <a:ext cx="1726448" cy="3181046"/>
                <a:chOff x="1707144" y="1140735"/>
                <a:chExt cx="1726448" cy="3181046"/>
              </a:xfrm>
            </p:grpSpPr>
            <p:pic>
              <p:nvPicPr>
                <p:cNvPr id="245" name="Image 14">
                  <a:extLst>
                    <a:ext uri="{FF2B5EF4-FFF2-40B4-BE49-F238E27FC236}">
                      <a16:creationId xmlns:a16="http://schemas.microsoft.com/office/drawing/2014/main" id="{58FDED18-E3FC-4A64-8D60-DFBFD27EEA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346" t="20997" r="29409" b="16330"/>
                <a:stretch/>
              </p:blipFill>
              <p:spPr>
                <a:xfrm>
                  <a:off x="1707144" y="1140735"/>
                  <a:ext cx="1726448" cy="2592000"/>
                </a:xfrm>
                <a:prstGeom prst="rect">
                  <a:avLst/>
                </a:prstGeom>
              </p:spPr>
            </p:pic>
            <p:sp>
              <p:nvSpPr>
                <p:cNvPr id="246" name="ZoneTexte 15">
                  <a:extLst>
                    <a:ext uri="{FF2B5EF4-FFF2-40B4-BE49-F238E27FC236}">
                      <a16:creationId xmlns:a16="http://schemas.microsoft.com/office/drawing/2014/main" id="{8A10B36B-164D-463B-9B17-E37A50B1DAC3}"/>
                    </a:ext>
                  </a:extLst>
                </p:cNvPr>
                <p:cNvSpPr txBox="1"/>
                <p:nvPr/>
              </p:nvSpPr>
              <p:spPr>
                <a:xfrm>
                  <a:off x="2063559" y="3782312"/>
                  <a:ext cx="1013615" cy="539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AT 5</a:t>
                  </a:r>
                </a:p>
              </p:txBody>
            </p:sp>
          </p:grpSp>
          <p:grpSp>
            <p:nvGrpSpPr>
              <p:cNvPr id="236" name="Groupe 5">
                <a:extLst>
                  <a:ext uri="{FF2B5EF4-FFF2-40B4-BE49-F238E27FC236}">
                    <a16:creationId xmlns:a16="http://schemas.microsoft.com/office/drawing/2014/main" id="{61BC74D8-537E-4E93-8061-0449FDE2C3FA}"/>
                  </a:ext>
                </a:extLst>
              </p:cNvPr>
              <p:cNvGrpSpPr/>
              <p:nvPr/>
            </p:nvGrpSpPr>
            <p:grpSpPr>
              <a:xfrm>
                <a:off x="8461616" y="196990"/>
                <a:ext cx="1726538" cy="3181046"/>
                <a:chOff x="5179901" y="1168761"/>
                <a:chExt cx="1726538" cy="3181046"/>
              </a:xfrm>
            </p:grpSpPr>
            <p:pic>
              <p:nvPicPr>
                <p:cNvPr id="242" name="Image 11">
                  <a:extLst>
                    <a:ext uri="{FF2B5EF4-FFF2-40B4-BE49-F238E27FC236}">
                      <a16:creationId xmlns:a16="http://schemas.microsoft.com/office/drawing/2014/main" id="{9F0BFBB7-6DCD-41EE-9B51-70D011EE65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878" t="15301" r="23720" b="19266"/>
                <a:stretch/>
              </p:blipFill>
              <p:spPr>
                <a:xfrm>
                  <a:off x="5179901" y="1168761"/>
                  <a:ext cx="1726538" cy="2592000"/>
                </a:xfrm>
                <a:prstGeom prst="rect">
                  <a:avLst/>
                </a:prstGeom>
              </p:spPr>
            </p:pic>
            <p:sp>
              <p:nvSpPr>
                <p:cNvPr id="243" name="ZoneTexte 12">
                  <a:extLst>
                    <a:ext uri="{FF2B5EF4-FFF2-40B4-BE49-F238E27FC236}">
                      <a16:creationId xmlns:a16="http://schemas.microsoft.com/office/drawing/2014/main" id="{B8B03D6E-B130-4DB5-8AFB-E9F4024A05B9}"/>
                    </a:ext>
                  </a:extLst>
                </p:cNvPr>
                <p:cNvSpPr txBox="1"/>
                <p:nvPr/>
              </p:nvSpPr>
              <p:spPr>
                <a:xfrm>
                  <a:off x="5546268" y="3810338"/>
                  <a:ext cx="1360171" cy="539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AT 10</a:t>
                  </a:r>
                </a:p>
              </p:txBody>
            </p:sp>
          </p:grpSp>
          <p:grpSp>
            <p:nvGrpSpPr>
              <p:cNvPr id="237" name="Groupe 6">
                <a:extLst>
                  <a:ext uri="{FF2B5EF4-FFF2-40B4-BE49-F238E27FC236}">
                    <a16:creationId xmlns:a16="http://schemas.microsoft.com/office/drawing/2014/main" id="{1A4C1D88-C635-4373-82B0-78DDCE5487B7}"/>
                  </a:ext>
                </a:extLst>
              </p:cNvPr>
              <p:cNvGrpSpPr/>
              <p:nvPr/>
            </p:nvGrpSpPr>
            <p:grpSpPr>
              <a:xfrm>
                <a:off x="10188154" y="196990"/>
                <a:ext cx="1775436" cy="3250130"/>
                <a:chOff x="8880111" y="1140735"/>
                <a:chExt cx="1775436" cy="3250130"/>
              </a:xfrm>
            </p:grpSpPr>
            <p:pic>
              <p:nvPicPr>
                <p:cNvPr id="239" name="Image 8">
                  <a:extLst>
                    <a:ext uri="{FF2B5EF4-FFF2-40B4-BE49-F238E27FC236}">
                      <a16:creationId xmlns:a16="http://schemas.microsoft.com/office/drawing/2014/main" id="{DB9B12DB-1D22-4692-BE43-AB356D08D1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249" t="19002" r="32882" b="15924"/>
                <a:stretch/>
              </p:blipFill>
              <p:spPr>
                <a:xfrm>
                  <a:off x="8880111" y="1140735"/>
                  <a:ext cx="1775436" cy="2592000"/>
                </a:xfrm>
                <a:prstGeom prst="rect">
                  <a:avLst/>
                </a:prstGeom>
              </p:spPr>
            </p:pic>
            <p:sp>
              <p:nvSpPr>
                <p:cNvPr id="240" name="ZoneTexte 9">
                  <a:extLst>
                    <a:ext uri="{FF2B5EF4-FFF2-40B4-BE49-F238E27FC236}">
                      <a16:creationId xmlns:a16="http://schemas.microsoft.com/office/drawing/2014/main" id="{9CB2F085-AEE9-4E5E-81FE-E83712EEECBE}"/>
                    </a:ext>
                  </a:extLst>
                </p:cNvPr>
                <p:cNvSpPr txBox="1"/>
                <p:nvPr/>
              </p:nvSpPr>
              <p:spPr>
                <a:xfrm>
                  <a:off x="9149778" y="3851396"/>
                  <a:ext cx="1236101" cy="539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AT 20</a:t>
                  </a:r>
                </a:p>
              </p:txBody>
            </p:sp>
          </p:grpSp>
        </p:grpSp>
        <p:grpSp>
          <p:nvGrpSpPr>
            <p:cNvPr id="257" name="Groupe 16">
              <a:extLst>
                <a:ext uri="{FF2B5EF4-FFF2-40B4-BE49-F238E27FC236}">
                  <a16:creationId xmlns:a16="http://schemas.microsoft.com/office/drawing/2014/main" id="{A44B0655-4B2E-4AA3-B7B8-8C8468623598}"/>
                </a:ext>
              </a:extLst>
            </p:cNvPr>
            <p:cNvGrpSpPr/>
            <p:nvPr/>
          </p:nvGrpSpPr>
          <p:grpSpPr>
            <a:xfrm>
              <a:off x="8197581" y="4304331"/>
              <a:ext cx="3499418" cy="2110409"/>
              <a:chOff x="6485132" y="391658"/>
              <a:chExt cx="5292001" cy="3305845"/>
            </a:xfrm>
          </p:grpSpPr>
          <p:pic>
            <p:nvPicPr>
              <p:cNvPr id="258" name="Image 17">
                <a:extLst>
                  <a:ext uri="{FF2B5EF4-FFF2-40B4-BE49-F238E27FC236}">
                    <a16:creationId xmlns:a16="http://schemas.microsoft.com/office/drawing/2014/main" id="{178D3462-B8E9-49D7-8DF2-5AC14EF845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84" t="7569" r="21793" b="4576"/>
              <a:stretch/>
            </p:blipFill>
            <p:spPr>
              <a:xfrm>
                <a:off x="10013133" y="391658"/>
                <a:ext cx="1764000" cy="2535532"/>
              </a:xfrm>
              <a:prstGeom prst="rect">
                <a:avLst/>
              </a:prstGeom>
            </p:spPr>
          </p:pic>
          <p:pic>
            <p:nvPicPr>
              <p:cNvPr id="261" name="Image 20">
                <a:extLst>
                  <a:ext uri="{FF2B5EF4-FFF2-40B4-BE49-F238E27FC236}">
                    <a16:creationId xmlns:a16="http://schemas.microsoft.com/office/drawing/2014/main" id="{ED71CBFF-835F-4894-AD7D-1101A4FF3A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986" t="16362" r="24943" b="16503"/>
              <a:stretch/>
            </p:blipFill>
            <p:spPr>
              <a:xfrm>
                <a:off x="8249133" y="391658"/>
                <a:ext cx="1764000" cy="2535532"/>
              </a:xfrm>
              <a:prstGeom prst="rect">
                <a:avLst/>
              </a:prstGeom>
            </p:spPr>
          </p:pic>
          <p:pic>
            <p:nvPicPr>
              <p:cNvPr id="262" name="Image 21">
                <a:extLst>
                  <a:ext uri="{FF2B5EF4-FFF2-40B4-BE49-F238E27FC236}">
                    <a16:creationId xmlns:a16="http://schemas.microsoft.com/office/drawing/2014/main" id="{E096A72F-80B3-4D36-9744-381A5F5596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83" t="5809" r="20561" b="9308"/>
              <a:stretch/>
            </p:blipFill>
            <p:spPr>
              <a:xfrm>
                <a:off x="6485132" y="391658"/>
                <a:ext cx="1764000" cy="2535532"/>
              </a:xfrm>
              <a:prstGeom prst="rect">
                <a:avLst/>
              </a:prstGeom>
            </p:spPr>
          </p:pic>
          <p:sp>
            <p:nvSpPr>
              <p:cNvPr id="264" name="ZoneTexte 23">
                <a:extLst>
                  <a:ext uri="{FF2B5EF4-FFF2-40B4-BE49-F238E27FC236}">
                    <a16:creationId xmlns:a16="http://schemas.microsoft.com/office/drawing/2014/main" id="{7A44E38C-F6BA-4DBB-A1E9-433DAB8804E4}"/>
                  </a:ext>
                </a:extLst>
              </p:cNvPr>
              <p:cNvSpPr txBox="1"/>
              <p:nvPr/>
            </p:nvSpPr>
            <p:spPr>
              <a:xfrm>
                <a:off x="6694121" y="3017139"/>
                <a:ext cx="1421181" cy="53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L-Arg</a:t>
                </a:r>
                <a:r>
                  <a:rPr kumimoji="0" 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5</a:t>
                </a:r>
              </a:p>
            </p:txBody>
          </p:sp>
          <p:sp>
            <p:nvSpPr>
              <p:cNvPr id="265" name="ZoneTexte 24">
                <a:extLst>
                  <a:ext uri="{FF2B5EF4-FFF2-40B4-BE49-F238E27FC236}">
                    <a16:creationId xmlns:a16="http://schemas.microsoft.com/office/drawing/2014/main" id="{835EA9BE-71C1-4ECF-9FB2-8AB6FB1EC2C2}"/>
                  </a:ext>
                </a:extLst>
              </p:cNvPr>
              <p:cNvSpPr txBox="1"/>
              <p:nvPr/>
            </p:nvSpPr>
            <p:spPr>
              <a:xfrm>
                <a:off x="8443645" y="3091920"/>
                <a:ext cx="1442513" cy="53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L-Arg10</a:t>
                </a:r>
              </a:p>
            </p:txBody>
          </p:sp>
          <p:sp>
            <p:nvSpPr>
              <p:cNvPr id="266" name="ZoneTexte 25">
                <a:extLst>
                  <a:ext uri="{FF2B5EF4-FFF2-40B4-BE49-F238E27FC236}">
                    <a16:creationId xmlns:a16="http://schemas.microsoft.com/office/drawing/2014/main" id="{51623F60-CF6A-4AA5-B54B-2F131D96FDBD}"/>
                  </a:ext>
                </a:extLst>
              </p:cNvPr>
              <p:cNvSpPr txBox="1"/>
              <p:nvPr/>
            </p:nvSpPr>
            <p:spPr>
              <a:xfrm>
                <a:off x="10285097" y="3167176"/>
                <a:ext cx="1406084" cy="53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L-Arg20</a:t>
                </a:r>
              </a:p>
            </p:txBody>
          </p:sp>
        </p:grpSp>
        <p:grpSp>
          <p:nvGrpSpPr>
            <p:cNvPr id="280" name="Group 159">
              <a:extLst>
                <a:ext uri="{FF2B5EF4-FFF2-40B4-BE49-F238E27FC236}">
                  <a16:creationId xmlns:a16="http://schemas.microsoft.com/office/drawing/2014/main" id="{FB515A8F-452F-4A71-8BB8-C1A5F116F545}"/>
                </a:ext>
              </a:extLst>
            </p:cNvPr>
            <p:cNvGrpSpPr/>
            <p:nvPr/>
          </p:nvGrpSpPr>
          <p:grpSpPr>
            <a:xfrm>
              <a:off x="8267488" y="2319905"/>
              <a:ext cx="3404264" cy="2011048"/>
              <a:chOff x="6369743" y="1018245"/>
              <a:chExt cx="5809624" cy="3196668"/>
            </a:xfrm>
          </p:grpSpPr>
          <p:pic>
            <p:nvPicPr>
              <p:cNvPr id="281" name="Picture 160">
                <a:extLst>
                  <a:ext uri="{FF2B5EF4-FFF2-40B4-BE49-F238E27FC236}">
                    <a16:creationId xmlns:a16="http://schemas.microsoft.com/office/drawing/2014/main" id="{F2280960-3CF2-449A-860C-A661A94DCC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82" t="19238" r="22317" b="18096"/>
              <a:stretch/>
            </p:blipFill>
            <p:spPr>
              <a:xfrm>
                <a:off x="6369743" y="1020217"/>
                <a:ext cx="1941045" cy="2534142"/>
              </a:xfrm>
              <a:prstGeom prst="rect">
                <a:avLst/>
              </a:prstGeom>
            </p:spPr>
          </p:pic>
          <p:pic>
            <p:nvPicPr>
              <p:cNvPr id="282" name="Picture 161">
                <a:extLst>
                  <a:ext uri="{FF2B5EF4-FFF2-40B4-BE49-F238E27FC236}">
                    <a16:creationId xmlns:a16="http://schemas.microsoft.com/office/drawing/2014/main" id="{FA7E22C4-B6BA-4952-8DC2-4491E41135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826" t="20572" r="26508" b="10096"/>
              <a:stretch/>
            </p:blipFill>
            <p:spPr>
              <a:xfrm>
                <a:off x="8310788" y="1020217"/>
                <a:ext cx="1936761" cy="2534142"/>
              </a:xfrm>
              <a:prstGeom prst="rect">
                <a:avLst/>
              </a:prstGeom>
            </p:spPr>
          </p:pic>
          <p:pic>
            <p:nvPicPr>
              <p:cNvPr id="283" name="Picture 162">
                <a:extLst>
                  <a:ext uri="{FF2B5EF4-FFF2-40B4-BE49-F238E27FC236}">
                    <a16:creationId xmlns:a16="http://schemas.microsoft.com/office/drawing/2014/main" id="{6BB476C5-656B-4F7B-B54D-248997021D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798" t="20096" r="22345" b="20095"/>
              <a:stretch/>
            </p:blipFill>
            <p:spPr>
              <a:xfrm>
                <a:off x="10247549" y="1018245"/>
                <a:ext cx="1931818" cy="2536113"/>
              </a:xfrm>
              <a:prstGeom prst="rect">
                <a:avLst/>
              </a:prstGeom>
            </p:spPr>
          </p:pic>
          <p:sp>
            <p:nvSpPr>
              <p:cNvPr id="284" name="TextBox 163">
                <a:extLst>
                  <a:ext uri="{FF2B5EF4-FFF2-40B4-BE49-F238E27FC236}">
                    <a16:creationId xmlns:a16="http://schemas.microsoft.com/office/drawing/2014/main" id="{26CD23C0-1C27-4EA5-A789-2F5387D977A1}"/>
                  </a:ext>
                </a:extLst>
              </p:cNvPr>
              <p:cNvSpPr txBox="1"/>
              <p:nvPr/>
            </p:nvSpPr>
            <p:spPr>
              <a:xfrm>
                <a:off x="6805748" y="3676763"/>
                <a:ext cx="1005840" cy="53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Tyr5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TextBox 164">
                <a:extLst>
                  <a:ext uri="{FF2B5EF4-FFF2-40B4-BE49-F238E27FC236}">
                    <a16:creationId xmlns:a16="http://schemas.microsoft.com/office/drawing/2014/main" id="{CD69CCB9-568B-4EA4-9D71-486F88AC7C9C}"/>
                  </a:ext>
                </a:extLst>
              </p:cNvPr>
              <p:cNvSpPr txBox="1"/>
              <p:nvPr/>
            </p:nvSpPr>
            <p:spPr>
              <a:xfrm>
                <a:off x="8687719" y="3611328"/>
                <a:ext cx="1310824" cy="53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Tyr10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TextBox 165">
                <a:extLst>
                  <a:ext uri="{FF2B5EF4-FFF2-40B4-BE49-F238E27FC236}">
                    <a16:creationId xmlns:a16="http://schemas.microsoft.com/office/drawing/2014/main" id="{C853D9B2-5DC8-448E-8962-7F398EA6F167}"/>
                  </a:ext>
                </a:extLst>
              </p:cNvPr>
              <p:cNvSpPr txBox="1"/>
              <p:nvPr/>
            </p:nvSpPr>
            <p:spPr>
              <a:xfrm>
                <a:off x="10688174" y="3602253"/>
                <a:ext cx="1132495" cy="53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Tyr20</a:t>
                </a:r>
                <a:endPara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7" name="Rectangle 286">
            <a:extLst>
              <a:ext uri="{FF2B5EF4-FFF2-40B4-BE49-F238E27FC236}">
                <a16:creationId xmlns:a16="http://schemas.microsoft.com/office/drawing/2014/main" id="{7FC6CD4A-2CE2-40F8-ACFC-AE2B79DAD8BB}"/>
              </a:ext>
            </a:extLst>
          </p:cNvPr>
          <p:cNvSpPr/>
          <p:nvPr/>
        </p:nvSpPr>
        <p:spPr>
          <a:xfrm>
            <a:off x="10091687" y="747063"/>
            <a:ext cx="22004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Homogène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↗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couleur + foncée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7FC6CD4A-2CE2-40F8-ACFC-AE2B79DAD8BB}"/>
              </a:ext>
            </a:extLst>
          </p:cNvPr>
          <p:cNvSpPr/>
          <p:nvPr/>
        </p:nvSpPr>
        <p:spPr>
          <a:xfrm>
            <a:off x="10057661" y="2537771"/>
            <a:ext cx="22004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 Homogène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↗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couleur + foncée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416AA60D-4B44-4A67-B8EB-9B72CA3B9FFA}"/>
              </a:ext>
            </a:extLst>
          </p:cNvPr>
          <p:cNvSpPr/>
          <p:nvPr/>
        </p:nvSpPr>
        <p:spPr>
          <a:xfrm>
            <a:off x="9982200" y="4552852"/>
            <a:ext cx="2414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↗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 granulés inhomogènes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                ↗rugosité</a:t>
            </a:r>
          </a:p>
        </p:txBody>
      </p:sp>
      <p:cxnSp>
        <p:nvCxnSpPr>
          <p:cNvPr id="291" name="Connecteur droit avec flèche 7">
            <a:extLst>
              <a:ext uri="{FF2B5EF4-FFF2-40B4-BE49-F238E27FC236}">
                <a16:creationId xmlns:a16="http://schemas.microsoft.com/office/drawing/2014/main" id="{43FE17E6-47B0-8893-D471-4397646E8B7C}"/>
              </a:ext>
            </a:extLst>
          </p:cNvPr>
          <p:cNvCxnSpPr>
            <a:cxnSpLocks/>
            <a:endCxn id="292" idx="0"/>
          </p:cNvCxnSpPr>
          <p:nvPr/>
        </p:nvCxnSpPr>
        <p:spPr>
          <a:xfrm>
            <a:off x="3302922" y="5095204"/>
            <a:ext cx="1211403" cy="469781"/>
          </a:xfrm>
          <a:prstGeom prst="straightConnector1">
            <a:avLst/>
          </a:prstGeom>
          <a:ln>
            <a:solidFill>
              <a:srgbClr val="458AAA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ZoneTexte 8">
            <a:extLst>
              <a:ext uri="{FF2B5EF4-FFF2-40B4-BE49-F238E27FC236}">
                <a16:creationId xmlns:a16="http://schemas.microsoft.com/office/drawing/2014/main" id="{59B2D475-4714-05F5-43A5-B1590687F413}"/>
              </a:ext>
            </a:extLst>
          </p:cNvPr>
          <p:cNvSpPr txBox="1"/>
          <p:nvPr/>
        </p:nvSpPr>
        <p:spPr>
          <a:xfrm>
            <a:off x="3379140" y="5564985"/>
            <a:ext cx="2270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58AA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Proportion en poids de l’additif dans le PA11</a:t>
            </a:r>
          </a:p>
        </p:txBody>
      </p:sp>
      <p:sp>
        <p:nvSpPr>
          <p:cNvPr id="293" name="ZoneTexte 13">
            <a:extLst>
              <a:ext uri="{FF2B5EF4-FFF2-40B4-BE49-F238E27FC236}">
                <a16:creationId xmlns:a16="http://schemas.microsoft.com/office/drawing/2014/main" id="{4F40F959-7682-4E14-1DEC-4D68E912B1ED}"/>
              </a:ext>
            </a:extLst>
          </p:cNvPr>
          <p:cNvSpPr txBox="1"/>
          <p:nvPr/>
        </p:nvSpPr>
        <p:spPr>
          <a:xfrm>
            <a:off x="637578" y="5564985"/>
            <a:ext cx="2219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58AA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Nature de l’additif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58AA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dans le PA11</a:t>
            </a:r>
          </a:p>
        </p:txBody>
      </p:sp>
      <p:cxnSp>
        <p:nvCxnSpPr>
          <p:cNvPr id="294" name="Connecteur droit avec flèche 17">
            <a:extLst>
              <a:ext uri="{FF2B5EF4-FFF2-40B4-BE49-F238E27FC236}">
                <a16:creationId xmlns:a16="http://schemas.microsoft.com/office/drawing/2014/main" id="{A4FDBED8-5816-BA15-0BF7-D65DEB972AB5}"/>
              </a:ext>
            </a:extLst>
          </p:cNvPr>
          <p:cNvCxnSpPr>
            <a:cxnSpLocks/>
            <a:endCxn id="293" idx="0"/>
          </p:cNvCxnSpPr>
          <p:nvPr/>
        </p:nvCxnSpPr>
        <p:spPr>
          <a:xfrm flipH="1">
            <a:off x="1747340" y="5095203"/>
            <a:ext cx="1211403" cy="469782"/>
          </a:xfrm>
          <a:prstGeom prst="straightConnector1">
            <a:avLst/>
          </a:prstGeom>
          <a:ln>
            <a:solidFill>
              <a:srgbClr val="458AAA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Rectangle 294">
            <a:extLst>
              <a:ext uri="{FF2B5EF4-FFF2-40B4-BE49-F238E27FC236}">
                <a16:creationId xmlns:a16="http://schemas.microsoft.com/office/drawing/2014/main" id="{83305EA8-056E-187C-B969-E818F040A7BD}"/>
              </a:ext>
            </a:extLst>
          </p:cNvPr>
          <p:cNvSpPr/>
          <p:nvPr/>
        </p:nvSpPr>
        <p:spPr>
          <a:xfrm>
            <a:off x="2040232" y="4661412"/>
            <a:ext cx="2163097" cy="8259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C5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85CF167-0A9C-4586-BAD5-AC256DDB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6" name="Image 185">
            <a:extLst>
              <a:ext uri="{FF2B5EF4-FFF2-40B4-BE49-F238E27FC236}">
                <a16:creationId xmlns:a16="http://schemas.microsoft.com/office/drawing/2014/main" id="{4C3E0292-D8A4-4B3D-A341-161D4E8A698D}"/>
              </a:ext>
            </a:extLst>
          </p:cNvPr>
          <p:cNvPicPr/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  <p:sp>
        <p:nvSpPr>
          <p:cNvPr id="187" name="Rectangle : coins arrondis 174">
            <a:extLst>
              <a:ext uri="{FF2B5EF4-FFF2-40B4-BE49-F238E27FC236}">
                <a16:creationId xmlns:a16="http://schemas.microsoft.com/office/drawing/2014/main" id="{F3FC381A-FBD4-485D-8467-ED802B4EB5C2}"/>
              </a:ext>
            </a:extLst>
          </p:cNvPr>
          <p:cNvSpPr/>
          <p:nvPr/>
        </p:nvSpPr>
        <p:spPr>
          <a:xfrm>
            <a:off x="4711079" y="1336304"/>
            <a:ext cx="1338498" cy="3340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8" name="Rectangle : coins arrondis 174">
            <a:extLst>
              <a:ext uri="{FF2B5EF4-FFF2-40B4-BE49-F238E27FC236}">
                <a16:creationId xmlns:a16="http://schemas.microsoft.com/office/drawing/2014/main" id="{7674E008-88AC-4F91-B119-BD50DC1AB832}"/>
              </a:ext>
            </a:extLst>
          </p:cNvPr>
          <p:cNvSpPr/>
          <p:nvPr/>
        </p:nvSpPr>
        <p:spPr>
          <a:xfrm>
            <a:off x="4711079" y="1914891"/>
            <a:ext cx="1338498" cy="3182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9" name="Rectangle : coins arrondis 174">
            <a:extLst>
              <a:ext uri="{FF2B5EF4-FFF2-40B4-BE49-F238E27FC236}">
                <a16:creationId xmlns:a16="http://schemas.microsoft.com/office/drawing/2014/main" id="{80499D86-E5D4-41BE-8CA2-872CCD5BA45F}"/>
              </a:ext>
            </a:extLst>
          </p:cNvPr>
          <p:cNvSpPr/>
          <p:nvPr/>
        </p:nvSpPr>
        <p:spPr>
          <a:xfrm>
            <a:off x="4668096" y="2466660"/>
            <a:ext cx="1546476" cy="34100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0" name="ZoneTexte 175">
            <a:extLst>
              <a:ext uri="{FF2B5EF4-FFF2-40B4-BE49-F238E27FC236}">
                <a16:creationId xmlns:a16="http://schemas.microsoft.com/office/drawing/2014/main" id="{0EAF308C-C86E-4FB2-870C-302B73C6960C}"/>
              </a:ext>
            </a:extLst>
          </p:cNvPr>
          <p:cNvSpPr txBox="1"/>
          <p:nvPr/>
        </p:nvSpPr>
        <p:spPr>
          <a:xfrm>
            <a:off x="4756839" y="1327246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L-Arginine</a:t>
            </a:r>
          </a:p>
        </p:txBody>
      </p:sp>
      <p:sp>
        <p:nvSpPr>
          <p:cNvPr id="191" name="ZoneTexte 189">
            <a:extLst>
              <a:ext uri="{FF2B5EF4-FFF2-40B4-BE49-F238E27FC236}">
                <a16:creationId xmlns:a16="http://schemas.microsoft.com/office/drawing/2014/main" id="{86B4C392-E54D-4B99-A551-77FFD12F0210}"/>
              </a:ext>
            </a:extLst>
          </p:cNvPr>
          <p:cNvSpPr txBox="1"/>
          <p:nvPr/>
        </p:nvSpPr>
        <p:spPr>
          <a:xfrm>
            <a:off x="4855513" y="1926904"/>
            <a:ext cx="12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Tyramine</a:t>
            </a:r>
          </a:p>
        </p:txBody>
      </p:sp>
      <p:sp>
        <p:nvSpPr>
          <p:cNvPr id="192" name="ZoneTexte 173">
            <a:extLst>
              <a:ext uri="{FF2B5EF4-FFF2-40B4-BE49-F238E27FC236}">
                <a16:creationId xmlns:a16="http://schemas.microsoft.com/office/drawing/2014/main" id="{A711CFDD-726D-4166-A933-9D4AC22B17DD}"/>
              </a:ext>
            </a:extLst>
          </p:cNvPr>
          <p:cNvSpPr txBox="1"/>
          <p:nvPr/>
        </p:nvSpPr>
        <p:spPr>
          <a:xfrm>
            <a:off x="4625659" y="2460579"/>
            <a:ext cx="1793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Acide Tannique</a:t>
            </a:r>
          </a:p>
        </p:txBody>
      </p:sp>
    </p:spTree>
    <p:extLst>
      <p:ext uri="{BB962C8B-B14F-4D97-AF65-F5344CB8AC3E}">
        <p14:creationId xmlns:p14="http://schemas.microsoft.com/office/powerpoint/2010/main" val="3972397933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BEF37EB-B05C-40BE-B699-86EA5D35E8FC}"/>
              </a:ext>
            </a:extLst>
          </p:cNvPr>
          <p:cNvSpPr txBox="1"/>
          <p:nvPr/>
        </p:nvSpPr>
        <p:spPr>
          <a:xfrm>
            <a:off x="80983" y="4720"/>
            <a:ext cx="1075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CARACTÉRISATION DES PROPRIÉTÉS RHÉOLOGIQUES DES GRANULÉS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865C7E6-2F02-4E98-BE05-F34877EE97A5}"/>
              </a:ext>
            </a:extLst>
          </p:cNvPr>
          <p:cNvSpPr txBox="1"/>
          <p:nvPr/>
        </p:nvSpPr>
        <p:spPr>
          <a:xfrm>
            <a:off x="80983" y="883924"/>
            <a:ext cx="4921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Melt</a:t>
            </a: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flow index(MFI) du PA11/Bioadditif</a:t>
            </a: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id="{3077564A-B43D-4A4B-8780-84699B07124C}"/>
              </a:ext>
            </a:extLst>
          </p:cNvPr>
          <p:cNvGrpSpPr/>
          <p:nvPr/>
        </p:nvGrpSpPr>
        <p:grpSpPr>
          <a:xfrm>
            <a:off x="308871" y="1560668"/>
            <a:ext cx="3011104" cy="2259523"/>
            <a:chOff x="1744613" y="2460623"/>
            <a:chExt cx="4398050" cy="260657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04A56384-E7D5-42AB-B55D-635704682AB4}"/>
                </a:ext>
              </a:extLst>
            </p:cNvPr>
            <p:cNvGrpSpPr/>
            <p:nvPr/>
          </p:nvGrpSpPr>
          <p:grpSpPr>
            <a:xfrm>
              <a:off x="1744613" y="2460623"/>
              <a:ext cx="4398050" cy="2606572"/>
              <a:chOff x="1884223" y="1135831"/>
              <a:chExt cx="3611666" cy="2319786"/>
            </a:xfrm>
          </p:grpSpPr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A41189A3-3936-4ACD-B8C0-A318DA34615F}"/>
                  </a:ext>
                </a:extLst>
              </p:cNvPr>
              <p:cNvGrpSpPr/>
              <p:nvPr/>
            </p:nvGrpSpPr>
            <p:grpSpPr>
              <a:xfrm>
                <a:off x="1884223" y="1135831"/>
                <a:ext cx="2591186" cy="2043516"/>
                <a:chOff x="1372014" y="1487901"/>
                <a:chExt cx="2350905" cy="1713120"/>
              </a:xfrm>
            </p:grpSpPr>
            <p:grpSp>
              <p:nvGrpSpPr>
                <p:cNvPr id="32" name="Groupe 31">
                  <a:extLst>
                    <a:ext uri="{FF2B5EF4-FFF2-40B4-BE49-F238E27FC236}">
                      <a16:creationId xmlns:a16="http://schemas.microsoft.com/office/drawing/2014/main" id="{7351D0E5-BC44-46A6-9127-542F6AB94DCE}"/>
                    </a:ext>
                  </a:extLst>
                </p:cNvPr>
                <p:cNvGrpSpPr/>
                <p:nvPr/>
              </p:nvGrpSpPr>
              <p:grpSpPr>
                <a:xfrm>
                  <a:off x="1372014" y="1487901"/>
                  <a:ext cx="2350905" cy="1713120"/>
                  <a:chOff x="19489344" y="6971860"/>
                  <a:chExt cx="3122464" cy="933275"/>
                </a:xfrm>
              </p:grpSpPr>
              <p:grpSp>
                <p:nvGrpSpPr>
                  <p:cNvPr id="34" name="Groupe 33">
                    <a:extLst>
                      <a:ext uri="{FF2B5EF4-FFF2-40B4-BE49-F238E27FC236}">
                        <a16:creationId xmlns:a16="http://schemas.microsoft.com/office/drawing/2014/main" id="{3E4FABF7-E44D-4017-A6B5-72EF28230B86}"/>
                      </a:ext>
                    </a:extLst>
                  </p:cNvPr>
                  <p:cNvGrpSpPr/>
                  <p:nvPr/>
                </p:nvGrpSpPr>
                <p:grpSpPr>
                  <a:xfrm>
                    <a:off x="19489344" y="6971860"/>
                    <a:ext cx="1358898" cy="933275"/>
                    <a:chOff x="18630901" y="16066226"/>
                    <a:chExt cx="1358898" cy="2095570"/>
                  </a:xfrm>
                </p:grpSpPr>
                <p:sp>
                  <p:nvSpPr>
                    <p:cNvPr id="38" name="Forme libre : forme 37">
                      <a:extLst>
                        <a:ext uri="{FF2B5EF4-FFF2-40B4-BE49-F238E27FC236}">
                          <a16:creationId xmlns:a16="http://schemas.microsoft.com/office/drawing/2014/main" id="{239E49BD-3724-42F6-BB4F-CDDC84DDEDC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8707463" y="16129363"/>
                      <a:ext cx="1205774" cy="1079500"/>
                    </a:xfrm>
                    <a:custGeom>
                      <a:avLst/>
                      <a:gdLst>
                        <a:gd name="connsiteX0" fmla="*/ 0 w 1205774"/>
                        <a:gd name="connsiteY0" fmla="*/ 1079500 h 1079500"/>
                        <a:gd name="connsiteX1" fmla="*/ 0 w 1205774"/>
                        <a:gd name="connsiteY1" fmla="*/ 0 h 1079500"/>
                        <a:gd name="connsiteX2" fmla="*/ 368300 w 1205774"/>
                        <a:gd name="connsiteY2" fmla="*/ 0 h 1079500"/>
                        <a:gd name="connsiteX3" fmla="*/ 368300 w 1205774"/>
                        <a:gd name="connsiteY3" fmla="*/ 466724 h 1079500"/>
                        <a:gd name="connsiteX4" fmla="*/ 1205774 w 1205774"/>
                        <a:gd name="connsiteY4" fmla="*/ 466724 h 1079500"/>
                        <a:gd name="connsiteX5" fmla="*/ 1205774 w 1205774"/>
                        <a:gd name="connsiteY5" fmla="*/ 612776 h 1079500"/>
                        <a:gd name="connsiteX6" fmla="*/ 368300 w 1205774"/>
                        <a:gd name="connsiteY6" fmla="*/ 612776 h 1079500"/>
                        <a:gd name="connsiteX7" fmla="*/ 368300 w 1205774"/>
                        <a:gd name="connsiteY7" fmla="*/ 1079500 h 1079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205774" h="1079500">
                          <a:moveTo>
                            <a:pt x="0" y="1079500"/>
                          </a:moveTo>
                          <a:lnTo>
                            <a:pt x="0" y="0"/>
                          </a:lnTo>
                          <a:lnTo>
                            <a:pt x="368300" y="0"/>
                          </a:lnTo>
                          <a:lnTo>
                            <a:pt x="368300" y="466724"/>
                          </a:lnTo>
                          <a:lnTo>
                            <a:pt x="1205774" y="466724"/>
                          </a:lnTo>
                          <a:lnTo>
                            <a:pt x="1205774" y="612776"/>
                          </a:lnTo>
                          <a:lnTo>
                            <a:pt x="368300" y="612776"/>
                          </a:lnTo>
                          <a:lnTo>
                            <a:pt x="368300" y="1079500"/>
                          </a:lnTo>
                          <a:close/>
                        </a:path>
                      </a:pathLst>
                    </a:custGeom>
                    <a:solidFill>
                      <a:srgbClr val="E7E6E6">
                        <a:lumMod val="90000"/>
                      </a:srgbClr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 Light" panose="020F03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9" name="Forme libre : forme 38">
                      <a:extLst>
                        <a:ext uri="{FF2B5EF4-FFF2-40B4-BE49-F238E27FC236}">
                          <a16:creationId xmlns:a16="http://schemas.microsoft.com/office/drawing/2014/main" id="{63A923D6-1B76-40F1-A9FA-74F40B1A1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19068" y="17272000"/>
                      <a:ext cx="185738" cy="889796"/>
                    </a:xfrm>
                    <a:custGeom>
                      <a:avLst/>
                      <a:gdLst>
                        <a:gd name="connsiteX0" fmla="*/ 0 w 180976"/>
                        <a:gd name="connsiteY0" fmla="*/ 0 h 889796"/>
                        <a:gd name="connsiteX1" fmla="*/ 180976 w 180976"/>
                        <a:gd name="connsiteY1" fmla="*/ 0 h 889796"/>
                        <a:gd name="connsiteX2" fmla="*/ 180976 w 180976"/>
                        <a:gd name="connsiteY2" fmla="*/ 354016 h 889796"/>
                        <a:gd name="connsiteX3" fmla="*/ 108488 w 180976"/>
                        <a:gd name="connsiteY3" fmla="*/ 354016 h 889796"/>
                        <a:gd name="connsiteX4" fmla="*/ 108488 w 180976"/>
                        <a:gd name="connsiteY4" fmla="*/ 707554 h 889796"/>
                        <a:gd name="connsiteX5" fmla="*/ 170400 w 180976"/>
                        <a:gd name="connsiteY5" fmla="*/ 889796 h 889796"/>
                        <a:gd name="connsiteX6" fmla="*/ 8604 w 180976"/>
                        <a:gd name="connsiteY6" fmla="*/ 889796 h 889796"/>
                        <a:gd name="connsiteX7" fmla="*/ 72488 w 180976"/>
                        <a:gd name="connsiteY7" fmla="*/ 701750 h 889796"/>
                        <a:gd name="connsiteX8" fmla="*/ 72488 w 180976"/>
                        <a:gd name="connsiteY8" fmla="*/ 354016 h 889796"/>
                        <a:gd name="connsiteX9" fmla="*/ 0 w 180976"/>
                        <a:gd name="connsiteY9" fmla="*/ 354016 h 889796"/>
                        <a:gd name="connsiteX0" fmla="*/ 4827 w 185803"/>
                        <a:gd name="connsiteY0" fmla="*/ 0 h 889796"/>
                        <a:gd name="connsiteX1" fmla="*/ 185803 w 185803"/>
                        <a:gd name="connsiteY1" fmla="*/ 0 h 889796"/>
                        <a:gd name="connsiteX2" fmla="*/ 185803 w 185803"/>
                        <a:gd name="connsiteY2" fmla="*/ 354016 h 889796"/>
                        <a:gd name="connsiteX3" fmla="*/ 113315 w 185803"/>
                        <a:gd name="connsiteY3" fmla="*/ 354016 h 889796"/>
                        <a:gd name="connsiteX4" fmla="*/ 113315 w 185803"/>
                        <a:gd name="connsiteY4" fmla="*/ 707554 h 889796"/>
                        <a:gd name="connsiteX5" fmla="*/ 175227 w 185803"/>
                        <a:gd name="connsiteY5" fmla="*/ 889796 h 889796"/>
                        <a:gd name="connsiteX6" fmla="*/ 13431 w 185803"/>
                        <a:gd name="connsiteY6" fmla="*/ 889796 h 889796"/>
                        <a:gd name="connsiteX7" fmla="*/ 77315 w 185803"/>
                        <a:gd name="connsiteY7" fmla="*/ 701750 h 889796"/>
                        <a:gd name="connsiteX8" fmla="*/ 77315 w 185803"/>
                        <a:gd name="connsiteY8" fmla="*/ 354016 h 889796"/>
                        <a:gd name="connsiteX9" fmla="*/ 0 w 185803"/>
                        <a:gd name="connsiteY9" fmla="*/ 489747 h 889796"/>
                        <a:gd name="connsiteX10" fmla="*/ 4827 w 185803"/>
                        <a:gd name="connsiteY10" fmla="*/ 0 h 889796"/>
                        <a:gd name="connsiteX0" fmla="*/ 4827 w 185803"/>
                        <a:gd name="connsiteY0" fmla="*/ 0 h 889796"/>
                        <a:gd name="connsiteX1" fmla="*/ 185803 w 185803"/>
                        <a:gd name="connsiteY1" fmla="*/ 0 h 889796"/>
                        <a:gd name="connsiteX2" fmla="*/ 185803 w 185803"/>
                        <a:gd name="connsiteY2" fmla="*/ 354016 h 889796"/>
                        <a:gd name="connsiteX3" fmla="*/ 113315 w 185803"/>
                        <a:gd name="connsiteY3" fmla="*/ 354016 h 889796"/>
                        <a:gd name="connsiteX4" fmla="*/ 113315 w 185803"/>
                        <a:gd name="connsiteY4" fmla="*/ 707554 h 889796"/>
                        <a:gd name="connsiteX5" fmla="*/ 175227 w 185803"/>
                        <a:gd name="connsiteY5" fmla="*/ 889796 h 889796"/>
                        <a:gd name="connsiteX6" fmla="*/ 13431 w 185803"/>
                        <a:gd name="connsiteY6" fmla="*/ 889796 h 889796"/>
                        <a:gd name="connsiteX7" fmla="*/ 77315 w 185803"/>
                        <a:gd name="connsiteY7" fmla="*/ 701750 h 889796"/>
                        <a:gd name="connsiteX8" fmla="*/ 74902 w 185803"/>
                        <a:gd name="connsiteY8" fmla="*/ 484985 h 889796"/>
                        <a:gd name="connsiteX9" fmla="*/ 0 w 185803"/>
                        <a:gd name="connsiteY9" fmla="*/ 489747 h 889796"/>
                        <a:gd name="connsiteX10" fmla="*/ 4827 w 185803"/>
                        <a:gd name="connsiteY10" fmla="*/ 0 h 889796"/>
                        <a:gd name="connsiteX0" fmla="*/ 4827 w 185803"/>
                        <a:gd name="connsiteY0" fmla="*/ 0 h 889796"/>
                        <a:gd name="connsiteX1" fmla="*/ 185803 w 185803"/>
                        <a:gd name="connsiteY1" fmla="*/ 0 h 889796"/>
                        <a:gd name="connsiteX2" fmla="*/ 185803 w 185803"/>
                        <a:gd name="connsiteY2" fmla="*/ 354016 h 889796"/>
                        <a:gd name="connsiteX3" fmla="*/ 115727 w 185803"/>
                        <a:gd name="connsiteY3" fmla="*/ 492129 h 889796"/>
                        <a:gd name="connsiteX4" fmla="*/ 113315 w 185803"/>
                        <a:gd name="connsiteY4" fmla="*/ 707554 h 889796"/>
                        <a:gd name="connsiteX5" fmla="*/ 175227 w 185803"/>
                        <a:gd name="connsiteY5" fmla="*/ 889796 h 889796"/>
                        <a:gd name="connsiteX6" fmla="*/ 13431 w 185803"/>
                        <a:gd name="connsiteY6" fmla="*/ 889796 h 889796"/>
                        <a:gd name="connsiteX7" fmla="*/ 77315 w 185803"/>
                        <a:gd name="connsiteY7" fmla="*/ 701750 h 889796"/>
                        <a:gd name="connsiteX8" fmla="*/ 74902 w 185803"/>
                        <a:gd name="connsiteY8" fmla="*/ 484985 h 889796"/>
                        <a:gd name="connsiteX9" fmla="*/ 0 w 185803"/>
                        <a:gd name="connsiteY9" fmla="*/ 489747 h 889796"/>
                        <a:gd name="connsiteX10" fmla="*/ 4827 w 185803"/>
                        <a:gd name="connsiteY10" fmla="*/ 0 h 889796"/>
                        <a:gd name="connsiteX0" fmla="*/ 4827 w 188216"/>
                        <a:gd name="connsiteY0" fmla="*/ 0 h 889796"/>
                        <a:gd name="connsiteX1" fmla="*/ 185803 w 188216"/>
                        <a:gd name="connsiteY1" fmla="*/ 0 h 889796"/>
                        <a:gd name="connsiteX2" fmla="*/ 188216 w 188216"/>
                        <a:gd name="connsiteY2" fmla="*/ 487366 h 889796"/>
                        <a:gd name="connsiteX3" fmla="*/ 115727 w 188216"/>
                        <a:gd name="connsiteY3" fmla="*/ 492129 h 889796"/>
                        <a:gd name="connsiteX4" fmla="*/ 113315 w 188216"/>
                        <a:gd name="connsiteY4" fmla="*/ 707554 h 889796"/>
                        <a:gd name="connsiteX5" fmla="*/ 175227 w 188216"/>
                        <a:gd name="connsiteY5" fmla="*/ 889796 h 889796"/>
                        <a:gd name="connsiteX6" fmla="*/ 13431 w 188216"/>
                        <a:gd name="connsiteY6" fmla="*/ 889796 h 889796"/>
                        <a:gd name="connsiteX7" fmla="*/ 77315 w 188216"/>
                        <a:gd name="connsiteY7" fmla="*/ 701750 h 889796"/>
                        <a:gd name="connsiteX8" fmla="*/ 74902 w 188216"/>
                        <a:gd name="connsiteY8" fmla="*/ 484985 h 889796"/>
                        <a:gd name="connsiteX9" fmla="*/ 0 w 188216"/>
                        <a:gd name="connsiteY9" fmla="*/ 489747 h 889796"/>
                        <a:gd name="connsiteX10" fmla="*/ 4827 w 188216"/>
                        <a:gd name="connsiteY10" fmla="*/ 0 h 889796"/>
                        <a:gd name="connsiteX0" fmla="*/ 4827 w 188216"/>
                        <a:gd name="connsiteY0" fmla="*/ 0 h 889796"/>
                        <a:gd name="connsiteX1" fmla="*/ 185803 w 188216"/>
                        <a:gd name="connsiteY1" fmla="*/ 0 h 889796"/>
                        <a:gd name="connsiteX2" fmla="*/ 188216 w 188216"/>
                        <a:gd name="connsiteY2" fmla="*/ 487366 h 889796"/>
                        <a:gd name="connsiteX3" fmla="*/ 115727 w 188216"/>
                        <a:gd name="connsiteY3" fmla="*/ 492129 h 889796"/>
                        <a:gd name="connsiteX4" fmla="*/ 113315 w 188216"/>
                        <a:gd name="connsiteY4" fmla="*/ 707554 h 889796"/>
                        <a:gd name="connsiteX5" fmla="*/ 175227 w 188216"/>
                        <a:gd name="connsiteY5" fmla="*/ 889796 h 889796"/>
                        <a:gd name="connsiteX6" fmla="*/ 13431 w 188216"/>
                        <a:gd name="connsiteY6" fmla="*/ 889796 h 889796"/>
                        <a:gd name="connsiteX7" fmla="*/ 86967 w 188216"/>
                        <a:gd name="connsiteY7" fmla="*/ 704131 h 889796"/>
                        <a:gd name="connsiteX8" fmla="*/ 74902 w 188216"/>
                        <a:gd name="connsiteY8" fmla="*/ 484985 h 889796"/>
                        <a:gd name="connsiteX9" fmla="*/ 0 w 188216"/>
                        <a:gd name="connsiteY9" fmla="*/ 489747 h 889796"/>
                        <a:gd name="connsiteX10" fmla="*/ 4827 w 188216"/>
                        <a:gd name="connsiteY10" fmla="*/ 0 h 889796"/>
                        <a:gd name="connsiteX0" fmla="*/ 4827 w 188216"/>
                        <a:gd name="connsiteY0" fmla="*/ 0 h 889796"/>
                        <a:gd name="connsiteX1" fmla="*/ 185803 w 188216"/>
                        <a:gd name="connsiteY1" fmla="*/ 0 h 889796"/>
                        <a:gd name="connsiteX2" fmla="*/ 188216 w 188216"/>
                        <a:gd name="connsiteY2" fmla="*/ 487366 h 889796"/>
                        <a:gd name="connsiteX3" fmla="*/ 115727 w 188216"/>
                        <a:gd name="connsiteY3" fmla="*/ 492129 h 889796"/>
                        <a:gd name="connsiteX4" fmla="*/ 106076 w 188216"/>
                        <a:gd name="connsiteY4" fmla="*/ 707554 h 889796"/>
                        <a:gd name="connsiteX5" fmla="*/ 175227 w 188216"/>
                        <a:gd name="connsiteY5" fmla="*/ 889796 h 889796"/>
                        <a:gd name="connsiteX6" fmla="*/ 13431 w 188216"/>
                        <a:gd name="connsiteY6" fmla="*/ 889796 h 889796"/>
                        <a:gd name="connsiteX7" fmla="*/ 86967 w 188216"/>
                        <a:gd name="connsiteY7" fmla="*/ 704131 h 889796"/>
                        <a:gd name="connsiteX8" fmla="*/ 74902 w 188216"/>
                        <a:gd name="connsiteY8" fmla="*/ 484985 h 889796"/>
                        <a:gd name="connsiteX9" fmla="*/ 0 w 188216"/>
                        <a:gd name="connsiteY9" fmla="*/ 489747 h 889796"/>
                        <a:gd name="connsiteX10" fmla="*/ 4827 w 188216"/>
                        <a:gd name="connsiteY10" fmla="*/ 0 h 8897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88216" h="889796">
                          <a:moveTo>
                            <a:pt x="4827" y="0"/>
                          </a:moveTo>
                          <a:lnTo>
                            <a:pt x="185803" y="0"/>
                          </a:lnTo>
                          <a:cubicBezTo>
                            <a:pt x="186607" y="162455"/>
                            <a:pt x="187412" y="324911"/>
                            <a:pt x="188216" y="487366"/>
                          </a:cubicBezTo>
                          <a:lnTo>
                            <a:pt x="115727" y="492129"/>
                          </a:lnTo>
                          <a:lnTo>
                            <a:pt x="106076" y="707554"/>
                          </a:lnTo>
                          <a:lnTo>
                            <a:pt x="175227" y="889796"/>
                          </a:lnTo>
                          <a:lnTo>
                            <a:pt x="13431" y="889796"/>
                          </a:lnTo>
                          <a:lnTo>
                            <a:pt x="86967" y="704131"/>
                          </a:lnTo>
                          <a:cubicBezTo>
                            <a:pt x="86163" y="631876"/>
                            <a:pt x="75706" y="557240"/>
                            <a:pt x="74902" y="484985"/>
                          </a:cubicBezTo>
                          <a:lnTo>
                            <a:pt x="0" y="489747"/>
                          </a:lnTo>
                          <a:cubicBezTo>
                            <a:pt x="0" y="371742"/>
                            <a:pt x="4827" y="118005"/>
                            <a:pt x="4827" y="0"/>
                          </a:cubicBezTo>
                          <a:close/>
                        </a:path>
                      </a:pathLst>
                    </a:custGeom>
                    <a:solidFill>
                      <a:srgbClr val="C16B41"/>
                    </a:solidFill>
                    <a:ln w="12700" cap="flat" cmpd="sng" algn="ctr">
                      <a:solidFill>
                        <a:srgbClr val="C16B4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wrap="square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 Light" panose="020F03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0" name="Groupe 39">
                      <a:extLst>
                        <a:ext uri="{FF2B5EF4-FFF2-40B4-BE49-F238E27FC236}">
                          <a16:creationId xmlns:a16="http://schemas.microsoft.com/office/drawing/2014/main" id="{B35C61A9-A6DD-4A3D-98F3-8BF347B40F0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630901" y="16772671"/>
                      <a:ext cx="1358898" cy="1210350"/>
                      <a:chOff x="18630901" y="16701226"/>
                      <a:chExt cx="1358898" cy="1210350"/>
                    </a:xfrm>
                  </p:grpSpPr>
                  <p:sp>
                    <p:nvSpPr>
                      <p:cNvPr id="41" name="Rectangle 40">
                        <a:extLst>
                          <a:ext uri="{FF2B5EF4-FFF2-40B4-BE49-F238E27FC236}">
                            <a16:creationId xmlns:a16="http://schemas.microsoft.com/office/drawing/2014/main" id="{26AC5911-4AAD-46CC-AFF8-646F570A27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630901" y="16701226"/>
                        <a:ext cx="590550" cy="1205774"/>
                      </a:xfrm>
                      <a:prstGeom prst="rect">
                        <a:avLst/>
                      </a:prstGeom>
                      <a:solidFill>
                        <a:srgbClr val="E7E6E6">
                          <a:lumMod val="90000"/>
                        </a:srgbClr>
                      </a:solidFill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FR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2" name="Rectangle 41">
                        <a:extLst>
                          <a:ext uri="{FF2B5EF4-FFF2-40B4-BE49-F238E27FC236}">
                            <a16:creationId xmlns:a16="http://schemas.microsoft.com/office/drawing/2014/main" id="{01BD3B2E-6B7F-4CE3-BE2C-2E613BBAC7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403933" y="16701226"/>
                        <a:ext cx="585866" cy="1205774"/>
                      </a:xfrm>
                      <a:prstGeom prst="rect">
                        <a:avLst/>
                      </a:prstGeom>
                      <a:solidFill>
                        <a:srgbClr val="E7E6E6">
                          <a:lumMod val="90000"/>
                        </a:srgbClr>
                      </a:solidFill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wrap="square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FR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3" name="Rectangle 42">
                        <a:extLst>
                          <a:ext uri="{FF2B5EF4-FFF2-40B4-BE49-F238E27FC236}">
                            <a16:creationId xmlns:a16="http://schemas.microsoft.com/office/drawing/2014/main" id="{1D8C56E6-ACED-4ACF-817A-FA55F4E3FC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221451" y="17680472"/>
                        <a:ext cx="76199" cy="231104"/>
                      </a:xfrm>
                      <a:prstGeom prst="rect">
                        <a:avLst/>
                      </a:prstGeom>
                      <a:solidFill>
                        <a:sysClr val="windowText" lastClr="000000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FR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4" name="Rectangle 43">
                        <a:extLst>
                          <a:ext uri="{FF2B5EF4-FFF2-40B4-BE49-F238E27FC236}">
                            <a16:creationId xmlns:a16="http://schemas.microsoft.com/office/drawing/2014/main" id="{1ABEFEB6-A29E-471C-9092-D629FE5A06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330988" y="17680471"/>
                        <a:ext cx="76199" cy="230686"/>
                      </a:xfrm>
                      <a:prstGeom prst="rect">
                        <a:avLst/>
                      </a:prstGeom>
                      <a:solidFill>
                        <a:sysClr val="windowText" lastClr="000000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fr-FR" sz="105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35" name="ZoneTexte 34">
                    <a:extLst>
                      <a:ext uri="{FF2B5EF4-FFF2-40B4-BE49-F238E27FC236}">
                        <a16:creationId xmlns:a16="http://schemas.microsoft.com/office/drawing/2014/main" id="{E4023EF8-DB6A-4EF9-B269-2F6295352FE3}"/>
                      </a:ext>
                    </a:extLst>
                  </p:cNvPr>
                  <p:cNvSpPr txBox="1"/>
                  <p:nvPr/>
                </p:nvSpPr>
                <p:spPr>
                  <a:xfrm>
                    <a:off x="21196822" y="7163998"/>
                    <a:ext cx="1414986" cy="123363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lIns="36000" tIns="36000" rIns="36000" bIns="36000" rtlCol="0" anchor="ctr"/>
                  <a:lstStyle>
                    <a:defPPr>
                      <a:defRPr lang="en-US"/>
                    </a:defPPr>
                    <a:lvl1pPr marR="0" lvl="0" indent="0" defTabSz="914400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200" b="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defRPr>
                    </a:lvl1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Meiryo" panose="020B0604030504040204" pitchFamily="34" charset="-128"/>
                        <a:cs typeface="Calibri" panose="020F0502020204030204" pitchFamily="34" charset="0"/>
                      </a:rPr>
                      <a:t>Piston</a:t>
                    </a:r>
                  </a:p>
                </p:txBody>
              </p:sp>
              <p:sp>
                <p:nvSpPr>
                  <p:cNvPr id="36" name="ZoneTexte 35">
                    <a:extLst>
                      <a:ext uri="{FF2B5EF4-FFF2-40B4-BE49-F238E27FC236}">
                        <a16:creationId xmlns:a16="http://schemas.microsoft.com/office/drawing/2014/main" id="{3F925EE3-AAB7-4FAC-B1FC-DDEA17A6BA06}"/>
                      </a:ext>
                    </a:extLst>
                  </p:cNvPr>
                  <p:cNvSpPr txBox="1"/>
                  <p:nvPr/>
                </p:nvSpPr>
                <p:spPr>
                  <a:xfrm>
                    <a:off x="21142412" y="7580375"/>
                    <a:ext cx="1414988" cy="123363"/>
                  </a:xfrm>
                  <a:prstGeom prst="rect">
                    <a:avLst/>
                  </a:prstGeom>
                  <a:no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lIns="36000" tIns="36000" rIns="36000" bIns="36000" rtlCol="0" anchor="ctr"/>
                  <a:lstStyle>
                    <a:defPPr>
                      <a:defRPr lang="en-US"/>
                    </a:defPPr>
                    <a:lvl1pPr marR="0" lvl="0" indent="0" defTabSz="914400" fontAlgn="auto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200" b="0" i="0" u="none" strike="noStrike" cap="none" spc="0" normalizeH="0" baseline="0">
                        <a:ln>
                          <a:noFill/>
                        </a:ln>
                        <a:effectLst/>
                        <a:uLnTx/>
                        <a:uFillTx/>
                        <a:latin typeface="Meiryo" panose="020B0604030504040204" pitchFamily="34" charset="-128"/>
                        <a:ea typeface="Meiryo" panose="020B0604030504040204" pitchFamily="34" charset="-128"/>
                        <a:cs typeface="Calibri" panose="020F0502020204030204" pitchFamily="34" charset="0"/>
                      </a:defRPr>
                    </a:lvl1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Meiryo" panose="020B0604030504040204" pitchFamily="34" charset="-128"/>
                        <a:cs typeface="Calibri" panose="020F0502020204030204" pitchFamily="34" charset="0"/>
                      </a:rPr>
                      <a:t>Polymère</a:t>
                    </a:r>
                  </a:p>
                </p:txBody>
              </p:sp>
              <p:cxnSp>
                <p:nvCxnSpPr>
                  <p:cNvPr id="37" name="Connecteur droit avec flèche 36">
                    <a:extLst>
                      <a:ext uri="{FF2B5EF4-FFF2-40B4-BE49-F238E27FC236}">
                        <a16:creationId xmlns:a16="http://schemas.microsoft.com/office/drawing/2014/main" id="{2A253FD6-1EDD-489C-BE26-CA7CFCA29436}"/>
                      </a:ext>
                    </a:extLst>
                  </p:cNvPr>
                  <p:cNvCxnSpPr>
                    <a:cxnSpLocks/>
                    <a:stCxn id="35" idx="1"/>
                  </p:cNvCxnSpPr>
                  <p:nvPr/>
                </p:nvCxnSpPr>
                <p:spPr>
                  <a:xfrm flipH="1">
                    <a:off x="20275290" y="7225679"/>
                    <a:ext cx="921541" cy="0"/>
                  </a:xfrm>
                  <a:prstGeom prst="straightConnector1">
                    <a:avLst/>
                  </a:prstGeom>
                  <a:noFill/>
                  <a:ln w="635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33" name="Connecteur droit avec flèche 32">
                  <a:extLst>
                    <a:ext uri="{FF2B5EF4-FFF2-40B4-BE49-F238E27FC236}">
                      <a16:creationId xmlns:a16="http://schemas.microsoft.com/office/drawing/2014/main" id="{CFD10F6D-4E24-48D2-91C3-F350F3B4F5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899104" y="2712309"/>
                  <a:ext cx="613066" cy="0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</p:grpSp>
          <p:cxnSp>
            <p:nvCxnSpPr>
              <p:cNvPr id="30" name="Connecteur droit avec flèche 29">
                <a:extLst>
                  <a:ext uri="{FF2B5EF4-FFF2-40B4-BE49-F238E27FC236}">
                    <a16:creationId xmlns:a16="http://schemas.microsoft.com/office/drawing/2014/main" id="{A12D0E5A-A2F0-4E0C-BD61-1FF5C38F07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536435" y="3137467"/>
                <a:ext cx="739938" cy="4263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7BCDBC7E-35D1-4D44-8D84-6B0BCAA31828}"/>
                  </a:ext>
                </a:extLst>
              </p:cNvPr>
              <p:cNvSpPr txBox="1"/>
              <p:nvPr/>
            </p:nvSpPr>
            <p:spPr>
              <a:xfrm>
                <a:off x="3110332" y="3179347"/>
                <a:ext cx="2385557" cy="2762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36000" rIns="36000" bIns="36000" rtlCol="0" anchor="ctr"/>
              <a:lstStyle>
                <a:defPPr>
                  <a:defRPr lang="en-US"/>
                </a:defPPr>
                <a:lvl1pPr marR="0" lvl="0" indent="0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200" b="0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  <a:latin typeface="Meiryo" panose="020B0604030504040204" pitchFamily="34" charset="-128"/>
                    <a:ea typeface="Meiryo" panose="020B0604030504040204" pitchFamily="34" charset="-128"/>
                    <a:cs typeface="Calibri" panose="020F0502020204030204" pitchFamily="34" charset="0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Meiryo" panose="020B0604030504040204" pitchFamily="34" charset="-128"/>
                    <a:cs typeface="Calibri" panose="020F0502020204030204" pitchFamily="34" charset="0"/>
                  </a:rPr>
                  <a:t>Écoulement de Polymère</a:t>
                </a:r>
              </a:p>
            </p:txBody>
          </p:sp>
        </p:grpSp>
        <p:cxnSp>
          <p:nvCxnSpPr>
            <p:cNvPr id="23" name="Connecteur droit avec flèche 27">
              <a:extLst>
                <a:ext uri="{FF2B5EF4-FFF2-40B4-BE49-F238E27FC236}">
                  <a16:creationId xmlns:a16="http://schemas.microsoft.com/office/drawing/2014/main" id="{5E23BC27-0364-46AB-8732-C599733689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38772" y="4478050"/>
              <a:ext cx="822855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4" name="ZoneTexte 30">
              <a:extLst>
                <a:ext uri="{FF2B5EF4-FFF2-40B4-BE49-F238E27FC236}">
                  <a16:creationId xmlns:a16="http://schemas.microsoft.com/office/drawing/2014/main" id="{CF82B33F-E25E-44BA-AD59-B964144E2885}"/>
                </a:ext>
              </a:extLst>
            </p:cNvPr>
            <p:cNvSpPr txBox="1"/>
            <p:nvPr/>
          </p:nvSpPr>
          <p:spPr>
            <a:xfrm>
              <a:off x="3484171" y="4330236"/>
              <a:ext cx="1429902" cy="30351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>
              <a:defPPr>
                <a:defRPr lang="en-US"/>
              </a:defPPr>
              <a:lvl1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Calibri" panose="020F050202020403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eiryo" panose="020B0604030504040204" pitchFamily="34" charset="-128"/>
                  <a:cs typeface="Calibri" panose="020F0502020204030204" pitchFamily="34" charset="0"/>
                </a:rPr>
                <a:t>Filière</a:t>
              </a:r>
            </a:p>
          </p:txBody>
        </p:sp>
        <p:cxnSp>
          <p:nvCxnSpPr>
            <p:cNvPr id="25" name="Connecteur droit avec flèche 31">
              <a:extLst>
                <a:ext uri="{FF2B5EF4-FFF2-40B4-BE49-F238E27FC236}">
                  <a16:creationId xmlns:a16="http://schemas.microsoft.com/office/drawing/2014/main" id="{14D39B41-4759-45CE-8FA8-70D74B5858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89297" y="2725156"/>
              <a:ext cx="931254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6" name="ZoneTexte 30">
              <a:extLst>
                <a:ext uri="{FF2B5EF4-FFF2-40B4-BE49-F238E27FC236}">
                  <a16:creationId xmlns:a16="http://schemas.microsoft.com/office/drawing/2014/main" id="{A833F784-7554-4BBF-B920-C9C85816A9B0}"/>
                </a:ext>
              </a:extLst>
            </p:cNvPr>
            <p:cNvSpPr txBox="1"/>
            <p:nvPr/>
          </p:nvSpPr>
          <p:spPr>
            <a:xfrm>
              <a:off x="4016838" y="2616874"/>
              <a:ext cx="1550498" cy="1506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>
              <a:defPPr>
                <a:defRPr lang="en-US"/>
              </a:defPPr>
              <a:lvl1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Calibri" panose="020F050202020403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eiryo" panose="020B0604030504040204" pitchFamily="34" charset="-128"/>
                  <a:cs typeface="Calibri" panose="020F0502020204030204" pitchFamily="34" charset="0"/>
                </a:rPr>
                <a:t>Poids/charge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iryo" panose="020B0604030504040204" pitchFamily="34" charset="-128"/>
                <a:cs typeface="Calibri" panose="020F0502020204030204" pitchFamily="34" charset="0"/>
              </a:endParaRPr>
            </a:p>
          </p:txBody>
        </p:sp>
        <p:cxnSp>
          <p:nvCxnSpPr>
            <p:cNvPr id="27" name="Connecteur droit avec flèche 31">
              <a:extLst>
                <a:ext uri="{FF2B5EF4-FFF2-40B4-BE49-F238E27FC236}">
                  <a16:creationId xmlns:a16="http://schemas.microsoft.com/office/drawing/2014/main" id="{94FC805B-4733-4B35-B51A-A587B51C1F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9406" y="3768751"/>
              <a:ext cx="931254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8" name="ZoneTexte 30">
              <a:extLst>
                <a:ext uri="{FF2B5EF4-FFF2-40B4-BE49-F238E27FC236}">
                  <a16:creationId xmlns:a16="http://schemas.microsoft.com/office/drawing/2014/main" id="{A18A4A15-A79A-4F15-BD77-ED6FEAD98E54}"/>
                </a:ext>
              </a:extLst>
            </p:cNvPr>
            <p:cNvSpPr txBox="1"/>
            <p:nvPr/>
          </p:nvSpPr>
          <p:spPr>
            <a:xfrm>
              <a:off x="3920551" y="3613858"/>
              <a:ext cx="1429902" cy="30351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>
              <a:defPPr>
                <a:defRPr lang="en-US"/>
              </a:defPPr>
              <a:lvl1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cap="none" spc="0" normalizeH="0" baseline="0">
                  <a:ln>
                    <a:noFill/>
                  </a:ln>
                  <a:effectLst/>
                  <a:uLnTx/>
                  <a:uFillTx/>
                  <a:latin typeface="Meiryo" panose="020B0604030504040204" pitchFamily="34" charset="-128"/>
                  <a:ea typeface="Meiryo" panose="020B0604030504040204" pitchFamily="34" charset="-128"/>
                  <a:cs typeface="Calibri" panose="020F050202020403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Meiryo" panose="020B0604030504040204" pitchFamily="34" charset="-128"/>
                  <a:cs typeface="Calibri" panose="020F0502020204030204" pitchFamily="34" charset="0"/>
                </a:rPr>
                <a:t>Paroi Chauffante</a:t>
              </a:r>
            </a:p>
          </p:txBody>
        </p:sp>
      </p:grp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6121D452-6098-4727-9769-9DB7C5DE6894}"/>
              </a:ext>
            </a:extLst>
          </p:cNvPr>
          <p:cNvSpPr/>
          <p:nvPr/>
        </p:nvSpPr>
        <p:spPr>
          <a:xfrm>
            <a:off x="6354906" y="1439598"/>
            <a:ext cx="4825205" cy="868903"/>
          </a:xfrm>
          <a:prstGeom prst="roundRect">
            <a:avLst/>
          </a:prstGeom>
          <a:solidFill>
            <a:srgbClr val="A3C7D6"/>
          </a:solidFill>
          <a:ln w="12700" cap="flat" cmpd="sng" algn="ctr">
            <a:solidFill>
              <a:srgbClr val="E7E6E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DF2B932-C792-4E0F-B983-64DC779D1BE1}"/>
              </a:ext>
            </a:extLst>
          </p:cNvPr>
          <p:cNvSpPr txBox="1"/>
          <p:nvPr/>
        </p:nvSpPr>
        <p:spPr>
          <a:xfrm>
            <a:off x="121421" y="4324582"/>
            <a:ext cx="3198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Logiciel utilisé :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fixer 2000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Poids net du l'échantillon : 7g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Température: 193°C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Charge: 2,16 kg</a:t>
            </a:r>
          </a:p>
        </p:txBody>
      </p:sp>
      <p:graphicFrame>
        <p:nvGraphicFramePr>
          <p:cNvPr id="47" name="Graphique 46">
            <a:extLst>
              <a:ext uri="{FF2B5EF4-FFF2-40B4-BE49-F238E27FC236}">
                <a16:creationId xmlns:a16="http://schemas.microsoft.com/office/drawing/2014/main" id="{6BC5E77D-23A3-4AEE-9774-5B8FB6D40799}"/>
              </a:ext>
            </a:extLst>
          </p:cNvPr>
          <p:cNvGraphicFramePr>
            <a:graphicFrameLocks/>
          </p:cNvGraphicFramePr>
          <p:nvPr/>
        </p:nvGraphicFramePr>
        <p:xfrm>
          <a:off x="6455971" y="2705945"/>
          <a:ext cx="4870775" cy="335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B5A485A0-088A-409A-A4B7-2E29E926BD65}"/>
              </a:ext>
            </a:extLst>
          </p:cNvPr>
          <p:cNvSpPr/>
          <p:nvPr/>
        </p:nvSpPr>
        <p:spPr>
          <a:xfrm>
            <a:off x="6612881" y="1439598"/>
            <a:ext cx="43092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Plage de MFI considérée favorable au filage: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15-30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g/10min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Condition nécessaire mais pas </a:t>
            </a:r>
            <a:r>
              <a:rPr kumimoji="0" lang="fr-FR" sz="18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suffisante.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300210" y="5411449"/>
            <a:ext cx="374754" cy="651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20525" y="6062759"/>
            <a:ext cx="143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Polymère non fondu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197B69F-969B-43F1-BC8C-36930C0E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9C6758A5-9B0F-4558-B929-283FAB8A91E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7697846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B5EC7CC-1409-469F-9925-8F135AB83107}"/>
              </a:ext>
            </a:extLst>
          </p:cNvPr>
          <p:cNvSpPr txBox="1"/>
          <p:nvPr/>
        </p:nvSpPr>
        <p:spPr>
          <a:xfrm>
            <a:off x="106515" y="-6444"/>
            <a:ext cx="1075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CARACTÉRISATION DES PROPRIÉTÉS RHÉOLOGIQUES DES GRANULÉS  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8121433" y="700060"/>
            <a:ext cx="3960000" cy="4351278"/>
            <a:chOff x="8149152" y="884726"/>
            <a:chExt cx="3960000" cy="4351278"/>
          </a:xfrm>
        </p:grpSpPr>
        <p:graphicFrame>
          <p:nvGraphicFramePr>
            <p:cNvPr id="8" name="Graphique 7">
              <a:extLst>
                <a:ext uri="{FF2B5EF4-FFF2-40B4-BE49-F238E27FC236}">
                  <a16:creationId xmlns:a16="http://schemas.microsoft.com/office/drawing/2014/main" id="{4B351294-AE57-4A84-BF13-C9B59577FB4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8149152" y="884726"/>
            <a:ext cx="3960000" cy="331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3152769-4CA7-4FBD-9F07-5AB8F687D0C4}"/>
                </a:ext>
              </a:extLst>
            </p:cNvPr>
            <p:cNvSpPr txBox="1"/>
            <p:nvPr/>
          </p:nvSpPr>
          <p:spPr>
            <a:xfrm>
              <a:off x="8149152" y="4312674"/>
              <a:ext cx="297789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Pour la Tyr20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Fluidité très élevée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Exsudation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527" y="700060"/>
            <a:ext cx="3960000" cy="4545290"/>
            <a:chOff x="76422" y="884726"/>
            <a:chExt cx="3960000" cy="4545290"/>
          </a:xfrm>
        </p:grpSpPr>
        <p:graphicFrame>
          <p:nvGraphicFramePr>
            <p:cNvPr id="5" name="Graphique 4">
              <a:extLst>
                <a:ext uri="{FF2B5EF4-FFF2-40B4-BE49-F238E27FC236}">
                  <a16:creationId xmlns:a16="http://schemas.microsoft.com/office/drawing/2014/main" id="{7BEB2539-EF1C-4249-BA53-A0E5AF41AAE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6422" y="884726"/>
            <a:ext cx="3960000" cy="331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1" name="Straight Arrow Connector 10"/>
            <p:cNvCxnSpPr/>
            <p:nvPr/>
          </p:nvCxnSpPr>
          <p:spPr>
            <a:xfrm>
              <a:off x="1275268" y="1735528"/>
              <a:ext cx="523142" cy="6997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2026562" y="2001607"/>
              <a:ext cx="1459267" cy="4466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606104" y="1634127"/>
              <a:ext cx="248196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28213" y="1735528"/>
              <a:ext cx="261257" cy="33855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6515" y="4506686"/>
              <a:ext cx="39299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1: Le AT5 bloque la mobilité des chaînes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2:  AT </a:t>
              </a: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wt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↗ →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Fluidité augmente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Effet plastifiant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087480" y="700060"/>
            <a:ext cx="3960000" cy="4268291"/>
            <a:chOff x="4112787" y="884726"/>
            <a:chExt cx="3960000" cy="4268291"/>
          </a:xfrm>
        </p:grpSpPr>
        <p:graphicFrame>
          <p:nvGraphicFramePr>
            <p:cNvPr id="6" name="Graphique 5">
              <a:extLst>
                <a:ext uri="{FF2B5EF4-FFF2-40B4-BE49-F238E27FC236}">
                  <a16:creationId xmlns:a16="http://schemas.microsoft.com/office/drawing/2014/main" id="{B23278AF-6C8C-427E-9BEF-DA1BB3F58F6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112787" y="884726"/>
            <a:ext cx="3960000" cy="3312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19" name="Straight Arrow Connector 18"/>
            <p:cNvCxnSpPr/>
            <p:nvPr/>
          </p:nvCxnSpPr>
          <p:spPr>
            <a:xfrm flipV="1">
              <a:off x="5125521" y="2008139"/>
              <a:ext cx="2299063" cy="3471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297680" y="4506686"/>
              <a:ext cx="36706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L-Arg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fr-F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wt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↗ → </a:t>
              </a: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Fluidité augmente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Effet plastifiant</a:t>
              </a:r>
            </a:p>
          </p:txBody>
        </p:sp>
      </p:grpSp>
      <p:grpSp>
        <p:nvGrpSpPr>
          <p:cNvPr id="27" name="Groupe 15">
            <a:extLst>
              <a:ext uri="{FF2B5EF4-FFF2-40B4-BE49-F238E27FC236}">
                <a16:creationId xmlns:a16="http://schemas.microsoft.com/office/drawing/2014/main" id="{CBE1BFD7-E2AF-41FE-A517-12727E00C04E}"/>
              </a:ext>
            </a:extLst>
          </p:cNvPr>
          <p:cNvGrpSpPr/>
          <p:nvPr/>
        </p:nvGrpSpPr>
        <p:grpSpPr>
          <a:xfrm>
            <a:off x="7181004" y="5051338"/>
            <a:ext cx="3749904" cy="1714754"/>
            <a:chOff x="9333070" y="2608506"/>
            <a:chExt cx="1798406" cy="905298"/>
          </a:xfrm>
        </p:grpSpPr>
        <p:pic>
          <p:nvPicPr>
            <p:cNvPr id="28" name="Image 8">
              <a:extLst>
                <a:ext uri="{FF2B5EF4-FFF2-40B4-BE49-F238E27FC236}">
                  <a16:creationId xmlns:a16="http://schemas.microsoft.com/office/drawing/2014/main" id="{1E7933BF-719F-42EB-9A13-8CDF5D26E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650"/>
            <a:stretch/>
          </p:blipFill>
          <p:spPr>
            <a:xfrm>
              <a:off x="9965181" y="2608506"/>
              <a:ext cx="1166295" cy="905298"/>
            </a:xfrm>
            <a:prstGeom prst="rect">
              <a:avLst/>
            </a:prstGeom>
          </p:spPr>
        </p:pic>
        <p:cxnSp>
          <p:nvCxnSpPr>
            <p:cNvPr id="29" name="Connecteur droit avec flèche 11">
              <a:extLst>
                <a:ext uri="{FF2B5EF4-FFF2-40B4-BE49-F238E27FC236}">
                  <a16:creationId xmlns:a16="http://schemas.microsoft.com/office/drawing/2014/main" id="{F48A8D57-C40A-4906-BD1E-713870914D0A}"/>
                </a:ext>
              </a:extLst>
            </p:cNvPr>
            <p:cNvCxnSpPr/>
            <p:nvPr/>
          </p:nvCxnSpPr>
          <p:spPr>
            <a:xfrm>
              <a:off x="9927351" y="3099308"/>
              <a:ext cx="570817" cy="1856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ZoneTexte 12">
              <a:extLst>
                <a:ext uri="{FF2B5EF4-FFF2-40B4-BE49-F238E27FC236}">
                  <a16:creationId xmlns:a16="http://schemas.microsoft.com/office/drawing/2014/main" id="{1EEFBF5A-84F6-4D83-87E0-5292E685C2EE}"/>
                </a:ext>
              </a:extLst>
            </p:cNvPr>
            <p:cNvSpPr txBox="1"/>
            <p:nvPr/>
          </p:nvSpPr>
          <p:spPr>
            <a:xfrm>
              <a:off x="9333070" y="2995642"/>
              <a:ext cx="632111" cy="194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Dépôt blanc</a:t>
              </a: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E6D173-53DF-4660-B6EF-49F7E5D5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164B718-2430-4700-BDC6-319469E8D5BE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8290315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5C2B4D0-EF2C-4A1E-89A8-B1B5771F0241}"/>
              </a:ext>
            </a:extLst>
          </p:cNvPr>
          <p:cNvGraphicFramePr>
            <a:graphicFrameLocks noGrp="1"/>
          </p:cNvGraphicFramePr>
          <p:nvPr/>
        </p:nvGraphicFramePr>
        <p:xfrm>
          <a:off x="497280" y="732592"/>
          <a:ext cx="7646966" cy="27736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54293">
                  <a:extLst>
                    <a:ext uri="{9D8B030D-6E8A-4147-A177-3AD203B41FA5}">
                      <a16:colId xmlns:a16="http://schemas.microsoft.com/office/drawing/2014/main" val="3043446007"/>
                    </a:ext>
                  </a:extLst>
                </a:gridCol>
                <a:gridCol w="801859">
                  <a:extLst>
                    <a:ext uri="{9D8B030D-6E8A-4147-A177-3AD203B41FA5}">
                      <a16:colId xmlns:a16="http://schemas.microsoft.com/office/drawing/2014/main" val="2226436600"/>
                    </a:ext>
                  </a:extLst>
                </a:gridCol>
                <a:gridCol w="815926">
                  <a:extLst>
                    <a:ext uri="{9D8B030D-6E8A-4147-A177-3AD203B41FA5}">
                      <a16:colId xmlns:a16="http://schemas.microsoft.com/office/drawing/2014/main" val="2028362020"/>
                    </a:ext>
                  </a:extLst>
                </a:gridCol>
                <a:gridCol w="837888">
                  <a:extLst>
                    <a:ext uri="{9D8B030D-6E8A-4147-A177-3AD203B41FA5}">
                      <a16:colId xmlns:a16="http://schemas.microsoft.com/office/drawing/2014/main" val="1117072583"/>
                    </a:ext>
                  </a:extLst>
                </a:gridCol>
                <a:gridCol w="819122">
                  <a:extLst>
                    <a:ext uri="{9D8B030D-6E8A-4147-A177-3AD203B41FA5}">
                      <a16:colId xmlns:a16="http://schemas.microsoft.com/office/drawing/2014/main" val="1171194180"/>
                    </a:ext>
                  </a:extLst>
                </a:gridCol>
                <a:gridCol w="1043987">
                  <a:extLst>
                    <a:ext uri="{9D8B030D-6E8A-4147-A177-3AD203B41FA5}">
                      <a16:colId xmlns:a16="http://schemas.microsoft.com/office/drawing/2014/main" val="2892508739"/>
                    </a:ext>
                  </a:extLst>
                </a:gridCol>
                <a:gridCol w="1041009">
                  <a:extLst>
                    <a:ext uri="{9D8B030D-6E8A-4147-A177-3AD203B41FA5}">
                      <a16:colId xmlns:a16="http://schemas.microsoft.com/office/drawing/2014/main" val="907273917"/>
                    </a:ext>
                  </a:extLst>
                </a:gridCol>
                <a:gridCol w="1332882">
                  <a:extLst>
                    <a:ext uri="{9D8B030D-6E8A-4147-A177-3AD203B41FA5}">
                      <a16:colId xmlns:a16="http://schemas.microsoft.com/office/drawing/2014/main" val="1041430209"/>
                    </a:ext>
                  </a:extLst>
                </a:gridCol>
              </a:tblGrid>
              <a:tr h="407979"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+mn-lt"/>
                        </a:rPr>
                        <a:t>Formulation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+mn-lt"/>
                        </a:rPr>
                        <a:t>Moyenne T1 (s)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+mn-lt"/>
                        </a:rPr>
                        <a:t>Moyenne T2 (s)</a:t>
                      </a:r>
                    </a:p>
                    <a:p>
                      <a:endParaRPr lang="fr-FR" sz="1200" b="0" dirty="0"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+mn-lt"/>
                        </a:rPr>
                        <a:t>Egouttage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+mn-lt"/>
                        </a:rPr>
                        <a:t>Coton enflammé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latin typeface="+mn-lt"/>
                        </a:rPr>
                        <a:t>Classification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Pourcentage de dégradation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Ecart type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409556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PA11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058634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AT05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765208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AT10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V2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47236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AT20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2,53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1,11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V2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634483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L-Arg05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5,56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1,17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727696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L-Arg10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3,13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0,72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V2</a:t>
                      </a: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b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924113"/>
                  </a:ext>
                </a:extLst>
              </a:tr>
              <a:tr h="227371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+mn-lt"/>
                        </a:rPr>
                        <a:t>L-Arg20</a:t>
                      </a:r>
                    </a:p>
                  </a:txBody>
                  <a:tcPr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0,83</a:t>
                      </a:r>
                    </a:p>
                  </a:txBody>
                  <a:tcPr marL="0" marR="0" marT="0" marB="0" anchor="ctr"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1,37</a:t>
                      </a:r>
                    </a:p>
                  </a:txBody>
                  <a:tcPr marL="0" marR="0" marT="0" marB="0" anchor="ctr"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5</a:t>
                      </a:r>
                    </a:p>
                  </a:txBody>
                  <a:tcPr anchor="ctr"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+mn-lt"/>
                        </a:rPr>
                        <a:t>V0</a:t>
                      </a:r>
                    </a:p>
                  </a:txBody>
                  <a:tcPr anchor="ctr"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C1DCB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b">
                    <a:solidFill>
                      <a:srgbClr val="C1DC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714304"/>
                  </a:ext>
                </a:extLst>
              </a:tr>
            </a:tbl>
          </a:graphicData>
        </a:graphic>
      </p:graphicFrame>
      <p:grpSp>
        <p:nvGrpSpPr>
          <p:cNvPr id="5" name="Groupe 4">
            <a:extLst>
              <a:ext uri="{FF2B5EF4-FFF2-40B4-BE49-F238E27FC236}">
                <a16:creationId xmlns:a16="http://schemas.microsoft.com/office/drawing/2014/main" id="{B272E774-C804-424C-B393-E65A889AD30B}"/>
              </a:ext>
            </a:extLst>
          </p:cNvPr>
          <p:cNvGrpSpPr/>
          <p:nvPr/>
        </p:nvGrpSpPr>
        <p:grpSpPr>
          <a:xfrm>
            <a:off x="666657" y="4346575"/>
            <a:ext cx="3676651" cy="2009775"/>
            <a:chOff x="0" y="0"/>
            <a:chExt cx="6263196" cy="3209062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F198A7FC-DEB9-4632-8723-871C36C925D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6263196" cy="3209062"/>
              <a:chOff x="0" y="0"/>
              <a:chExt cx="7145557" cy="3661151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1C12F6A-5BA5-44FB-B23E-CC6942964E49}"/>
                  </a:ext>
                </a:extLst>
              </p:cNvPr>
              <p:cNvSpPr/>
              <p:nvPr/>
            </p:nvSpPr>
            <p:spPr>
              <a:xfrm>
                <a:off x="184542" y="3444700"/>
                <a:ext cx="3565236" cy="12053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1FB92C7-FE9D-4375-B518-EB51B931921F}"/>
                  </a:ext>
                </a:extLst>
              </p:cNvPr>
              <p:cNvSpPr/>
              <p:nvPr/>
            </p:nvSpPr>
            <p:spPr>
              <a:xfrm rot="5400000">
                <a:off x="-1112936" y="1722350"/>
                <a:ext cx="3565236" cy="12053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761BD31-7B75-4A74-BCFE-2853E34476EB}"/>
                  </a:ext>
                </a:extLst>
              </p:cNvPr>
              <p:cNvSpPr/>
              <p:nvPr/>
            </p:nvSpPr>
            <p:spPr>
              <a:xfrm>
                <a:off x="0" y="452815"/>
                <a:ext cx="2918691" cy="120535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44A8F4F-0178-4B8A-B07D-2381A6A3B889}"/>
                  </a:ext>
                </a:extLst>
              </p:cNvPr>
              <p:cNvSpPr/>
              <p:nvPr/>
            </p:nvSpPr>
            <p:spPr>
              <a:xfrm>
                <a:off x="424686" y="233690"/>
                <a:ext cx="517236" cy="550936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6D097E5-AA9E-4A4B-890E-97E33B0823AD}"/>
                  </a:ext>
                </a:extLst>
              </p:cNvPr>
              <p:cNvSpPr/>
              <p:nvPr/>
            </p:nvSpPr>
            <p:spPr>
              <a:xfrm>
                <a:off x="2260418" y="187952"/>
                <a:ext cx="207815" cy="1505997"/>
              </a:xfrm>
              <a:prstGeom prst="rect">
                <a:avLst/>
              </a:prstGeom>
              <a:solidFill>
                <a:srgbClr val="E97132">
                  <a:lumMod val="50000"/>
                </a:srgbClr>
              </a:solidFill>
              <a:ln w="19050" cap="flat" cmpd="sng" algn="ctr">
                <a:solidFill>
                  <a:srgbClr val="E97132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4442773-5E60-43B0-8F39-5659C20FF2A4}"/>
                  </a:ext>
                </a:extLst>
              </p:cNvPr>
              <p:cNvSpPr/>
              <p:nvPr/>
            </p:nvSpPr>
            <p:spPr>
              <a:xfrm>
                <a:off x="2105798" y="332045"/>
                <a:ext cx="517236" cy="369453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Cylindre 15">
                <a:extLst>
                  <a:ext uri="{FF2B5EF4-FFF2-40B4-BE49-F238E27FC236}">
                    <a16:creationId xmlns:a16="http://schemas.microsoft.com/office/drawing/2014/main" id="{3FC1A726-492E-4C1D-8B63-CF444D2D5F9E}"/>
                  </a:ext>
                </a:extLst>
              </p:cNvPr>
              <p:cNvSpPr/>
              <p:nvPr/>
            </p:nvSpPr>
            <p:spPr>
              <a:xfrm>
                <a:off x="1634653" y="3351872"/>
                <a:ext cx="1459345" cy="120536"/>
              </a:xfrm>
              <a:prstGeom prst="can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Cylindre 16">
                <a:extLst>
                  <a:ext uri="{FF2B5EF4-FFF2-40B4-BE49-F238E27FC236}">
                    <a16:creationId xmlns:a16="http://schemas.microsoft.com/office/drawing/2014/main" id="{218765B2-C12F-4B13-9D7D-6042D4D00903}"/>
                  </a:ext>
                </a:extLst>
              </p:cNvPr>
              <p:cNvSpPr/>
              <p:nvPr/>
            </p:nvSpPr>
            <p:spPr>
              <a:xfrm rot="18414993">
                <a:off x="2894001" y="1717490"/>
                <a:ext cx="190718" cy="1160335"/>
              </a:xfrm>
              <a:prstGeom prst="can">
                <a:avLst>
                  <a:gd name="adj" fmla="val 9441"/>
                </a:avLst>
              </a:prstGeom>
              <a:solidFill>
                <a:sysClr val="window" lastClr="FFFFFF">
                  <a:lumMod val="50000"/>
                </a:sys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8" name="Graphique 392" descr="Feu avec un remplissage uni">
                <a:extLst>
                  <a:ext uri="{FF2B5EF4-FFF2-40B4-BE49-F238E27FC236}">
                    <a16:creationId xmlns:a16="http://schemas.microsoft.com/office/drawing/2014/main" id="{FE253560-07B5-4F03-A8D9-82212D47A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9417067">
                <a:off x="2251587" y="1640573"/>
                <a:ext cx="394936" cy="394936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22A5F95-45D0-46D2-967C-5A487395F4F9}"/>
                  </a:ext>
                </a:extLst>
              </p:cNvPr>
              <p:cNvSpPr/>
              <p:nvPr/>
            </p:nvSpPr>
            <p:spPr>
              <a:xfrm rot="18388333">
                <a:off x="3194640" y="2468544"/>
                <a:ext cx="517236" cy="369454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C19650B1-6652-4ADE-88C8-9F2DBF9541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3034" y="993624"/>
                <a:ext cx="1546904" cy="205465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headEnd type="arrow" w="med" len="med"/>
                <a:tailEnd type="none" w="med" len="med"/>
              </a:ln>
              <a:effectLst/>
            </p:spPr>
          </p:cxnSp>
          <p:sp>
            <p:nvSpPr>
              <p:cNvPr id="21" name="ZoneTexte 18">
                <a:extLst>
                  <a:ext uri="{FF2B5EF4-FFF2-40B4-BE49-F238E27FC236}">
                    <a16:creationId xmlns:a16="http://schemas.microsoft.com/office/drawing/2014/main" id="{5C94A32C-3D0E-4B0A-A61D-F89ACBD71ED8}"/>
                  </a:ext>
                </a:extLst>
              </p:cNvPr>
              <p:cNvSpPr txBox="1"/>
              <p:nvPr/>
            </p:nvSpPr>
            <p:spPr>
              <a:xfrm>
                <a:off x="4038625" y="937637"/>
                <a:ext cx="3106932" cy="9030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Spécimen : 127x13x1,5 mm</a:t>
                </a:r>
                <a:r>
                  <a:rPr kumimoji="0" lang="fr-FR" sz="1200" b="0" i="0" u="none" strike="noStrike" kern="0" cap="none" spc="0" normalizeH="0" baseline="3000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FA24C09D-327E-4300-95B9-35D0B5C16B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1826" y="1899890"/>
                <a:ext cx="1251248" cy="22580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headEnd type="arrow" w="med" len="med"/>
                <a:tailEnd type="none" w="med" len="med"/>
              </a:ln>
              <a:effectLst/>
            </p:spPr>
          </p:cxnSp>
          <p:sp>
            <p:nvSpPr>
              <p:cNvPr id="23" name="ZoneTexte 20">
                <a:extLst>
                  <a:ext uri="{FF2B5EF4-FFF2-40B4-BE49-F238E27FC236}">
                    <a16:creationId xmlns:a16="http://schemas.microsoft.com/office/drawing/2014/main" id="{E072932A-9571-4061-BDC5-F3EEB0952A70}"/>
                  </a:ext>
                </a:extLst>
              </p:cNvPr>
              <p:cNvSpPr txBox="1"/>
              <p:nvPr/>
            </p:nvSpPr>
            <p:spPr>
              <a:xfrm>
                <a:off x="3913073" y="1764000"/>
                <a:ext cx="3188668" cy="120016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Brûleur </a:t>
                </a: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Hauteur de la flamme : 20 mm</a:t>
                </a:r>
                <a:endPara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AA52EB5F-6CD4-4AEB-98E2-375F7535D7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6884" y="3368490"/>
                <a:ext cx="993053" cy="54863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headEnd type="arrow" w="med" len="med"/>
                <a:tailEnd type="none" w="med" len="med"/>
              </a:ln>
              <a:effectLst/>
            </p:spPr>
          </p:cxnSp>
          <p:sp>
            <p:nvSpPr>
              <p:cNvPr id="25" name="ZoneTexte 22">
                <a:extLst>
                  <a:ext uri="{FF2B5EF4-FFF2-40B4-BE49-F238E27FC236}">
                    <a16:creationId xmlns:a16="http://schemas.microsoft.com/office/drawing/2014/main" id="{480D1A45-86AD-4642-BC04-C11A699899C3}"/>
                  </a:ext>
                </a:extLst>
              </p:cNvPr>
              <p:cNvSpPr txBox="1"/>
              <p:nvPr/>
            </p:nvSpPr>
            <p:spPr>
              <a:xfrm>
                <a:off x="4169937" y="3185556"/>
                <a:ext cx="1553223" cy="4755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Cotton</a:t>
                </a:r>
                <a:endPara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FF7B142C-8A55-4555-975D-7F1F2C01DE02}"/>
                  </a:ext>
                </a:extLst>
              </p:cNvPr>
              <p:cNvCxnSpPr/>
              <p:nvPr/>
            </p:nvCxnSpPr>
            <p:spPr>
              <a:xfrm flipH="1">
                <a:off x="1533050" y="1693948"/>
                <a:ext cx="831275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lgDash"/>
                <a:miter lim="800000"/>
              </a:ln>
              <a:effectLst/>
            </p:spPr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927D5814-CD56-4109-9157-685F7B9F8A2C}"/>
                  </a:ext>
                </a:extLst>
              </p:cNvPr>
              <p:cNvCxnSpPr/>
              <p:nvPr/>
            </p:nvCxnSpPr>
            <p:spPr>
              <a:xfrm>
                <a:off x="1533050" y="1693948"/>
                <a:ext cx="0" cy="1750752"/>
              </a:xfrm>
              <a:prstGeom prst="straightConnector1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28" name="ZoneTexte 25">
                <a:extLst>
                  <a:ext uri="{FF2B5EF4-FFF2-40B4-BE49-F238E27FC236}">
                    <a16:creationId xmlns:a16="http://schemas.microsoft.com/office/drawing/2014/main" id="{2B9B763D-A1B3-4B11-A0EF-6CCBA944DF42}"/>
                  </a:ext>
                </a:extLst>
              </p:cNvPr>
              <p:cNvSpPr txBox="1"/>
              <p:nvPr/>
            </p:nvSpPr>
            <p:spPr>
              <a:xfrm rot="16200000">
                <a:off x="704478" y="2047058"/>
                <a:ext cx="1420651" cy="57974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300 mm</a:t>
                </a:r>
                <a:endPara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p:grp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19DB4146-72B6-41BA-9ECC-86B846ADA3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3173" y="2604170"/>
              <a:ext cx="97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lgDash"/>
              <a:miter lim="800000"/>
            </a:ln>
            <a:effectLst/>
          </p:spPr>
        </p:cxn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75DBAEC2-AF17-479B-9A75-C8C8F7319F4A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2377650" y="2175418"/>
              <a:ext cx="639542" cy="639542"/>
            </a:xfrm>
            <a:prstGeom prst="arc">
              <a:avLst>
                <a:gd name="adj1" fmla="val 14963009"/>
                <a:gd name="adj2" fmla="val 0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ZoneTexte 6">
              <a:extLst>
                <a:ext uri="{FF2B5EF4-FFF2-40B4-BE49-F238E27FC236}">
                  <a16:creationId xmlns:a16="http://schemas.microsoft.com/office/drawing/2014/main" id="{F46A018D-4320-4982-B890-0E016437B1C2}"/>
                </a:ext>
              </a:extLst>
            </p:cNvPr>
            <p:cNvSpPr txBox="1"/>
            <p:nvPr/>
          </p:nvSpPr>
          <p:spPr>
            <a:xfrm>
              <a:off x="1668642" y="2151175"/>
              <a:ext cx="1197808" cy="41686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Times New Roman" panose="02020603050405020304" pitchFamily="18" charset="0"/>
                  <a:cs typeface="Times New Roman" panose="02020603050405020304" pitchFamily="18" charset="0"/>
                </a:rPr>
                <a:t>45 °</a:t>
              </a: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sp>
        <p:nvSpPr>
          <p:cNvPr id="30" name="TextBox 2">
            <a:extLst>
              <a:ext uri="{FF2B5EF4-FFF2-40B4-BE49-F238E27FC236}">
                <a16:creationId xmlns:a16="http://schemas.microsoft.com/office/drawing/2014/main" id="{E43D1575-3C68-4436-A1CE-D7C416AF18EF}"/>
              </a:ext>
            </a:extLst>
          </p:cNvPr>
          <p:cNvSpPr txBox="1"/>
          <p:nvPr/>
        </p:nvSpPr>
        <p:spPr>
          <a:xfrm>
            <a:off x="928530" y="6394075"/>
            <a:ext cx="1974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UL-94 Vertical test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9005915" y="3932586"/>
            <a:ext cx="1742409" cy="2845948"/>
            <a:chOff x="7798866" y="3984275"/>
            <a:chExt cx="1742409" cy="2845948"/>
          </a:xfrm>
        </p:grpSpPr>
        <p:grpSp>
          <p:nvGrpSpPr>
            <p:cNvPr id="43" name="Group 42"/>
            <p:cNvGrpSpPr/>
            <p:nvPr/>
          </p:nvGrpSpPr>
          <p:grpSpPr>
            <a:xfrm>
              <a:off x="7798866" y="3984275"/>
              <a:ext cx="1742409" cy="2661282"/>
              <a:chOff x="7953600" y="3984275"/>
              <a:chExt cx="1742409" cy="2661282"/>
            </a:xfrm>
          </p:grpSpPr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3EF5A1F1-2CC5-4116-9EF0-12791AEC16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088" t="9339" r="45748" b="8728"/>
              <a:stretch/>
            </p:blipFill>
            <p:spPr>
              <a:xfrm>
                <a:off x="7953600" y="4066252"/>
                <a:ext cx="380460" cy="2517767"/>
              </a:xfrm>
              <a:prstGeom prst="rect">
                <a:avLst/>
              </a:prstGeom>
            </p:spPr>
          </p:pic>
          <p:pic>
            <p:nvPicPr>
              <p:cNvPr id="35" name="Image 34">
                <a:extLst>
                  <a:ext uri="{FF2B5EF4-FFF2-40B4-BE49-F238E27FC236}">
                    <a16:creationId xmlns:a16="http://schemas.microsoft.com/office/drawing/2014/main" id="{5371090E-9F71-4072-A9AB-0EC0F1C0F0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07" t="3854" r="41890" b="2998"/>
              <a:stretch/>
            </p:blipFill>
            <p:spPr>
              <a:xfrm>
                <a:off x="9289116" y="3984275"/>
                <a:ext cx="406893" cy="2661282"/>
              </a:xfrm>
              <a:prstGeom prst="rect">
                <a:avLst/>
              </a:prstGeom>
            </p:spPr>
          </p:pic>
          <p:cxnSp>
            <p:nvCxnSpPr>
              <p:cNvPr id="36" name="Connecteur droit avec flèche 35">
                <a:extLst>
                  <a:ext uri="{FF2B5EF4-FFF2-40B4-BE49-F238E27FC236}">
                    <a16:creationId xmlns:a16="http://schemas.microsoft.com/office/drawing/2014/main" id="{CB0BF3A2-4542-40C5-B21A-1EB98435B0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87787" y="5004810"/>
                <a:ext cx="947749" cy="2456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FAD6AB54-8970-44CF-8D3F-8DC38F972DB8}"/>
                  </a:ext>
                </a:extLst>
              </p:cNvPr>
              <p:cNvSpPr txBox="1"/>
              <p:nvPr/>
            </p:nvSpPr>
            <p:spPr>
              <a:xfrm>
                <a:off x="8391485" y="4592626"/>
                <a:ext cx="11497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UL-test</a:t>
                </a:r>
              </a:p>
            </p:txBody>
          </p:sp>
        </p:grp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E0348626-662B-46FC-81DD-D3D871F6DADB}"/>
                </a:ext>
              </a:extLst>
            </p:cNvPr>
            <p:cNvSpPr txBox="1"/>
            <p:nvPr/>
          </p:nvSpPr>
          <p:spPr>
            <a:xfrm>
              <a:off x="8233053" y="6460891"/>
              <a:ext cx="1257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L-Arg20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045823" y="823794"/>
            <a:ext cx="1606873" cy="2740094"/>
            <a:chOff x="9956770" y="4028591"/>
            <a:chExt cx="1606873" cy="2740094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7512141-7F79-494D-96A1-7C5ED2034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69" t="12725" r="43429" b="5204"/>
            <a:stretch/>
          </p:blipFill>
          <p:spPr>
            <a:xfrm>
              <a:off x="9956770" y="4028591"/>
              <a:ext cx="327401" cy="2555428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75D9679B-6126-4679-9C90-8510FED35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27" t="16963" r="47089" b="6541"/>
            <a:stretch/>
          </p:blipFill>
          <p:spPr>
            <a:xfrm>
              <a:off x="11180441" y="4066252"/>
              <a:ext cx="383202" cy="2691221"/>
            </a:xfrm>
            <a:prstGeom prst="rect">
              <a:avLst/>
            </a:prstGeom>
          </p:spPr>
        </p:pic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CB8978E1-F667-4F71-ABC4-570E256352BA}"/>
                </a:ext>
              </a:extLst>
            </p:cNvPr>
            <p:cNvCxnSpPr>
              <a:cxnSpLocks/>
            </p:cNvCxnSpPr>
            <p:nvPr/>
          </p:nvCxnSpPr>
          <p:spPr>
            <a:xfrm>
              <a:off x="10412883" y="5076687"/>
              <a:ext cx="7922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0351CAA-ADE1-4B60-8F7B-C7626F310127}"/>
                </a:ext>
              </a:extLst>
            </p:cNvPr>
            <p:cNvSpPr txBox="1"/>
            <p:nvPr/>
          </p:nvSpPr>
          <p:spPr>
            <a:xfrm>
              <a:off x="10364457" y="4707355"/>
              <a:ext cx="11497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UL-test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7626DC0D-3117-4001-AB79-31D74B1E8891}"/>
                </a:ext>
              </a:extLst>
            </p:cNvPr>
            <p:cNvSpPr txBox="1"/>
            <p:nvPr/>
          </p:nvSpPr>
          <p:spPr>
            <a:xfrm>
              <a:off x="10512276" y="6399353"/>
              <a:ext cx="8597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AT20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5E7AE4B9-8924-4F5E-A511-90F1E6A0F1AF}"/>
              </a:ext>
            </a:extLst>
          </p:cNvPr>
          <p:cNvGrpSpPr/>
          <p:nvPr/>
        </p:nvGrpSpPr>
        <p:grpSpPr>
          <a:xfrm>
            <a:off x="10652697" y="4443999"/>
            <a:ext cx="1654228" cy="1826614"/>
            <a:chOff x="10652697" y="4443999"/>
            <a:chExt cx="1654228" cy="1826614"/>
          </a:xfrm>
        </p:grpSpPr>
        <p:cxnSp>
          <p:nvCxnSpPr>
            <p:cNvPr id="46" name="Connecteur droit avec flèche 35">
              <a:extLst>
                <a:ext uri="{FF2B5EF4-FFF2-40B4-BE49-F238E27FC236}">
                  <a16:creationId xmlns:a16="http://schemas.microsoft.com/office/drawing/2014/main" id="{CB0BF3A2-4542-40C5-B21A-1EB98435B0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52697" y="5629424"/>
              <a:ext cx="501761" cy="6411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10748324" y="4443999"/>
              <a:ext cx="15586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Formation de char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 dégagement de gaz</a:t>
              </a: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04F01AD-9D18-41F9-8179-7EDAD99FD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EE1FA597-6D1A-4069-AC7C-FC76D53873E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  <p:graphicFrame>
        <p:nvGraphicFramePr>
          <p:cNvPr id="48" name="Tableau 47">
            <a:extLst>
              <a:ext uri="{FF2B5EF4-FFF2-40B4-BE49-F238E27FC236}">
                <a16:creationId xmlns:a16="http://schemas.microsoft.com/office/drawing/2014/main" id="{63361A6A-DDF1-4B80-BC24-A312677EA450}"/>
              </a:ext>
            </a:extLst>
          </p:cNvPr>
          <p:cNvGraphicFramePr>
            <a:graphicFrameLocks noGrp="1"/>
          </p:cNvGraphicFramePr>
          <p:nvPr/>
        </p:nvGraphicFramePr>
        <p:xfrm>
          <a:off x="4287884" y="4516132"/>
          <a:ext cx="3516634" cy="1639899"/>
        </p:xfrm>
        <a:graphic>
          <a:graphicData uri="http://schemas.openxmlformats.org/drawingml/2006/table">
            <a:tbl>
              <a:tblPr firstRow="1" bandRow="1"/>
              <a:tblGrid>
                <a:gridCol w="1072374">
                  <a:extLst>
                    <a:ext uri="{9D8B030D-6E8A-4147-A177-3AD203B41FA5}">
                      <a16:colId xmlns:a16="http://schemas.microsoft.com/office/drawing/2014/main" val="4263780568"/>
                    </a:ext>
                  </a:extLst>
                </a:gridCol>
                <a:gridCol w="820604">
                  <a:extLst>
                    <a:ext uri="{9D8B030D-6E8A-4147-A177-3AD203B41FA5}">
                      <a16:colId xmlns:a16="http://schemas.microsoft.com/office/drawing/2014/main" val="3556736361"/>
                    </a:ext>
                  </a:extLst>
                </a:gridCol>
                <a:gridCol w="820604">
                  <a:extLst>
                    <a:ext uri="{9D8B030D-6E8A-4147-A177-3AD203B41FA5}">
                      <a16:colId xmlns:a16="http://schemas.microsoft.com/office/drawing/2014/main" val="1545756244"/>
                    </a:ext>
                  </a:extLst>
                </a:gridCol>
                <a:gridCol w="803052">
                  <a:extLst>
                    <a:ext uri="{9D8B030D-6E8A-4147-A177-3AD203B41FA5}">
                      <a16:colId xmlns:a16="http://schemas.microsoft.com/office/drawing/2014/main" val="4095243425"/>
                    </a:ext>
                  </a:extLst>
                </a:gridCol>
              </a:tblGrid>
              <a:tr h="546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V2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V1</a:t>
                      </a:r>
                    </a:p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V0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105272"/>
                  </a:ext>
                </a:extLst>
              </a:tr>
              <a:tr h="546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noProof="0" dirty="0"/>
                        <a:t>Extinction de flemme</a:t>
                      </a:r>
                      <a:endParaRPr lang="fr-FR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30 sec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30 sec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 10 sec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772859"/>
                  </a:ext>
                </a:extLst>
              </a:tr>
              <a:tr h="5466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noProof="0" dirty="0"/>
                        <a:t>Cotton enflammé</a:t>
                      </a:r>
                      <a:endParaRPr lang="fr-FR" sz="12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No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B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811005"/>
                  </a:ext>
                </a:extLst>
              </a:tr>
            </a:tbl>
          </a:graphicData>
        </a:graphic>
      </p:graphicFrame>
      <p:sp>
        <p:nvSpPr>
          <p:cNvPr id="51" name="ZoneTexte 50">
            <a:extLst>
              <a:ext uri="{FF2B5EF4-FFF2-40B4-BE49-F238E27FC236}">
                <a16:creationId xmlns:a16="http://schemas.microsoft.com/office/drawing/2014/main" id="{8A63E1FE-A09B-49C6-B426-0AE3A85F5906}"/>
              </a:ext>
            </a:extLst>
          </p:cNvPr>
          <p:cNvSpPr txBox="1"/>
          <p:nvPr/>
        </p:nvSpPr>
        <p:spPr>
          <a:xfrm>
            <a:off x="106515" y="-6444"/>
            <a:ext cx="10758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CARACTÉRISATION DES PROPRIÉTÉS AU FEU</a:t>
            </a:r>
          </a:p>
        </p:txBody>
      </p:sp>
    </p:spTree>
    <p:extLst>
      <p:ext uri="{BB962C8B-B14F-4D97-AF65-F5344CB8AC3E}">
        <p14:creationId xmlns:p14="http://schemas.microsoft.com/office/powerpoint/2010/main" val="3557118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4">
            <a:extLst>
              <a:ext uri="{FF2B5EF4-FFF2-40B4-BE49-F238E27FC236}">
                <a16:creationId xmlns:a16="http://schemas.microsoft.com/office/drawing/2014/main" id="{766F7CF2-5E7A-4EA5-A785-1C0AFE04A507}"/>
              </a:ext>
            </a:extLst>
          </p:cNvPr>
          <p:cNvSpPr txBox="1"/>
          <p:nvPr/>
        </p:nvSpPr>
        <p:spPr>
          <a:xfrm>
            <a:off x="376805" y="156586"/>
            <a:ext cx="320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903" y="679806"/>
            <a:ext cx="6188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Tyramine est instable thermiquement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Concernant l'acide tannique et la L-Arginine: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88012" y="1510803"/>
          <a:ext cx="11024433" cy="1381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9824">
                  <a:extLst>
                    <a:ext uri="{9D8B030D-6E8A-4147-A177-3AD203B41FA5}">
                      <a16:colId xmlns:a16="http://schemas.microsoft.com/office/drawing/2014/main" val="1981405727"/>
                    </a:ext>
                  </a:extLst>
                </a:gridCol>
                <a:gridCol w="2713220">
                  <a:extLst>
                    <a:ext uri="{9D8B030D-6E8A-4147-A177-3AD203B41FA5}">
                      <a16:colId xmlns:a16="http://schemas.microsoft.com/office/drawing/2014/main" val="423447082"/>
                    </a:ext>
                  </a:extLst>
                </a:gridCol>
                <a:gridCol w="3177915">
                  <a:extLst>
                    <a:ext uri="{9D8B030D-6E8A-4147-A177-3AD203B41FA5}">
                      <a16:colId xmlns:a16="http://schemas.microsoft.com/office/drawing/2014/main" val="844988027"/>
                    </a:ext>
                  </a:extLst>
                </a:gridCol>
                <a:gridCol w="2323474">
                  <a:extLst>
                    <a:ext uri="{9D8B030D-6E8A-4147-A177-3AD203B41FA5}">
                      <a16:colId xmlns:a16="http://schemas.microsoft.com/office/drawing/2014/main" val="123055045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Propriétés au feu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Filage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82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AT20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L-Arg20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L-Arg5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55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V2 </a:t>
                      </a:r>
                    </a:p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baseline="0" dirty="0"/>
                        <a:t> 1 Cotton enflammé)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Non</a:t>
                      </a:r>
                      <a:r>
                        <a:rPr lang="fr-FR" baseline="0" dirty="0"/>
                        <a:t> (</a:t>
                      </a:r>
                      <a:r>
                        <a:rPr lang="fr-FR" dirty="0"/>
                        <a:t>Dégradation du AT</a:t>
                      </a:r>
                      <a:r>
                        <a:rPr lang="fr-FR" baseline="0" dirty="0"/>
                        <a:t> + agrégats bloquant le filtre)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Non</a:t>
                      </a:r>
                    </a:p>
                    <a:p>
                      <a:pPr algn="ctr"/>
                      <a:r>
                        <a:rPr lang="fr-FR" dirty="0"/>
                        <a:t>Dégradation du </a:t>
                      </a:r>
                      <a:r>
                        <a:rPr lang="fr-FR" dirty="0" err="1"/>
                        <a:t>L-Arg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802300"/>
                  </a:ext>
                </a:extLst>
              </a:tr>
            </a:tbl>
          </a:graphicData>
        </a:graphic>
      </p:graphicFrame>
      <p:sp>
        <p:nvSpPr>
          <p:cNvPr id="9" name="ZoneTexte 4">
            <a:extLst>
              <a:ext uri="{FF2B5EF4-FFF2-40B4-BE49-F238E27FC236}">
                <a16:creationId xmlns:a16="http://schemas.microsoft.com/office/drawing/2014/main" id="{766F7CF2-5E7A-4EA5-A785-1C0AFE04A507}"/>
              </a:ext>
            </a:extLst>
          </p:cNvPr>
          <p:cNvSpPr txBox="1"/>
          <p:nvPr/>
        </p:nvSpPr>
        <p:spPr>
          <a:xfrm>
            <a:off x="376805" y="3067023"/>
            <a:ext cx="320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Perspectives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6902" y="3590243"/>
            <a:ext cx="11965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Deuxième stratégie : modification chimique de la L-Arginine par l'acide phytique, afin de former des sels de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phytate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L-Arginine.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Confirmation de la formation des sels par FTIR et RMN.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4734342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Pourquoi l'acide </a:t>
            </a: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phytique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Riche en phosphore (~28 %)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Favorise la formation d’un char protecteur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Réduit la propagation de la flamme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Limite le transfert de chaleur et d’oxygène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Diminue la libération des gaz combustibles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Composé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biosourcé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non halogéné et renouvelable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A2EBBE9-5EDF-4692-AA0C-15B01D1BD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D37BE88-404A-4644-AA3C-AC6E56B899E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4165991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7FFD3DB-7F52-4F59-8C22-2BD3BDFCF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5264BE-DF56-4D59-AAB0-A4C3F226430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AD56D1-CB55-4945-8F7A-CAFE4597CB2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66402" y="6294062"/>
            <a:ext cx="696765" cy="466813"/>
          </a:xfrm>
          <a:prstGeom prst="rect">
            <a:avLst/>
          </a:prstGeom>
          <a:noFill/>
        </p:spPr>
      </p:pic>
      <p:pic>
        <p:nvPicPr>
          <p:cNvPr id="4" name="Picture 4" descr="https://www.ensait.fr/wp-content/uploads/2022/01/cropped-ENSAIT-ULille-CMJN-Gris.png">
            <a:extLst>
              <a:ext uri="{FF2B5EF4-FFF2-40B4-BE49-F238E27FC236}">
                <a16:creationId xmlns:a16="http://schemas.microsoft.com/office/drawing/2014/main" id="{7386D4C5-8A85-4DBF-A1E4-5AB478DF5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194" y="277564"/>
            <a:ext cx="2710417" cy="74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6B999C-B038-4093-BFBB-0B1EBED60FA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9363" y="277564"/>
            <a:ext cx="1413778" cy="619758"/>
          </a:xfrm>
          <a:prstGeom prst="rect">
            <a:avLst/>
          </a:prstGeom>
          <a:noFill/>
        </p:spPr>
      </p:pic>
      <p:pic>
        <p:nvPicPr>
          <p:cNvPr id="6" name="Picture 2" descr="Unité Matériaux et Transformations">
            <a:extLst>
              <a:ext uri="{FF2B5EF4-FFF2-40B4-BE49-F238E27FC236}">
                <a16:creationId xmlns:a16="http://schemas.microsoft.com/office/drawing/2014/main" id="{1997F76C-010F-497F-AE0A-3EA9F9829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159" y="380779"/>
            <a:ext cx="1793938" cy="41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Alléger les transports | Arkema Global">
            <a:extLst>
              <a:ext uri="{FF2B5EF4-FFF2-40B4-BE49-F238E27FC236}">
                <a16:creationId xmlns:a16="http://schemas.microsoft.com/office/drawing/2014/main" id="{B0FA67DE-25AD-4CAA-8056-7A6426D004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6" r="8107"/>
          <a:stretch/>
        </p:blipFill>
        <p:spPr bwMode="auto">
          <a:xfrm>
            <a:off x="9831310" y="215503"/>
            <a:ext cx="1793938" cy="74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Accueil">
            <a:extLst>
              <a:ext uri="{FF2B5EF4-FFF2-40B4-BE49-F238E27FC236}">
                <a16:creationId xmlns:a16="http://schemas.microsoft.com/office/drawing/2014/main" id="{755BE455-1418-4D4A-BE17-C9286045E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8" t="7871" r="16446" b="11017"/>
          <a:stretch/>
        </p:blipFill>
        <p:spPr bwMode="auto">
          <a:xfrm>
            <a:off x="431075" y="146131"/>
            <a:ext cx="1295950" cy="129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37">
            <a:extLst>
              <a:ext uri="{FF2B5EF4-FFF2-40B4-BE49-F238E27FC236}">
                <a16:creationId xmlns:a16="http://schemas.microsoft.com/office/drawing/2014/main" id="{6CF64443-BC75-447E-958A-2E900A15D3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3497" y="3387506"/>
            <a:ext cx="3389563" cy="347049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0D17B23-39D2-4C6E-887D-7EC02CB76546}"/>
              </a:ext>
            </a:extLst>
          </p:cNvPr>
          <p:cNvSpPr txBox="1"/>
          <p:nvPr/>
        </p:nvSpPr>
        <p:spPr>
          <a:xfrm>
            <a:off x="3375786" y="2805787"/>
            <a:ext cx="6554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Dubai Medium" panose="020B0604020202020204" pitchFamily="34" charset="-78"/>
                <a:ea typeface="+mn-ea"/>
                <a:cs typeface="Dubai Medium" panose="020B0604020202020204" pitchFamily="34" charset="-78"/>
              </a:rPr>
              <a:t>Merci pour votre attention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A79428-DBCB-4771-95FC-8DFE7C5F1237}"/>
              </a:ext>
            </a:extLst>
          </p:cNvPr>
          <p:cNvSpPr/>
          <p:nvPr/>
        </p:nvSpPr>
        <p:spPr>
          <a:xfrm>
            <a:off x="180975" y="5215235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TREFLE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 :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Ignifugation du PA11 sous forme textile.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Partenaires :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UMET, GEMTEX, ARKEMA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Durée :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2024-2027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Financement :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Région Hauts-de-France</a:t>
            </a:r>
          </a:p>
        </p:txBody>
      </p:sp>
    </p:spTree>
    <p:extLst>
      <p:ext uri="{BB962C8B-B14F-4D97-AF65-F5344CB8AC3E}">
        <p14:creationId xmlns:p14="http://schemas.microsoft.com/office/powerpoint/2010/main" val="1139578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11D6DCBE-FFD1-9B65-A212-FAC479CB7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2" y="5832021"/>
            <a:ext cx="2095500" cy="7239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4DEAD6A-2D23-AE6F-C0D3-4349D8E0A164}"/>
              </a:ext>
            </a:extLst>
          </p:cNvPr>
          <p:cNvSpPr/>
          <p:nvPr/>
        </p:nvSpPr>
        <p:spPr>
          <a:xfrm>
            <a:off x="384048" y="1314414"/>
            <a:ext cx="6629400" cy="22860"/>
          </a:xfrm>
          <a:prstGeom prst="rect">
            <a:avLst/>
          </a:prstGeom>
          <a:solidFill>
            <a:srgbClr val="008077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062F4D70-1FA8-6877-E650-4A424EE45FA1}"/>
              </a:ext>
            </a:extLst>
          </p:cNvPr>
          <p:cNvSpPr txBox="1"/>
          <p:nvPr/>
        </p:nvSpPr>
        <p:spPr>
          <a:xfrm>
            <a:off x="502920" y="1643598"/>
            <a:ext cx="6858000" cy="19659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2000"/>
              </a:lnSpc>
              <a:defRPr sz="3200" b="1">
                <a:solidFill>
                  <a:srgbClr val="008077"/>
                </a:solidFill>
                <a:latin typeface="Arial"/>
              </a:defRPr>
            </a:pPr>
            <a:r>
              <a:rPr dirty="0" err="1">
                <a:solidFill>
                  <a:schemeClr val="bg2"/>
                </a:solidFill>
              </a:rPr>
              <a:t>Effet</a:t>
            </a:r>
            <a:r>
              <a:rPr dirty="0">
                <a:solidFill>
                  <a:schemeClr val="bg2"/>
                </a:solidFill>
              </a:rPr>
              <a:t> des </a:t>
            </a:r>
            <a:r>
              <a:rPr dirty="0" err="1">
                <a:solidFill>
                  <a:schemeClr val="bg2"/>
                </a:solidFill>
              </a:rPr>
              <a:t>procédés</a:t>
            </a:r>
            <a:r>
              <a:rPr dirty="0">
                <a:solidFill>
                  <a:schemeClr val="bg2"/>
                </a:solidFill>
              </a:rPr>
              <a:t> textiles</a:t>
            </a:r>
            <a:br>
              <a:rPr dirty="0">
                <a:solidFill>
                  <a:schemeClr val="bg2"/>
                </a:solidFill>
              </a:rPr>
            </a:br>
            <a:r>
              <a:rPr dirty="0">
                <a:solidFill>
                  <a:schemeClr val="bg2"/>
                </a:solidFill>
              </a:rPr>
              <a:t>sur les performances </a:t>
            </a:r>
            <a:r>
              <a:rPr dirty="0" err="1">
                <a:solidFill>
                  <a:schemeClr val="bg2"/>
                </a:solidFill>
              </a:rPr>
              <a:t>mécaniques</a:t>
            </a:r>
            <a:br>
              <a:rPr dirty="0">
                <a:solidFill>
                  <a:schemeClr val="bg2"/>
                </a:solidFill>
              </a:rPr>
            </a:br>
            <a:r>
              <a:rPr dirty="0">
                <a:solidFill>
                  <a:schemeClr val="bg2"/>
                </a:solidFill>
              </a:rPr>
              <a:t>des composites à </a:t>
            </a:r>
            <a:r>
              <a:rPr dirty="0" err="1">
                <a:solidFill>
                  <a:schemeClr val="bg2"/>
                </a:solidFill>
              </a:rPr>
              <a:t>fibres</a:t>
            </a:r>
            <a:br>
              <a:rPr dirty="0">
                <a:solidFill>
                  <a:schemeClr val="bg2"/>
                </a:solidFill>
              </a:rPr>
            </a:br>
            <a:r>
              <a:rPr dirty="0">
                <a:solidFill>
                  <a:schemeClr val="bg2"/>
                </a:solidFill>
              </a:rPr>
              <a:t>de </a:t>
            </a:r>
            <a:r>
              <a:rPr dirty="0" err="1">
                <a:solidFill>
                  <a:schemeClr val="bg2"/>
                </a:solidFill>
              </a:rPr>
              <a:t>carbone</a:t>
            </a:r>
            <a:r>
              <a:rPr dirty="0">
                <a:solidFill>
                  <a:schemeClr val="bg2"/>
                </a:solidFill>
              </a:rPr>
              <a:t> </a:t>
            </a:r>
            <a:r>
              <a:rPr dirty="0" err="1">
                <a:solidFill>
                  <a:schemeClr val="bg2"/>
                </a:solidFill>
              </a:rPr>
              <a:t>recyclées</a:t>
            </a:r>
            <a:endParaRPr lang="fr-FR" dirty="0" err="1">
              <a:solidFill>
                <a:schemeClr val="bg2"/>
              </a:solidFill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D00400-9AEC-E65E-4325-F9653E03929A}"/>
              </a:ext>
            </a:extLst>
          </p:cNvPr>
          <p:cNvSpPr/>
          <p:nvPr/>
        </p:nvSpPr>
        <p:spPr>
          <a:xfrm>
            <a:off x="384048" y="3691854"/>
            <a:ext cx="6629400" cy="22860"/>
          </a:xfrm>
          <a:prstGeom prst="rect">
            <a:avLst/>
          </a:prstGeom>
          <a:solidFill>
            <a:srgbClr val="008077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25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4E57AA03-15AE-19A9-D380-35DF8158D8E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t="15206" b="15199"/>
          <a:stretch/>
        </p:blipFill>
        <p:spPr>
          <a:xfrm>
            <a:off x="189895" y="164669"/>
            <a:ext cx="1705489" cy="60853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86;p13">
            <a:extLst>
              <a:ext uri="{FF2B5EF4-FFF2-40B4-BE49-F238E27FC236}">
                <a16:creationId xmlns:a16="http://schemas.microsoft.com/office/drawing/2014/main" id="{49E82DFD-FEDC-999D-9C67-09C6F8297D9D}"/>
              </a:ext>
            </a:extLst>
          </p:cNvPr>
          <p:cNvSpPr txBox="1">
            <a:spLocks/>
          </p:cNvSpPr>
          <p:nvPr/>
        </p:nvSpPr>
        <p:spPr>
          <a:xfrm>
            <a:off x="506420" y="3846814"/>
            <a:ext cx="5868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Point </a:t>
            </a:r>
            <a:r>
              <a:rPr lang="en-US" dirty="0" err="1">
                <a:solidFill>
                  <a:schemeClr val="tx1"/>
                </a:solidFill>
              </a:rPr>
              <a:t>d’avancement</a:t>
            </a:r>
            <a:r>
              <a:rPr lang="en-US" dirty="0">
                <a:solidFill>
                  <a:schemeClr val="tx1"/>
                </a:solidFill>
              </a:rPr>
              <a:t> de </a:t>
            </a:r>
            <a:r>
              <a:rPr lang="en-US" dirty="0" err="1">
                <a:solidFill>
                  <a:schemeClr val="tx1"/>
                </a:solidFill>
              </a:rPr>
              <a:t>projet</a:t>
            </a:r>
            <a:r>
              <a:rPr lang="en-BE" dirty="0">
                <a:solidFill>
                  <a:schemeClr val="tx1"/>
                </a:solidFill>
              </a:rPr>
              <a:t> – 2 juillet 202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3B37BE0-EBAE-EDBB-7C1C-82B5F4962E11}"/>
              </a:ext>
            </a:extLst>
          </p:cNvPr>
          <p:cNvSpPr/>
          <p:nvPr/>
        </p:nvSpPr>
        <p:spPr>
          <a:xfrm>
            <a:off x="447621" y="5852886"/>
            <a:ext cx="22860" cy="530352"/>
          </a:xfrm>
          <a:prstGeom prst="rect">
            <a:avLst/>
          </a:prstGeom>
          <a:solidFill>
            <a:srgbClr val="008077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01CD54B7-0627-530F-194B-631886E3BEAC}"/>
              </a:ext>
            </a:extLst>
          </p:cNvPr>
          <p:cNvSpPr txBox="1"/>
          <p:nvPr/>
        </p:nvSpPr>
        <p:spPr>
          <a:xfrm>
            <a:off x="694509" y="5865223"/>
            <a:ext cx="4959114" cy="52835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250" b="1">
                <a:solidFill>
                  <a:srgbClr val="008077"/>
                </a:solidFill>
                <a:latin typeface="Arial"/>
              </a:defRPr>
            </a:pPr>
            <a:r>
              <a:rPr dirty="0" err="1">
                <a:solidFill>
                  <a:schemeClr val="bg2"/>
                </a:solidFill>
              </a:rPr>
              <a:t>Étudiante</a:t>
            </a:r>
            <a:r>
              <a:rPr dirty="0">
                <a:solidFill>
                  <a:schemeClr val="bg2"/>
                </a:solidFill>
              </a:rPr>
              <a:t> Master : </a:t>
            </a:r>
            <a:r>
              <a:rPr sz="1250" b="1" dirty="0">
                <a:solidFill>
                  <a:srgbClr val="1F2937"/>
                </a:solidFill>
                <a:latin typeface="Arial"/>
              </a:rPr>
              <a:t>Rihem </a:t>
            </a:r>
            <a:r>
              <a:rPr sz="1250" b="1" dirty="0" err="1">
                <a:solidFill>
                  <a:srgbClr val="1F2937"/>
                </a:solidFill>
                <a:latin typeface="Arial"/>
              </a:rPr>
              <a:t>Maalaoui</a:t>
            </a:r>
            <a:endParaRPr lang="fr-FR" sz="1250" b="1" dirty="0" err="1">
              <a:solidFill>
                <a:srgbClr val="1F2937"/>
              </a:solidFill>
              <a:latin typeface="Arial"/>
              <a:cs typeface="Arial"/>
            </a:endParaRPr>
          </a:p>
          <a:p>
            <a:pPr>
              <a:spcBef>
                <a:spcPts val="400"/>
              </a:spcBef>
              <a:defRPr sz="1250" b="1">
                <a:solidFill>
                  <a:srgbClr val="008077"/>
                </a:solidFill>
                <a:latin typeface="Arial"/>
              </a:defRPr>
            </a:pPr>
            <a:r>
              <a:rPr dirty="0" err="1">
                <a:solidFill>
                  <a:schemeClr val="bg2"/>
                </a:solidFill>
              </a:rPr>
              <a:t>Encadrants</a:t>
            </a:r>
            <a:r>
              <a:rPr dirty="0">
                <a:solidFill>
                  <a:schemeClr val="bg2"/>
                </a:solidFill>
              </a:rPr>
              <a:t> : </a:t>
            </a:r>
            <a:r>
              <a:rPr sz="1250" b="0" dirty="0">
                <a:solidFill>
                  <a:srgbClr val="1F2937"/>
                </a:solidFill>
                <a:latin typeface="Arial"/>
              </a:rPr>
              <a:t>Prof. Dr. Damien Soulat et Prof. Dr. Ahmad Labanieh</a:t>
            </a:r>
            <a:endParaRPr sz="1250" b="0" dirty="0">
              <a:solidFill>
                <a:srgbClr val="1F2937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16146981-ED5F-647D-9BF1-9190E1F7B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66F912E8-32A3-DEE8-0C55-8222AD586C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6186" y="1691202"/>
            <a:ext cx="108930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70000"/>
              </a:lnSpc>
            </a:pPr>
            <a:r>
              <a:rPr lang="en-US" sz="3000" dirty="0" err="1">
                <a:solidFill>
                  <a:schemeClr val="dk2"/>
                </a:solidFill>
              </a:rPr>
              <a:t>Parcours</a:t>
            </a:r>
            <a:r>
              <a:rPr lang="en-US" sz="3000" dirty="0">
                <a:solidFill>
                  <a:schemeClr val="dk2"/>
                </a:solidFill>
              </a:rPr>
              <a:t> </a:t>
            </a:r>
            <a:r>
              <a:rPr lang="en-US" sz="3000" dirty="0" err="1">
                <a:solidFill>
                  <a:schemeClr val="dk2"/>
                </a:solidFill>
              </a:rPr>
              <a:t>universitaire</a:t>
            </a:r>
          </a:p>
        </p:txBody>
      </p:sp>
      <p:sp>
        <p:nvSpPr>
          <p:cNvPr id="97" name="Google Shape;97;p14">
            <a:extLst>
              <a:ext uri="{FF2B5EF4-FFF2-40B4-BE49-F238E27FC236}">
                <a16:creationId xmlns:a16="http://schemas.microsoft.com/office/drawing/2014/main" id="{1DFBCEAB-1B71-680F-38EB-44ACD9867B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2609" y="250995"/>
            <a:ext cx="10893422" cy="89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rmAutofit/>
          </a:bodyPr>
          <a:lstStyle/>
          <a:p>
            <a:r>
              <a:rPr lang="en-US" dirty="0"/>
              <a:t>Plan de la </a:t>
            </a:r>
            <a:r>
              <a:rPr lang="en-US" dirty="0" err="1"/>
              <a:t>présentation</a:t>
            </a:r>
            <a:endParaRPr lang="fr-FR" dirty="0" err="1"/>
          </a:p>
        </p:txBody>
      </p:sp>
      <p:sp>
        <p:nvSpPr>
          <p:cNvPr id="98" name="Google Shape;98;p14">
            <a:extLst>
              <a:ext uri="{FF2B5EF4-FFF2-40B4-BE49-F238E27FC236}">
                <a16:creationId xmlns:a16="http://schemas.microsoft.com/office/drawing/2014/main" id="{610A5394-4E2A-92BC-2963-14B29DFCC52D}"/>
              </a:ext>
            </a:extLst>
          </p:cNvPr>
          <p:cNvSpPr/>
          <p:nvPr/>
        </p:nvSpPr>
        <p:spPr>
          <a:xfrm>
            <a:off x="635000" y="1691194"/>
            <a:ext cx="483900" cy="347700"/>
          </a:xfrm>
          <a:prstGeom prst="rect">
            <a:avLst/>
          </a:prstGeom>
          <a:solidFill>
            <a:srgbClr val="1E64C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4">
            <a:extLst>
              <a:ext uri="{FF2B5EF4-FFF2-40B4-BE49-F238E27FC236}">
                <a16:creationId xmlns:a16="http://schemas.microsoft.com/office/drawing/2014/main" id="{CB427D7C-0524-691C-6E55-904A9F6B046B}"/>
              </a:ext>
            </a:extLst>
          </p:cNvPr>
          <p:cNvSpPr txBox="1"/>
          <p:nvPr/>
        </p:nvSpPr>
        <p:spPr>
          <a:xfrm>
            <a:off x="708818" y="1615477"/>
            <a:ext cx="4839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2300">
                <a:solidFill>
                  <a:schemeClr val="lt1"/>
                </a:solidFill>
              </a:rPr>
              <a:t>1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100" name="Google Shape;100;p14">
            <a:extLst>
              <a:ext uri="{FF2B5EF4-FFF2-40B4-BE49-F238E27FC236}">
                <a16:creationId xmlns:a16="http://schemas.microsoft.com/office/drawing/2014/main" id="{F178EB9F-83D4-6755-AC12-66CD42C37F06}"/>
              </a:ext>
            </a:extLst>
          </p:cNvPr>
          <p:cNvSpPr/>
          <p:nvPr/>
        </p:nvSpPr>
        <p:spPr>
          <a:xfrm>
            <a:off x="626555" y="2327394"/>
            <a:ext cx="483900" cy="347700"/>
          </a:xfrm>
          <a:prstGeom prst="rect">
            <a:avLst/>
          </a:prstGeom>
          <a:solidFill>
            <a:srgbClr val="1E64C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>
            <a:extLst>
              <a:ext uri="{FF2B5EF4-FFF2-40B4-BE49-F238E27FC236}">
                <a16:creationId xmlns:a16="http://schemas.microsoft.com/office/drawing/2014/main" id="{BDBAE89E-CE25-F476-7643-EF47213F651A}"/>
              </a:ext>
            </a:extLst>
          </p:cNvPr>
          <p:cNvSpPr txBox="1"/>
          <p:nvPr/>
        </p:nvSpPr>
        <p:spPr>
          <a:xfrm>
            <a:off x="700373" y="2251677"/>
            <a:ext cx="4839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2300">
                <a:solidFill>
                  <a:schemeClr val="lt1"/>
                </a:solidFill>
              </a:rPr>
              <a:t>2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102" name="Google Shape;102;p14">
            <a:extLst>
              <a:ext uri="{FF2B5EF4-FFF2-40B4-BE49-F238E27FC236}">
                <a16:creationId xmlns:a16="http://schemas.microsoft.com/office/drawing/2014/main" id="{BAC379D6-35C1-0557-D913-C826D3C43ED5}"/>
              </a:ext>
            </a:extLst>
          </p:cNvPr>
          <p:cNvSpPr/>
          <p:nvPr/>
        </p:nvSpPr>
        <p:spPr>
          <a:xfrm>
            <a:off x="621090" y="2977523"/>
            <a:ext cx="483900" cy="347700"/>
          </a:xfrm>
          <a:prstGeom prst="rect">
            <a:avLst/>
          </a:prstGeom>
          <a:solidFill>
            <a:srgbClr val="1E64C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>
            <a:extLst>
              <a:ext uri="{FF2B5EF4-FFF2-40B4-BE49-F238E27FC236}">
                <a16:creationId xmlns:a16="http://schemas.microsoft.com/office/drawing/2014/main" id="{BAC0491C-66E9-8072-0226-520079D26A30}"/>
              </a:ext>
            </a:extLst>
          </p:cNvPr>
          <p:cNvSpPr txBox="1"/>
          <p:nvPr/>
        </p:nvSpPr>
        <p:spPr>
          <a:xfrm>
            <a:off x="694908" y="2901805"/>
            <a:ext cx="4839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2300">
                <a:solidFill>
                  <a:schemeClr val="lt1"/>
                </a:solidFill>
              </a:rPr>
              <a:t>3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104" name="Google Shape;104;p14">
            <a:extLst>
              <a:ext uri="{FF2B5EF4-FFF2-40B4-BE49-F238E27FC236}">
                <a16:creationId xmlns:a16="http://schemas.microsoft.com/office/drawing/2014/main" id="{D695F720-B777-24C2-ABD9-038609480B81}"/>
              </a:ext>
            </a:extLst>
          </p:cNvPr>
          <p:cNvSpPr/>
          <p:nvPr/>
        </p:nvSpPr>
        <p:spPr>
          <a:xfrm>
            <a:off x="612646" y="3613723"/>
            <a:ext cx="483900" cy="347700"/>
          </a:xfrm>
          <a:prstGeom prst="rect">
            <a:avLst/>
          </a:prstGeom>
          <a:solidFill>
            <a:srgbClr val="1E64C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>
            <a:extLst>
              <a:ext uri="{FF2B5EF4-FFF2-40B4-BE49-F238E27FC236}">
                <a16:creationId xmlns:a16="http://schemas.microsoft.com/office/drawing/2014/main" id="{94EABCD9-58A3-B116-A080-B6B617FE9E71}"/>
              </a:ext>
            </a:extLst>
          </p:cNvPr>
          <p:cNvSpPr txBox="1"/>
          <p:nvPr/>
        </p:nvSpPr>
        <p:spPr>
          <a:xfrm>
            <a:off x="686464" y="3538005"/>
            <a:ext cx="4839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2300">
                <a:solidFill>
                  <a:schemeClr val="lt1"/>
                </a:solidFill>
              </a:rPr>
              <a:t>4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106" name="Google Shape;106;p14">
            <a:extLst>
              <a:ext uri="{FF2B5EF4-FFF2-40B4-BE49-F238E27FC236}">
                <a16:creationId xmlns:a16="http://schemas.microsoft.com/office/drawing/2014/main" id="{8E1A69B4-16E0-56A2-1651-578736AEDFB5}"/>
              </a:ext>
            </a:extLst>
          </p:cNvPr>
          <p:cNvSpPr/>
          <p:nvPr/>
        </p:nvSpPr>
        <p:spPr>
          <a:xfrm>
            <a:off x="621091" y="4249903"/>
            <a:ext cx="483900" cy="347700"/>
          </a:xfrm>
          <a:prstGeom prst="rect">
            <a:avLst/>
          </a:prstGeom>
          <a:solidFill>
            <a:srgbClr val="1E64C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4">
            <a:extLst>
              <a:ext uri="{FF2B5EF4-FFF2-40B4-BE49-F238E27FC236}">
                <a16:creationId xmlns:a16="http://schemas.microsoft.com/office/drawing/2014/main" id="{FAC007FC-C0C6-1A6C-E1AB-3BAD09CA4A4F}"/>
              </a:ext>
            </a:extLst>
          </p:cNvPr>
          <p:cNvSpPr txBox="1"/>
          <p:nvPr/>
        </p:nvSpPr>
        <p:spPr>
          <a:xfrm>
            <a:off x="694909" y="4174185"/>
            <a:ext cx="4839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2300">
                <a:solidFill>
                  <a:schemeClr val="lt1"/>
                </a:solidFill>
              </a:rPr>
              <a:t>5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110" name="Google Shape;110;p14">
            <a:extLst>
              <a:ext uri="{FF2B5EF4-FFF2-40B4-BE49-F238E27FC236}">
                <a16:creationId xmlns:a16="http://schemas.microsoft.com/office/drawing/2014/main" id="{3069F412-1D00-4D47-8119-5C3B3812D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5343" y="2312309"/>
            <a:ext cx="108930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80000"/>
              </a:lnSpc>
            </a:pPr>
            <a:r>
              <a:rPr lang="en-US" sz="3000" dirty="0" err="1">
                <a:solidFill>
                  <a:schemeClr val="dk2"/>
                </a:solidFill>
              </a:rPr>
              <a:t>Contexte</a:t>
            </a:r>
            <a:r>
              <a:rPr lang="en-US" sz="3000" dirty="0">
                <a:solidFill>
                  <a:schemeClr val="dk2"/>
                </a:solidFill>
              </a:rPr>
              <a:t> &amp; </a:t>
            </a:r>
            <a:r>
              <a:rPr lang="en-US" sz="3000" dirty="0" err="1">
                <a:solidFill>
                  <a:schemeClr val="dk2"/>
                </a:solidFill>
              </a:rPr>
              <a:t>enjeux</a:t>
            </a:r>
            <a:endParaRPr lang="en-US" sz="3000">
              <a:solidFill>
                <a:schemeClr val="dk2"/>
              </a:solidFill>
            </a:endParaRPr>
          </a:p>
        </p:txBody>
      </p:sp>
      <p:sp>
        <p:nvSpPr>
          <p:cNvPr id="111" name="Google Shape;111;p14">
            <a:extLst>
              <a:ext uri="{FF2B5EF4-FFF2-40B4-BE49-F238E27FC236}">
                <a16:creationId xmlns:a16="http://schemas.microsoft.com/office/drawing/2014/main" id="{0C1B8847-86E4-9418-FB8C-DA9D988135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7157" y="3011394"/>
            <a:ext cx="108930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70000"/>
              </a:lnSpc>
            </a:pPr>
            <a:r>
              <a:rPr lang="en-US" dirty="0" err="1">
                <a:solidFill>
                  <a:srgbClr val="1E64C8"/>
                </a:solidFill>
              </a:rPr>
              <a:t>Problématique</a:t>
            </a:r>
            <a:r>
              <a:rPr lang="en-US" dirty="0">
                <a:solidFill>
                  <a:srgbClr val="1E64C8"/>
                </a:solidFill>
              </a:rPr>
              <a:t> &amp; </a:t>
            </a:r>
            <a:r>
              <a:rPr lang="en-US" dirty="0" err="1">
                <a:solidFill>
                  <a:srgbClr val="1E64C8"/>
                </a:solidFill>
              </a:rPr>
              <a:t>verrous</a:t>
            </a:r>
          </a:p>
        </p:txBody>
      </p:sp>
      <p:sp>
        <p:nvSpPr>
          <p:cNvPr id="112" name="Google Shape;112;p14">
            <a:extLst>
              <a:ext uri="{FF2B5EF4-FFF2-40B4-BE49-F238E27FC236}">
                <a16:creationId xmlns:a16="http://schemas.microsoft.com/office/drawing/2014/main" id="{5D9757F2-1738-ECC8-73C6-4F2AF6C4D9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12643" y="3648225"/>
            <a:ext cx="108930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70000"/>
              </a:lnSpc>
            </a:pPr>
            <a:r>
              <a:rPr lang="en-US" dirty="0" err="1">
                <a:solidFill>
                  <a:srgbClr val="1E64C8"/>
                </a:solidFill>
              </a:rPr>
              <a:t>Approche</a:t>
            </a:r>
            <a:r>
              <a:rPr lang="en-US" dirty="0">
                <a:solidFill>
                  <a:srgbClr val="1E64C8"/>
                </a:solidFill>
              </a:rPr>
              <a:t> </a:t>
            </a:r>
            <a:r>
              <a:rPr lang="en-US" dirty="0" err="1">
                <a:solidFill>
                  <a:srgbClr val="1E64C8"/>
                </a:solidFill>
              </a:rPr>
              <a:t>expérimentale</a:t>
            </a:r>
          </a:p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113" name="Google Shape;113;p14">
            <a:extLst>
              <a:ext uri="{FF2B5EF4-FFF2-40B4-BE49-F238E27FC236}">
                <a16:creationId xmlns:a16="http://schemas.microsoft.com/office/drawing/2014/main" id="{81B1CC62-EA1F-E108-ED38-CE80635B7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40782" y="4248490"/>
            <a:ext cx="108930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indent="0">
              <a:spcBef>
                <a:spcPts val="0"/>
              </a:spcBef>
            </a:pPr>
            <a:r>
              <a:rPr lang="en-US" dirty="0" err="1">
                <a:solidFill>
                  <a:schemeClr val="dk2"/>
                </a:solidFill>
              </a:rPr>
              <a:t>Principaux</a:t>
            </a:r>
            <a:r>
              <a:rPr lang="en-US" dirty="0">
                <a:solidFill>
                  <a:schemeClr val="dk2"/>
                </a:solidFill>
              </a:rPr>
              <a:t> </a:t>
            </a:r>
            <a:r>
              <a:rPr lang="en-US" dirty="0" err="1">
                <a:solidFill>
                  <a:schemeClr val="dk2"/>
                </a:solidFill>
              </a:rPr>
              <a:t>résultats</a:t>
            </a:r>
            <a:r>
              <a:rPr lang="en-US" dirty="0">
                <a:solidFill>
                  <a:schemeClr val="dk2"/>
                </a:solidFill>
              </a:rPr>
              <a:t> </a:t>
            </a:r>
            <a:endParaRPr lang="fr-FR" dirty="0">
              <a:solidFill>
                <a:schemeClr val="dk2"/>
              </a:solidFill>
            </a:endParaRPr>
          </a:p>
          <a:p>
            <a:pPr marL="0" indent="0">
              <a:spcBef>
                <a:spcPts val="0"/>
              </a:spcBef>
            </a:pPr>
            <a:endParaRPr dirty="0">
              <a:solidFill>
                <a:schemeClr val="dk2"/>
              </a:solidFill>
            </a:endParaRPr>
          </a:p>
        </p:txBody>
      </p:sp>
      <p:pic>
        <p:nvPicPr>
          <p:cNvPr id="3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D6C7EC61-8D75-D354-BAC0-134C20F630F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26DCEB82-DFC9-5F09-D1AF-0F6FD1AE7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21" y="5302250"/>
            <a:ext cx="2095500" cy="723900"/>
          </a:xfrm>
          <a:prstGeom prst="rect">
            <a:avLst/>
          </a:prstGeom>
        </p:spPr>
      </p:pic>
      <p:sp>
        <p:nvSpPr>
          <p:cNvPr id="6" name="Google Shape;106;p14">
            <a:extLst>
              <a:ext uri="{FF2B5EF4-FFF2-40B4-BE49-F238E27FC236}">
                <a16:creationId xmlns:a16="http://schemas.microsoft.com/office/drawing/2014/main" id="{AB06DDF9-43F2-0DC5-8493-2A5B19EAD174}"/>
              </a:ext>
            </a:extLst>
          </p:cNvPr>
          <p:cNvSpPr/>
          <p:nvPr/>
        </p:nvSpPr>
        <p:spPr>
          <a:xfrm>
            <a:off x="613833" y="4874016"/>
            <a:ext cx="483900" cy="347700"/>
          </a:xfrm>
          <a:prstGeom prst="rect">
            <a:avLst/>
          </a:prstGeom>
          <a:solidFill>
            <a:srgbClr val="1E64C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107;p14">
            <a:extLst>
              <a:ext uri="{FF2B5EF4-FFF2-40B4-BE49-F238E27FC236}">
                <a16:creationId xmlns:a16="http://schemas.microsoft.com/office/drawing/2014/main" id="{A853EBAB-A7A3-9483-774F-DBD003856CF0}"/>
              </a:ext>
            </a:extLst>
          </p:cNvPr>
          <p:cNvSpPr txBox="1"/>
          <p:nvPr/>
        </p:nvSpPr>
        <p:spPr>
          <a:xfrm>
            <a:off x="687651" y="4798298"/>
            <a:ext cx="4839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300">
                <a:solidFill>
                  <a:schemeClr val="lt1"/>
                </a:solidFill>
              </a:rPr>
              <a:t>6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9" name="Google Shape;113;p14">
            <a:extLst>
              <a:ext uri="{FF2B5EF4-FFF2-40B4-BE49-F238E27FC236}">
                <a16:creationId xmlns:a16="http://schemas.microsoft.com/office/drawing/2014/main" id="{7F913705-4DC3-EC90-0E8B-57776F1A8586}"/>
              </a:ext>
            </a:extLst>
          </p:cNvPr>
          <p:cNvSpPr txBox="1">
            <a:spLocks/>
          </p:cNvSpPr>
          <p:nvPr/>
        </p:nvSpPr>
        <p:spPr>
          <a:xfrm>
            <a:off x="1540782" y="4879861"/>
            <a:ext cx="108930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64C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fr-FR">
                <a:solidFill>
                  <a:schemeClr val="dk2"/>
                </a:solidFill>
              </a:rPr>
              <a:t>Conclusion et les prochaines étapes</a:t>
            </a:r>
            <a:endParaRPr lang="fr-FR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</a:pPr>
            <a:endParaRPr lang="fr-FR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83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/>
          <p:nvPr/>
        </p:nvSpPr>
        <p:spPr>
          <a:xfrm>
            <a:off x="0" y="0"/>
            <a:ext cx="12192000" cy="97500"/>
          </a:xfrm>
          <a:prstGeom prst="rect">
            <a:avLst/>
          </a:prstGeom>
          <a:solidFill>
            <a:srgbClr val="1F5EAB"/>
          </a:solidFill>
          <a:ln w="16925" cap="flat" cmpd="sng">
            <a:solidFill>
              <a:srgbClr val="1F5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0"/>
          <p:cNvSpPr/>
          <p:nvPr/>
        </p:nvSpPr>
        <p:spPr>
          <a:xfrm>
            <a:off x="0" y="6760464"/>
            <a:ext cx="12192000" cy="97500"/>
          </a:xfrm>
          <a:prstGeom prst="rect">
            <a:avLst/>
          </a:prstGeom>
          <a:solidFill>
            <a:srgbClr val="1F5EAB"/>
          </a:solidFill>
          <a:ln w="16925" cap="flat" cmpd="sng">
            <a:solidFill>
              <a:srgbClr val="1F5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0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800">
                <a:solidFill>
                  <a:schemeClr val="dk1"/>
                </a:solidFill>
              </a:rPr>
              <a:t>1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6C713CB7-8703-B488-AAFE-1D756F29B6C2}"/>
              </a:ext>
            </a:extLst>
          </p:cNvPr>
          <p:cNvSpPr/>
          <p:nvPr/>
        </p:nvSpPr>
        <p:spPr>
          <a:xfrm>
            <a:off x="594360" y="384048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Parcours universitaire</a:t>
            </a:r>
            <a:endParaRPr lang="en-US" sz="3000" dirty="0"/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A46C69B3-53C0-1A73-D41A-50B5A5516932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b="1" dirty="0">
                <a:solidFill>
                  <a:schemeClr val="bg2"/>
                </a:solidFill>
              </a:rPr>
              <a:t>Une </a:t>
            </a:r>
            <a:r>
              <a:rPr lang="en-US" sz="1100" b="1" dirty="0" err="1">
                <a:solidFill>
                  <a:schemeClr val="bg2"/>
                </a:solidFill>
              </a:rPr>
              <a:t>trajectoire</a:t>
            </a:r>
            <a:r>
              <a:rPr lang="en-US" sz="1100" b="1" dirty="0">
                <a:solidFill>
                  <a:schemeClr val="bg2"/>
                </a:solidFill>
              </a:rPr>
              <a:t> entre génie civil, </a:t>
            </a:r>
            <a:r>
              <a:rPr lang="en-US" sz="1100" b="1" dirty="0" err="1">
                <a:solidFill>
                  <a:schemeClr val="bg2"/>
                </a:solidFill>
              </a:rPr>
              <a:t>matériaux</a:t>
            </a:r>
            <a:r>
              <a:rPr lang="en-US" sz="1100" b="1" dirty="0">
                <a:solidFill>
                  <a:schemeClr val="bg2"/>
                </a:solidFill>
              </a:rPr>
              <a:t> </a:t>
            </a:r>
            <a:r>
              <a:rPr lang="en-US" sz="1100" b="1" dirty="0" err="1">
                <a:solidFill>
                  <a:schemeClr val="bg2"/>
                </a:solidFill>
              </a:rPr>
              <a:t>cimentaires</a:t>
            </a:r>
            <a:r>
              <a:rPr lang="en-US" sz="1100" b="1" dirty="0">
                <a:solidFill>
                  <a:schemeClr val="bg2"/>
                </a:solidFill>
              </a:rPr>
              <a:t> et textile</a:t>
            </a:r>
            <a:endParaRPr lang="en-US" sz="1100">
              <a:solidFill>
                <a:schemeClr val="bg2"/>
              </a:solidFill>
              <a:cs typeface="Arial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60BD79BB-FE61-6699-04D4-454373B47565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5403B3-8633-EAE7-C4F0-4AAE151B79AA}"/>
              </a:ext>
            </a:extLst>
          </p:cNvPr>
          <p:cNvSpPr/>
          <p:nvPr/>
        </p:nvSpPr>
        <p:spPr>
          <a:xfrm>
            <a:off x="1409572" y="2161459"/>
            <a:ext cx="56259" cy="371494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835DA5-896B-0848-504F-5EA676D62963}"/>
              </a:ext>
            </a:extLst>
          </p:cNvPr>
          <p:cNvSpPr/>
          <p:nvPr/>
        </p:nvSpPr>
        <p:spPr>
          <a:xfrm>
            <a:off x="1234440" y="1775641"/>
            <a:ext cx="420624" cy="420624"/>
          </a:xfrm>
          <a:prstGeom prst="ellipse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515B4-5936-4CB9-1E9A-E609B2DAD86B}"/>
              </a:ext>
            </a:extLst>
          </p:cNvPr>
          <p:cNvSpPr txBox="1"/>
          <p:nvPr/>
        </p:nvSpPr>
        <p:spPr>
          <a:xfrm>
            <a:off x="0" y="1793929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1200" b="1" i="0">
                <a:solidFill>
                  <a:srgbClr val="1B4332"/>
                </a:solidFill>
                <a:latin typeface="Calibri"/>
              </a:rPr>
              <a:t>2018–2020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55230-CBCF-B7A5-05BE-E6B75EDE2AC5}"/>
              </a:ext>
            </a:extLst>
          </p:cNvPr>
          <p:cNvSpPr/>
          <p:nvPr/>
        </p:nvSpPr>
        <p:spPr>
          <a:xfrm>
            <a:off x="1828800" y="1793929"/>
            <a:ext cx="9875520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313016-DC8B-3875-8704-CCE685DDED15}"/>
              </a:ext>
            </a:extLst>
          </p:cNvPr>
          <p:cNvSpPr txBox="1"/>
          <p:nvPr/>
        </p:nvSpPr>
        <p:spPr>
          <a:xfrm>
            <a:off x="1920240" y="1839649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>
                <a:solidFill>
                  <a:srgbClr val="1B4332"/>
                </a:solidFill>
                <a:latin typeface="Calibri"/>
              </a:rPr>
              <a:t>Cycle Préparatoire — Mathématiques &amp; Physique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98A1A1-3D13-80E3-AE1D-4DA688FD0665}"/>
              </a:ext>
            </a:extLst>
          </p:cNvPr>
          <p:cNvSpPr txBox="1"/>
          <p:nvPr/>
        </p:nvSpPr>
        <p:spPr>
          <a:xfrm>
            <a:off x="1920240" y="2159689"/>
            <a:ext cx="960120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100" b="0" i="1" dirty="0">
                <a:solidFill>
                  <a:schemeClr val="bg2"/>
                </a:solidFill>
                <a:latin typeface="Calibri"/>
              </a:rPr>
              <a:t>IPEIB Bizerte, </a:t>
            </a:r>
            <a:r>
              <a:rPr sz="1100" b="0" i="1" dirty="0" err="1">
                <a:solidFill>
                  <a:schemeClr val="bg2"/>
                </a:solidFill>
                <a:latin typeface="Calibri"/>
              </a:rPr>
              <a:t>Tunisie</a:t>
            </a:r>
            <a:endParaRPr lang="fr-FR" sz="1100" b="0" i="1" dirty="0" err="1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F8836F9-5960-808D-D985-A5C2DBCC6EE5}"/>
              </a:ext>
            </a:extLst>
          </p:cNvPr>
          <p:cNvSpPr/>
          <p:nvPr/>
        </p:nvSpPr>
        <p:spPr>
          <a:xfrm>
            <a:off x="1234440" y="2598601"/>
            <a:ext cx="420624" cy="42062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827795-8B88-4709-6A61-09F01D863DFC}"/>
              </a:ext>
            </a:extLst>
          </p:cNvPr>
          <p:cNvSpPr txBox="1"/>
          <p:nvPr/>
        </p:nvSpPr>
        <p:spPr>
          <a:xfrm>
            <a:off x="0" y="2616889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1200" b="1" i="0">
                <a:solidFill>
                  <a:srgbClr val="1B4332"/>
                </a:solidFill>
                <a:latin typeface="Calibri"/>
              </a:rPr>
              <a:t>2020–2023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F50D16-2660-B6C6-618C-BEE5788C876B}"/>
              </a:ext>
            </a:extLst>
          </p:cNvPr>
          <p:cNvSpPr/>
          <p:nvPr/>
        </p:nvSpPr>
        <p:spPr>
          <a:xfrm>
            <a:off x="1905795" y="2609632"/>
            <a:ext cx="9798525" cy="8900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C8165-2922-B8B5-7943-21B29767DD37}"/>
              </a:ext>
            </a:extLst>
          </p:cNvPr>
          <p:cNvSpPr txBox="1"/>
          <p:nvPr/>
        </p:nvSpPr>
        <p:spPr>
          <a:xfrm>
            <a:off x="1920240" y="2662609"/>
            <a:ext cx="9601200" cy="3200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 dirty="0">
                <a:solidFill>
                  <a:srgbClr val="1B4332"/>
                </a:solidFill>
                <a:latin typeface="Calibri"/>
              </a:rPr>
              <a:t>Diplôme National </a:t>
            </a:r>
            <a:r>
              <a:rPr sz="1400" b="1" i="0" dirty="0" err="1">
                <a:solidFill>
                  <a:srgbClr val="1B4332"/>
                </a:solidFill>
                <a:latin typeface="Calibri"/>
              </a:rPr>
              <a:t>d'Ingénieur</a:t>
            </a:r>
            <a:r>
              <a:rPr sz="1400" b="1" i="0" dirty="0">
                <a:solidFill>
                  <a:srgbClr val="1B4332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1B4332"/>
                </a:solidFill>
                <a:latin typeface="Calibri"/>
              </a:rPr>
              <a:t>en</a:t>
            </a:r>
            <a:r>
              <a:rPr sz="1400" b="1" i="0" dirty="0">
                <a:solidFill>
                  <a:srgbClr val="1B4332"/>
                </a:solidFill>
                <a:latin typeface="Calibri"/>
              </a:rPr>
              <a:t> Génie Civil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B69EB2-E459-8E49-C82C-48C96091263B}"/>
              </a:ext>
            </a:extLst>
          </p:cNvPr>
          <p:cNvSpPr txBox="1"/>
          <p:nvPr/>
        </p:nvSpPr>
        <p:spPr>
          <a:xfrm>
            <a:off x="1920240" y="2982649"/>
            <a:ext cx="960120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100" b="0" i="1" dirty="0">
                <a:solidFill>
                  <a:schemeClr val="bg2"/>
                </a:solidFill>
                <a:latin typeface="Calibri"/>
              </a:rPr>
              <a:t>ENIT — École Nationale </a:t>
            </a:r>
            <a:r>
              <a:rPr sz="1100" b="0" i="1">
                <a:solidFill>
                  <a:schemeClr val="bg2"/>
                </a:solidFill>
                <a:latin typeface="Calibri"/>
              </a:rPr>
              <a:t>d'Ingénieurs de Tunis </a:t>
            </a:r>
            <a:endParaRPr lang="fr-FR" sz="1100" b="0" i="1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A5A1E8-8A37-2590-F802-FE9D7063FA37}"/>
              </a:ext>
            </a:extLst>
          </p:cNvPr>
          <p:cNvSpPr txBox="1"/>
          <p:nvPr/>
        </p:nvSpPr>
        <p:spPr>
          <a:xfrm>
            <a:off x="1965960" y="3229537"/>
            <a:ext cx="950976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b="0" i="0">
                <a:solidFill>
                  <a:srgbClr val="1A1A2E"/>
                </a:solidFill>
                <a:latin typeface="Calibri"/>
              </a:rPr>
              <a:t>▸  PFE (Université Laval, Canada) :</a:t>
            </a:r>
            <a:r>
              <a:rPr lang="fr-FR" sz="1100" dirty="0">
                <a:solidFill>
                  <a:srgbClr val="1A1A2E"/>
                </a:solidFill>
                <a:latin typeface="Calibri"/>
              </a:rPr>
              <a:t> </a:t>
            </a:r>
            <a:r>
              <a:rPr lang="en-US" sz="1100">
                <a:solidFill>
                  <a:srgbClr val="1A1A2E"/>
                </a:solidFill>
                <a:latin typeface="Aptos"/>
              </a:rPr>
              <a:t>Parametric study on the use of externally-bonded composite systems in strengthening RC structures</a:t>
            </a:r>
            <a:endParaRPr lang="fr-FR" sz="1100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Oval 23">
            <a:extLst>
              <a:ext uri="{FF2B5EF4-FFF2-40B4-BE49-F238E27FC236}">
                <a16:creationId xmlns:a16="http://schemas.microsoft.com/office/drawing/2014/main" id="{542BF603-BD46-C1DF-9797-C9C41A9EE25D}"/>
              </a:ext>
            </a:extLst>
          </p:cNvPr>
          <p:cNvSpPr/>
          <p:nvPr/>
        </p:nvSpPr>
        <p:spPr>
          <a:xfrm>
            <a:off x="1234440" y="5003242"/>
            <a:ext cx="420624" cy="420624"/>
          </a:xfrm>
          <a:prstGeom prst="ellipse">
            <a:avLst/>
          </a:prstGeom>
          <a:solidFill>
            <a:srgbClr val="F4A2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7F293215-D4E1-5F02-D0FC-64F46095F600}"/>
              </a:ext>
            </a:extLst>
          </p:cNvPr>
          <p:cNvSpPr txBox="1"/>
          <p:nvPr/>
        </p:nvSpPr>
        <p:spPr>
          <a:xfrm>
            <a:off x="0" y="5021530"/>
            <a:ext cx="1188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1200" b="1" i="0">
                <a:solidFill>
                  <a:srgbClr val="1B4332"/>
                </a:solidFill>
                <a:latin typeface="Calibri"/>
              </a:rPr>
              <a:t>2024–2026★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A526BC-0C28-4E77-BA89-90FE4E9D59BA}"/>
              </a:ext>
            </a:extLst>
          </p:cNvPr>
          <p:cNvSpPr/>
          <p:nvPr/>
        </p:nvSpPr>
        <p:spPr>
          <a:xfrm>
            <a:off x="1828800" y="5021530"/>
            <a:ext cx="9875520" cy="1088136"/>
          </a:xfrm>
          <a:prstGeom prst="rect">
            <a:avLst/>
          </a:prstGeom>
          <a:solidFill>
            <a:srgbClr val="FFF3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6FDB2B70-2087-3BB0-474D-E39173665A7C}"/>
              </a:ext>
            </a:extLst>
          </p:cNvPr>
          <p:cNvSpPr txBox="1"/>
          <p:nvPr/>
        </p:nvSpPr>
        <p:spPr>
          <a:xfrm>
            <a:off x="1920240" y="5067250"/>
            <a:ext cx="9601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>
                <a:solidFill>
                  <a:srgbClr val="1B4332"/>
                </a:solidFill>
                <a:latin typeface="Calibri"/>
              </a:rPr>
              <a:t>Master Erasmus Mundus — Sciences des Matériaux &amp; Génie Textile</a:t>
            </a:r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id="{3FCBDDFA-4B81-6AD2-B698-E6241CE2FF6D}"/>
              </a:ext>
            </a:extLst>
          </p:cNvPr>
          <p:cNvSpPr txBox="1"/>
          <p:nvPr/>
        </p:nvSpPr>
        <p:spPr>
          <a:xfrm>
            <a:off x="1920240" y="5387290"/>
            <a:ext cx="960120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100" b="0" i="1" dirty="0">
                <a:solidFill>
                  <a:schemeClr val="bg2"/>
                </a:solidFill>
                <a:latin typeface="Calibri"/>
              </a:rPr>
              <a:t>Université de Gand (Belgique) + Université de Borås (</a:t>
            </a:r>
            <a:r>
              <a:rPr sz="1100" b="0" i="1" dirty="0" err="1">
                <a:solidFill>
                  <a:schemeClr val="bg2"/>
                </a:solidFill>
                <a:latin typeface="Calibri"/>
              </a:rPr>
              <a:t>Suède</a:t>
            </a:r>
            <a:r>
              <a:rPr sz="1100" b="0" i="1" dirty="0">
                <a:solidFill>
                  <a:schemeClr val="bg2"/>
                </a:solidFill>
                <a:latin typeface="Calibri"/>
              </a:rPr>
              <a:t>) + ENSAIT (France) — EN COURS</a:t>
            </a:r>
            <a:endParaRPr lang="fr-FR" sz="1100" b="0" i="1" dirty="0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id="{31F4D119-6791-D941-54B7-C9ACFF6CAAB7}"/>
              </a:ext>
            </a:extLst>
          </p:cNvPr>
          <p:cNvSpPr txBox="1"/>
          <p:nvPr/>
        </p:nvSpPr>
        <p:spPr>
          <a:xfrm>
            <a:off x="1965960" y="5656341"/>
            <a:ext cx="9509760" cy="2539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b="0" i="0" dirty="0">
                <a:solidFill>
                  <a:srgbClr val="1A1A2E"/>
                </a:solidFill>
                <a:latin typeface="Calibri"/>
              </a:rPr>
              <a:t>▸  </a:t>
            </a:r>
            <a:r>
              <a:rPr sz="1050" b="0" i="0" err="1">
                <a:solidFill>
                  <a:srgbClr val="1A1A2E"/>
                </a:solidFill>
                <a:latin typeface="Calibri"/>
              </a:rPr>
              <a:t>Mémoire</a:t>
            </a:r>
            <a:r>
              <a:rPr sz="1050" b="0" i="0">
                <a:solidFill>
                  <a:srgbClr val="1A1A2E"/>
                </a:solidFill>
                <a:latin typeface="Calibri"/>
              </a:rPr>
              <a:t> GEMTEX/ENSAIT :</a:t>
            </a:r>
            <a:r>
              <a:rPr lang="fr-FR" sz="1050" dirty="0">
                <a:solidFill>
                  <a:srgbClr val="1A1A2E"/>
                </a:solidFill>
                <a:latin typeface="Calibri"/>
              </a:rPr>
              <a:t> </a:t>
            </a:r>
            <a:r>
              <a:rPr lang="fr-FR" sz="1050">
                <a:solidFill>
                  <a:srgbClr val="1A1A2E"/>
                </a:solidFill>
                <a:ea typeface="+mn-lt"/>
                <a:cs typeface="+mn-lt"/>
              </a:rPr>
              <a:t>L’effet du procédé textile sur les performances mécaniques des composites à fibres de carbone recyclées</a:t>
            </a:r>
            <a:endParaRPr lang="fr-FR" sz="1050" dirty="0">
              <a:solidFill>
                <a:srgbClr val="1A1A2E"/>
              </a:solidFill>
              <a:latin typeface="Calibri"/>
            </a:endParaRPr>
          </a:p>
        </p:txBody>
      </p:sp>
      <p:pic>
        <p:nvPicPr>
          <p:cNvPr id="25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03099FEA-3F76-00D1-2A66-DF8C126CB76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B61D00D9-7780-7CC9-EC08-E38E5A473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  <p:pic>
        <p:nvPicPr>
          <p:cNvPr id="32" name="Image 31" descr="Une image contenant personne, vêtement de protection&#10;&#10;Le contenu généré par l’IA peut être incorrect.">
            <a:extLst>
              <a:ext uri="{FF2B5EF4-FFF2-40B4-BE49-F238E27FC236}">
                <a16:creationId xmlns:a16="http://schemas.microsoft.com/office/drawing/2014/main" id="{77B6961F-FCF7-6DB0-3F7E-B0D867CC9F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818" t="12563" b="51508"/>
          <a:stretch>
            <a:fillRect/>
          </a:stretch>
        </p:blipFill>
        <p:spPr>
          <a:xfrm>
            <a:off x="4156462" y="3658512"/>
            <a:ext cx="1629294" cy="1040379"/>
          </a:xfrm>
          <a:prstGeom prst="rect">
            <a:avLst/>
          </a:prstGeom>
        </p:spPr>
      </p:pic>
      <p:pic>
        <p:nvPicPr>
          <p:cNvPr id="33" name="Image 32" descr="Application of CFRP in strengthening RC Beams">
            <a:extLst>
              <a:ext uri="{FF2B5EF4-FFF2-40B4-BE49-F238E27FC236}">
                <a16:creationId xmlns:a16="http://schemas.microsoft.com/office/drawing/2014/main" id="{ABC61C4B-8037-DEF0-6E9B-1F37000A34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3557" r="1150" b="1996"/>
          <a:stretch>
            <a:fillRect/>
          </a:stretch>
        </p:blipFill>
        <p:spPr>
          <a:xfrm>
            <a:off x="5958113" y="3663652"/>
            <a:ext cx="2138334" cy="1031112"/>
          </a:xfrm>
          <a:prstGeom prst="rect">
            <a:avLst/>
          </a:prstGeom>
        </p:spPr>
      </p:pic>
      <p:pic>
        <p:nvPicPr>
          <p:cNvPr id="34" name="Image 33" descr="How Durable and Reliable Is CFRP? - NitProcomposites">
            <a:extLst>
              <a:ext uri="{FF2B5EF4-FFF2-40B4-BE49-F238E27FC236}">
                <a16:creationId xmlns:a16="http://schemas.microsoft.com/office/drawing/2014/main" id="{9A22D8AA-123B-3AB5-70EF-FDEBF6B96E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1829" y="3664704"/>
            <a:ext cx="1879599" cy="102356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2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50661EB1-35B7-F636-E6C1-684590EFCCE7}"/>
              </a:ext>
            </a:extLst>
          </p:cNvPr>
          <p:cNvSpPr/>
          <p:nvPr/>
        </p:nvSpPr>
        <p:spPr>
          <a:xfrm>
            <a:off x="594360" y="384048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Contexte &amp; enjeux</a:t>
            </a:r>
            <a:endParaRPr lang="en-US" sz="3000" dirty="0"/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DF013132-3C1C-1302-6A82-01F9F1E9BCBD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>
                <a:solidFill>
                  <a:srgbClr val="0070C0"/>
                </a:solidFill>
              </a:rPr>
              <a:t>Deux </a:t>
            </a:r>
            <a:r>
              <a:rPr lang="en-US" sz="1100" b="1" dirty="0" err="1">
                <a:solidFill>
                  <a:srgbClr val="0070C0"/>
                </a:solidFill>
              </a:rPr>
              <a:t>problèmes</a:t>
            </a:r>
            <a:r>
              <a:rPr lang="en-US" sz="1100" b="1" dirty="0">
                <a:solidFill>
                  <a:srgbClr val="0070C0"/>
                </a:solidFill>
              </a:rPr>
              <a:t> :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hausse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de la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demande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en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composites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carbone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et accumulation de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déchets</a:t>
            </a:r>
            <a:endParaRPr lang="en-US" sz="1100">
              <a:solidFill>
                <a:srgbClr val="0070C0"/>
              </a:solidFill>
              <a:ea typeface="+mn-lt"/>
              <a:cs typeface="+mn-lt"/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741CCD1B-2675-72A1-5D8D-63154BD8B729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F147BC6D-A698-D4D6-0196-76C3E83C414C}"/>
              </a:ext>
            </a:extLst>
          </p:cNvPr>
          <p:cNvSpPr/>
          <p:nvPr/>
        </p:nvSpPr>
        <p:spPr>
          <a:xfrm>
            <a:off x="822960" y="18288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x2</a:t>
            </a:r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3E0B09EE-826E-F8F1-EE28-1F9049519CDF}"/>
              </a:ext>
            </a:extLst>
          </p:cNvPr>
          <p:cNvSpPr/>
          <p:nvPr/>
        </p:nvSpPr>
        <p:spPr>
          <a:xfrm>
            <a:off x="833991" y="2450592"/>
            <a:ext cx="437750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600" dirty="0">
                <a:solidFill>
                  <a:srgbClr val="1F2937"/>
                </a:solidFill>
              </a:rPr>
              <a:t>du </a:t>
            </a:r>
            <a:r>
              <a:rPr lang="en-US" sz="1600" dirty="0" err="1">
                <a:solidFill>
                  <a:srgbClr val="1F2937"/>
                </a:solidFill>
              </a:rPr>
              <a:t>marché</a:t>
            </a:r>
            <a:r>
              <a:rPr lang="en-US" sz="1600" dirty="0">
                <a:solidFill>
                  <a:srgbClr val="1F2937"/>
                </a:solidFill>
              </a:rPr>
              <a:t> </a:t>
            </a:r>
            <a:r>
              <a:rPr lang="en-US" sz="1600" dirty="0" err="1">
                <a:solidFill>
                  <a:srgbClr val="1F2937"/>
                </a:solidFill>
              </a:rPr>
              <a:t>mondial</a:t>
            </a:r>
            <a:r>
              <a:rPr lang="en-US" sz="1600" dirty="0">
                <a:solidFill>
                  <a:srgbClr val="1F2937"/>
                </a:solidFill>
              </a:rPr>
              <a:t> des composites </a:t>
            </a:r>
            <a:r>
              <a:rPr lang="en-US" sz="1600" dirty="0" err="1">
                <a:solidFill>
                  <a:srgbClr val="1F2937"/>
                </a:solidFill>
              </a:rPr>
              <a:t>carbone</a:t>
            </a:r>
          </a:p>
          <a:p>
            <a:pPr>
              <a:lnSpc>
                <a:spcPct val="80000"/>
              </a:lnSpc>
            </a:pPr>
            <a:r>
              <a:rPr lang="en-US" sz="1600" dirty="0" err="1">
                <a:solidFill>
                  <a:srgbClr val="1F2937"/>
                </a:solidFill>
              </a:rPr>
              <a:t>d'ici</a:t>
            </a:r>
            <a:r>
              <a:rPr lang="en-US" sz="1600" dirty="0">
                <a:solidFill>
                  <a:srgbClr val="1F2937"/>
                </a:solidFill>
              </a:rPr>
              <a:t> 2033 (de 4,5 à 9,1 Md USD, CAGR : 9,3 %)</a:t>
            </a:r>
            <a:endParaRPr lang="en-US" dirty="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209F34BA-9B8E-0AFB-7C5D-E7449339B09F}"/>
              </a:ext>
            </a:extLst>
          </p:cNvPr>
          <p:cNvSpPr/>
          <p:nvPr/>
        </p:nvSpPr>
        <p:spPr>
          <a:xfrm>
            <a:off x="822960" y="384048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rgbClr val="F59E0B"/>
                </a:solidFill>
                <a:ea typeface="+mn-lt"/>
                <a:cs typeface="+mn-lt"/>
              </a:rPr>
              <a:t>30-40 %</a:t>
            </a:r>
            <a:endParaRPr lang="fr-FR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C6FF3547-B628-0E02-74F1-1483C34F00C3}"/>
              </a:ext>
            </a:extLst>
          </p:cNvPr>
          <p:cNvSpPr/>
          <p:nvPr/>
        </p:nvSpPr>
        <p:spPr>
          <a:xfrm>
            <a:off x="841248" y="4462272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F2937"/>
                </a:solidFill>
                <a:ea typeface="+mn-lt"/>
                <a:cs typeface="+mn-lt"/>
              </a:rPr>
              <a:t>de matière composite perdue</a:t>
            </a:r>
            <a:endParaRPr lang="fr-FR"/>
          </a:p>
          <a:p>
            <a:r>
              <a:rPr lang="en-US" sz="1600" dirty="0" err="1">
                <a:solidFill>
                  <a:srgbClr val="1F2937"/>
                </a:solidFill>
                <a:ea typeface="+mn-lt"/>
                <a:cs typeface="+mn-lt"/>
              </a:rPr>
              <a:t>lors</a:t>
            </a:r>
            <a:r>
              <a:rPr lang="en-US" sz="1600" dirty="0">
                <a:solidFill>
                  <a:srgbClr val="1F2937"/>
                </a:solidFill>
                <a:ea typeface="+mn-lt"/>
                <a:cs typeface="+mn-lt"/>
              </a:rPr>
              <a:t> des </a:t>
            </a:r>
            <a:r>
              <a:rPr lang="en-US" sz="1600" dirty="0" err="1">
                <a:solidFill>
                  <a:srgbClr val="1F2937"/>
                </a:solidFill>
                <a:ea typeface="+mn-lt"/>
                <a:cs typeface="+mn-lt"/>
              </a:rPr>
              <a:t>opérations</a:t>
            </a:r>
            <a:r>
              <a:rPr lang="en-US" sz="1600" dirty="0">
                <a:solidFill>
                  <a:srgbClr val="1F2937"/>
                </a:solidFill>
                <a:ea typeface="+mn-lt"/>
                <a:cs typeface="+mn-lt"/>
              </a:rPr>
              <a:t> de fabrication</a:t>
            </a:r>
            <a:endParaRPr lang="en-US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CFEE5707-91FE-8A7A-F77F-A6F0E1843EA6}"/>
              </a:ext>
            </a:extLst>
          </p:cNvPr>
          <p:cNvSpPr/>
          <p:nvPr/>
        </p:nvSpPr>
        <p:spPr>
          <a:xfrm>
            <a:off x="5427617" y="1600200"/>
            <a:ext cx="0" cy="3840480"/>
          </a:xfrm>
          <a:prstGeom prst="line">
            <a:avLst/>
          </a:prstGeom>
          <a:noFill/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52BB022A-7FCF-4041-2D82-76821B6A8978}"/>
              </a:ext>
            </a:extLst>
          </p:cNvPr>
          <p:cNvSpPr/>
          <p:nvPr/>
        </p:nvSpPr>
        <p:spPr>
          <a:xfrm>
            <a:off x="5806440" y="1874520"/>
            <a:ext cx="5303520" cy="2926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Le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recyclage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des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fibres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de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carbone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devient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donc</a:t>
            </a:r>
            <a:endParaRPr lang="fr-FR" dirty="0" err="1"/>
          </a:p>
          <a:p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un levier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stratégique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pour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concilier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performance,</a:t>
            </a:r>
            <a:endParaRPr lang="en-US" dirty="0"/>
          </a:p>
          <a:p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circularité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et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réduction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 de </a:t>
            </a:r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l'empreinte</a:t>
            </a:r>
            <a:endParaRPr lang="en-US" dirty="0" err="1"/>
          </a:p>
          <a:p>
            <a:r>
              <a:rPr lang="en-US" sz="1900" dirty="0" err="1">
                <a:solidFill>
                  <a:srgbClr val="1F2937"/>
                </a:solidFill>
                <a:ea typeface="+mn-lt"/>
                <a:cs typeface="+mn-lt"/>
              </a:rPr>
              <a:t>Environnementale</a:t>
            </a:r>
            <a:r>
              <a:rPr lang="en-US" sz="1900" dirty="0">
                <a:solidFill>
                  <a:srgbClr val="1F2937"/>
                </a:solidFill>
                <a:ea typeface="+mn-lt"/>
                <a:cs typeface="+mn-lt"/>
              </a:rPr>
              <a:t>.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sz="1900" dirty="0">
              <a:solidFill>
                <a:srgbClr val="1F2937"/>
              </a:solidFill>
              <a:ea typeface="+mn-lt"/>
              <a:cs typeface="+mn-lt"/>
            </a:endParaRPr>
          </a:p>
          <a:p>
            <a:r>
              <a:rPr lang="en-US" sz="1900" dirty="0">
                <a:solidFill>
                  <a:srgbClr val="1F2937"/>
                </a:solidFill>
              </a:rPr>
              <a:t>GEMTEX propose de </a:t>
            </a:r>
            <a:r>
              <a:rPr lang="en-US" sz="1900" dirty="0" err="1">
                <a:solidFill>
                  <a:srgbClr val="1F2937"/>
                </a:solidFill>
              </a:rPr>
              <a:t>relier</a:t>
            </a:r>
            <a:r>
              <a:rPr lang="en-US" sz="1900" dirty="0">
                <a:solidFill>
                  <a:srgbClr val="1F2937"/>
                </a:solidFill>
              </a:rPr>
              <a:t> </a:t>
            </a:r>
            <a:r>
              <a:rPr lang="en-US" sz="1900" dirty="0" err="1">
                <a:solidFill>
                  <a:srgbClr val="1F2937"/>
                </a:solidFill>
              </a:rPr>
              <a:t>ces</a:t>
            </a:r>
            <a:r>
              <a:rPr lang="en-US" sz="1900" dirty="0">
                <a:solidFill>
                  <a:srgbClr val="1F2937"/>
                </a:solidFill>
              </a:rPr>
              <a:t> deux </a:t>
            </a:r>
            <a:r>
              <a:rPr lang="en-US" sz="1900" dirty="0" err="1">
                <a:solidFill>
                  <a:srgbClr val="1F2937"/>
                </a:solidFill>
              </a:rPr>
              <a:t>enjeux</a:t>
            </a:r>
            <a:r>
              <a:rPr lang="en-US" sz="1900" dirty="0">
                <a:solidFill>
                  <a:srgbClr val="1F2937"/>
                </a:solidFill>
              </a:rPr>
              <a:t> dans </a:t>
            </a:r>
            <a:r>
              <a:rPr lang="en-US" sz="1900" dirty="0" err="1">
                <a:solidFill>
                  <a:srgbClr val="1F2937"/>
                </a:solidFill>
              </a:rPr>
              <a:t>une</a:t>
            </a:r>
            <a:r>
              <a:rPr lang="en-US" sz="1900" dirty="0">
                <a:solidFill>
                  <a:srgbClr val="1F2937"/>
                </a:solidFill>
              </a:rPr>
              <a:t> </a:t>
            </a:r>
            <a:r>
              <a:rPr lang="en-US" sz="1900" dirty="0" err="1">
                <a:solidFill>
                  <a:srgbClr val="1F2937"/>
                </a:solidFill>
              </a:rPr>
              <a:t>même</a:t>
            </a:r>
            <a:r>
              <a:rPr lang="en-US" sz="1900" dirty="0">
                <a:solidFill>
                  <a:srgbClr val="1F2937"/>
                </a:solidFill>
              </a:rPr>
              <a:t> solution </a:t>
            </a:r>
            <a:r>
              <a:rPr lang="en-US" sz="1900" dirty="0" err="1">
                <a:solidFill>
                  <a:srgbClr val="1F2937"/>
                </a:solidFill>
              </a:rPr>
              <a:t>matériau</a:t>
            </a:r>
            <a:endParaRPr lang="en-US" sz="1900" dirty="0" err="1">
              <a:solidFill>
                <a:srgbClr val="1F2937"/>
              </a:solidFill>
              <a:cs typeface="Arial"/>
            </a:endParaRPr>
          </a:p>
        </p:txBody>
      </p:sp>
      <p:pic>
        <p:nvPicPr>
          <p:cNvPr id="14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14E650CB-6721-C6A8-ECCB-CFC3AC1665A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45EADCF7-2D97-8885-56C1-15CFE4643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>
          <a:extLst>
            <a:ext uri="{FF2B5EF4-FFF2-40B4-BE49-F238E27FC236}">
              <a16:creationId xmlns:a16="http://schemas.microsoft.com/office/drawing/2014/main" id="{F9A2FF75-3FA9-3665-349D-770A69E83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">
            <a:extLst>
              <a:ext uri="{FF2B5EF4-FFF2-40B4-BE49-F238E27FC236}">
                <a16:creationId xmlns:a16="http://schemas.microsoft.com/office/drawing/2014/main" id="{D531F74B-8BF5-4FD7-F0F1-EC7365F62E03}"/>
              </a:ext>
            </a:extLst>
          </p:cNvPr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3</a:t>
            </a: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F7C9F3FB-37FD-0901-6B7D-0F86A06FA4F7}"/>
              </a:ext>
            </a:extLst>
          </p:cNvPr>
          <p:cNvSpPr/>
          <p:nvPr/>
        </p:nvSpPr>
        <p:spPr>
          <a:xfrm>
            <a:off x="594360" y="384048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Problématique &amp; verrous</a:t>
            </a:r>
            <a:endParaRPr lang="en-US" sz="3000" dirty="0"/>
          </a:p>
        </p:txBody>
      </p:sp>
      <p:sp>
        <p:nvSpPr>
          <p:cNvPr id="33" name="Text 4">
            <a:extLst>
              <a:ext uri="{FF2B5EF4-FFF2-40B4-BE49-F238E27FC236}">
                <a16:creationId xmlns:a16="http://schemas.microsoft.com/office/drawing/2014/main" id="{15874EAD-F368-7FC2-327B-4F21F3C92D88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Revaloriser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des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fibres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de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carbone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recycles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en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composites </a:t>
            </a:r>
            <a:r>
              <a:rPr lang="en-US" sz="1100" b="1" dirty="0" err="1">
                <a:solidFill>
                  <a:srgbClr val="0070C0"/>
                </a:solidFill>
                <a:ea typeface="+mn-lt"/>
                <a:cs typeface="+mn-lt"/>
              </a:rPr>
              <a:t>structuraux</a:t>
            </a:r>
            <a:r>
              <a:rPr lang="en-US" sz="1100" b="1" dirty="0">
                <a:solidFill>
                  <a:srgbClr val="0070C0"/>
                </a:solidFill>
                <a:ea typeface="+mn-lt"/>
                <a:cs typeface="+mn-lt"/>
              </a:rPr>
              <a:t> performants</a:t>
            </a:r>
            <a:endParaRPr lang="fr-FR">
              <a:solidFill>
                <a:srgbClr val="0070C0"/>
              </a:solidFill>
            </a:endParaRPr>
          </a:p>
        </p:txBody>
      </p:sp>
      <p:sp>
        <p:nvSpPr>
          <p:cNvPr id="34" name="Shape 5">
            <a:extLst>
              <a:ext uri="{FF2B5EF4-FFF2-40B4-BE49-F238E27FC236}">
                <a16:creationId xmlns:a16="http://schemas.microsoft.com/office/drawing/2014/main" id="{C366C72A-8537-949C-5D06-BC6BD2CAC692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332A8994-4752-3050-65E3-99CFFCBE3F5E}"/>
              </a:ext>
            </a:extLst>
          </p:cNvPr>
          <p:cNvSpPr/>
          <p:nvPr/>
        </p:nvSpPr>
        <p:spPr>
          <a:xfrm>
            <a:off x="731520" y="189208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Question centrale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1D4D6461-A45C-3543-A430-DB37F51CFE19}"/>
              </a:ext>
            </a:extLst>
          </p:cNvPr>
          <p:cNvSpPr/>
          <p:nvPr/>
        </p:nvSpPr>
        <p:spPr>
          <a:xfrm>
            <a:off x="731520" y="2296015"/>
            <a:ext cx="521208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Comment transformer des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fibres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de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carbone</a:t>
            </a:r>
            <a:endParaRPr lang="fr-FR" dirty="0" err="1"/>
          </a:p>
          <a:p>
            <a:pPr>
              <a:lnSpc>
                <a:spcPct val="80000"/>
              </a:lnSpc>
            </a:pP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Recyclées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et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désorientées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en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renforts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non-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tissés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capables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de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produire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des composites aux performances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mécaniques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 </a:t>
            </a:r>
            <a:r>
              <a:rPr lang="en-US" b="1" dirty="0" err="1">
                <a:solidFill>
                  <a:srgbClr val="0B1F3A"/>
                </a:solidFill>
                <a:ea typeface="+mn-lt"/>
                <a:cs typeface="+mn-lt"/>
              </a:rPr>
              <a:t>fiables</a:t>
            </a:r>
            <a:r>
              <a:rPr lang="en-US" b="1" dirty="0">
                <a:solidFill>
                  <a:srgbClr val="0B1F3A"/>
                </a:solidFill>
                <a:ea typeface="+mn-lt"/>
                <a:cs typeface="+mn-lt"/>
              </a:rPr>
              <a:t>?</a:t>
            </a:r>
            <a:endParaRPr lang="en-US" dirty="0"/>
          </a:p>
        </p:txBody>
      </p:sp>
      <p:sp>
        <p:nvSpPr>
          <p:cNvPr id="55" name="Shape 8">
            <a:extLst>
              <a:ext uri="{FF2B5EF4-FFF2-40B4-BE49-F238E27FC236}">
                <a16:creationId xmlns:a16="http://schemas.microsoft.com/office/drawing/2014/main" id="{83BCEF3C-0DC6-1BE8-1782-CA930243ADAC}"/>
              </a:ext>
            </a:extLst>
          </p:cNvPr>
          <p:cNvSpPr/>
          <p:nvPr/>
        </p:nvSpPr>
        <p:spPr>
          <a:xfrm>
            <a:off x="6885577" y="2415903"/>
            <a:ext cx="19659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7" name="Shape 11">
            <a:extLst>
              <a:ext uri="{FF2B5EF4-FFF2-40B4-BE49-F238E27FC236}">
                <a16:creationId xmlns:a16="http://schemas.microsoft.com/office/drawing/2014/main" id="{4C4C8D9B-69C1-8F96-B585-66E3FDC6B813}"/>
              </a:ext>
            </a:extLst>
          </p:cNvPr>
          <p:cNvSpPr/>
          <p:nvPr/>
        </p:nvSpPr>
        <p:spPr>
          <a:xfrm>
            <a:off x="9263017" y="2415903"/>
            <a:ext cx="19659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9" name="Shape 14">
            <a:extLst>
              <a:ext uri="{FF2B5EF4-FFF2-40B4-BE49-F238E27FC236}">
                <a16:creationId xmlns:a16="http://schemas.microsoft.com/office/drawing/2014/main" id="{6A7801F0-543E-B7E4-B7AB-D7592987369A}"/>
              </a:ext>
            </a:extLst>
          </p:cNvPr>
          <p:cNvSpPr/>
          <p:nvPr/>
        </p:nvSpPr>
        <p:spPr>
          <a:xfrm>
            <a:off x="6885577" y="3741783"/>
            <a:ext cx="19659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1" name="Shape 17">
            <a:extLst>
              <a:ext uri="{FF2B5EF4-FFF2-40B4-BE49-F238E27FC236}">
                <a16:creationId xmlns:a16="http://schemas.microsoft.com/office/drawing/2014/main" id="{ECA7A37A-B542-6C22-653F-D5660F4399B4}"/>
              </a:ext>
            </a:extLst>
          </p:cNvPr>
          <p:cNvSpPr/>
          <p:nvPr/>
        </p:nvSpPr>
        <p:spPr>
          <a:xfrm>
            <a:off x="9263017" y="3741783"/>
            <a:ext cx="19659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CFD76FE9-9782-DA89-D0A0-F4BAFFDB782A}"/>
              </a:ext>
            </a:extLst>
          </p:cNvPr>
          <p:cNvSpPr/>
          <p:nvPr/>
        </p:nvSpPr>
        <p:spPr>
          <a:xfrm>
            <a:off x="6995305" y="258049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70C0"/>
                </a:solidFill>
              </a:rPr>
              <a:t>1</a:t>
            </a:r>
            <a:endParaRPr lang="en-US" sz="1300" dirty="0">
              <a:solidFill>
                <a:srgbClr val="0070C0"/>
              </a:solidFill>
            </a:endParaRPr>
          </a:p>
        </p:txBody>
      </p:sp>
      <p:sp>
        <p:nvSpPr>
          <p:cNvPr id="38" name="Text 10">
            <a:extLst>
              <a:ext uri="{FF2B5EF4-FFF2-40B4-BE49-F238E27FC236}">
                <a16:creationId xmlns:a16="http://schemas.microsoft.com/office/drawing/2014/main" id="{E37FE17D-D291-9B85-F9D0-CF0E73A3C4CA}"/>
              </a:ext>
            </a:extLst>
          </p:cNvPr>
          <p:cNvSpPr/>
          <p:nvPr/>
        </p:nvSpPr>
        <p:spPr>
          <a:xfrm>
            <a:off x="7342777" y="2534775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 b="1" dirty="0">
                <a:solidFill>
                  <a:srgbClr val="1F2937"/>
                </a:solidFill>
                <a:ea typeface="+mn-lt"/>
                <a:cs typeface="+mn-lt"/>
              </a:rPr>
              <a:t>Orientation des </a:t>
            </a:r>
            <a:r>
              <a:rPr lang="en-US" sz="1250" b="1" dirty="0" err="1">
                <a:solidFill>
                  <a:srgbClr val="1F2937"/>
                </a:solidFill>
                <a:ea typeface="+mn-lt"/>
                <a:cs typeface="+mn-lt"/>
              </a:rPr>
              <a:t>fibres</a:t>
            </a:r>
            <a:endParaRPr lang="en-US" sz="1250"/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743E075D-564A-E046-4E17-0AC6B3E0D424}"/>
              </a:ext>
            </a:extLst>
          </p:cNvPr>
          <p:cNvSpPr/>
          <p:nvPr/>
        </p:nvSpPr>
        <p:spPr>
          <a:xfrm>
            <a:off x="9372745" y="258049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70C0"/>
                </a:solidFill>
              </a:rPr>
              <a:t>2</a:t>
            </a:r>
            <a:endParaRPr lang="en-US" sz="1300" dirty="0">
              <a:solidFill>
                <a:srgbClr val="0070C0"/>
              </a:solidFill>
            </a:endParaRPr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93610644-881F-B278-B8C8-C90CFAFC3ADB}"/>
              </a:ext>
            </a:extLst>
          </p:cNvPr>
          <p:cNvSpPr/>
          <p:nvPr/>
        </p:nvSpPr>
        <p:spPr>
          <a:xfrm>
            <a:off x="9720217" y="2607347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250" b="1" dirty="0">
                <a:solidFill>
                  <a:srgbClr val="1F2937"/>
                </a:solidFill>
              </a:rPr>
              <a:t>Longueur des </a:t>
            </a:r>
            <a:r>
              <a:rPr lang="en-US" sz="1250" b="1" dirty="0" err="1">
                <a:solidFill>
                  <a:srgbClr val="1F2937"/>
                </a:solidFill>
              </a:rPr>
              <a:t>fibres</a:t>
            </a:r>
            <a:endParaRPr lang="en-US" sz="1250" b="1" dirty="0">
              <a:solidFill>
                <a:srgbClr val="1F2937"/>
              </a:solidFill>
            </a:endParaRPr>
          </a:p>
          <a:p>
            <a:pPr marL="0" indent="0">
              <a:buNone/>
            </a:pPr>
            <a:endParaRPr lang="en-US" sz="1250" b="1" dirty="0">
              <a:solidFill>
                <a:srgbClr val="1F2937"/>
              </a:solidFill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FC92A3F7-0158-700B-0695-05A05D6B8DC7}"/>
              </a:ext>
            </a:extLst>
          </p:cNvPr>
          <p:cNvSpPr/>
          <p:nvPr/>
        </p:nvSpPr>
        <p:spPr>
          <a:xfrm>
            <a:off x="6995305" y="390637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70C0"/>
                </a:solidFill>
              </a:rPr>
              <a:t>3</a:t>
            </a:r>
            <a:endParaRPr lang="en-US" sz="1300" dirty="0">
              <a:solidFill>
                <a:srgbClr val="0070C0"/>
              </a:solidFill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EFF9A8CE-9C09-AD87-0BD1-A8E58AAE92C8}"/>
              </a:ext>
            </a:extLst>
          </p:cNvPr>
          <p:cNvSpPr/>
          <p:nvPr/>
        </p:nvSpPr>
        <p:spPr>
          <a:xfrm>
            <a:off x="7342777" y="3860655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 b="1" dirty="0" err="1">
                <a:solidFill>
                  <a:srgbClr val="1F2937"/>
                </a:solidFill>
                <a:ea typeface="+mn-lt"/>
                <a:cs typeface="+mn-lt"/>
              </a:rPr>
              <a:t>Imprégnation</a:t>
            </a:r>
            <a:r>
              <a:rPr lang="en-US" sz="1250" b="1" dirty="0">
                <a:solidFill>
                  <a:srgbClr val="1F2937"/>
                </a:solidFill>
                <a:ea typeface="+mn-lt"/>
                <a:cs typeface="+mn-lt"/>
              </a:rPr>
              <a:t> et</a:t>
            </a:r>
            <a:endParaRPr lang="fr-FR" dirty="0"/>
          </a:p>
          <a:p>
            <a:r>
              <a:rPr lang="en-US" sz="1250" b="1" dirty="0" err="1">
                <a:solidFill>
                  <a:srgbClr val="1F2937"/>
                </a:solidFill>
                <a:ea typeface="+mn-lt"/>
                <a:cs typeface="+mn-lt"/>
              </a:rPr>
              <a:t>taux</a:t>
            </a:r>
            <a:r>
              <a:rPr lang="en-US" sz="1250" b="1" dirty="0">
                <a:solidFill>
                  <a:srgbClr val="1F2937"/>
                </a:solidFill>
                <a:ea typeface="+mn-lt"/>
                <a:cs typeface="+mn-lt"/>
              </a:rPr>
              <a:t> de vides</a:t>
            </a:r>
            <a:endParaRPr lang="en-US" dirty="0"/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A83F707E-2CE1-2CDF-FDD7-68711CD27119}"/>
              </a:ext>
            </a:extLst>
          </p:cNvPr>
          <p:cNvSpPr/>
          <p:nvPr/>
        </p:nvSpPr>
        <p:spPr>
          <a:xfrm>
            <a:off x="9372745" y="3906375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00" b="1" dirty="0">
                <a:solidFill>
                  <a:srgbClr val="0070C0"/>
                </a:solidFill>
              </a:rPr>
              <a:t>4</a:t>
            </a:r>
            <a:endParaRPr lang="en-US" sz="1300" dirty="0">
              <a:solidFill>
                <a:srgbClr val="0070C0"/>
              </a:solidFill>
            </a:endParaRPr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92F791E6-7C23-4934-56AE-96A85DD6F254}"/>
              </a:ext>
            </a:extLst>
          </p:cNvPr>
          <p:cNvSpPr/>
          <p:nvPr/>
        </p:nvSpPr>
        <p:spPr>
          <a:xfrm>
            <a:off x="9720217" y="3860655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250" b="1">
                <a:solidFill>
                  <a:srgbClr val="1F2937"/>
                </a:solidFill>
                <a:ea typeface="+mn-lt"/>
                <a:cs typeface="+mn-lt"/>
              </a:rPr>
              <a:t>Interface</a:t>
            </a:r>
            <a:endParaRPr lang="fr-FR"/>
          </a:p>
          <a:p>
            <a:pPr marL="0" indent="0">
              <a:buNone/>
            </a:pPr>
            <a:r>
              <a:rPr lang="en-US" sz="1250" b="1" dirty="0" err="1">
                <a:solidFill>
                  <a:srgbClr val="1F2937"/>
                </a:solidFill>
                <a:ea typeface="+mn-lt"/>
                <a:cs typeface="+mn-lt"/>
              </a:rPr>
              <a:t>fibre-matrice</a:t>
            </a:r>
            <a:endParaRPr lang="en-US" dirty="0" err="1"/>
          </a:p>
        </p:txBody>
      </p:sp>
      <p:sp>
        <p:nvSpPr>
          <p:cNvPr id="45" name="Text 23">
            <a:extLst>
              <a:ext uri="{FF2B5EF4-FFF2-40B4-BE49-F238E27FC236}">
                <a16:creationId xmlns:a16="http://schemas.microsoft.com/office/drawing/2014/main" id="{FDB1A1AA-C34F-3DBD-5915-84F6E18F9E7A}"/>
              </a:ext>
            </a:extLst>
          </p:cNvPr>
          <p:cNvSpPr/>
          <p:nvPr/>
        </p:nvSpPr>
        <p:spPr>
          <a:xfrm>
            <a:off x="749808" y="4159794"/>
            <a:ext cx="50292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>
                <a:solidFill>
                  <a:srgbClr val="1F2937"/>
                </a:solidFill>
              </a:rPr>
              <a:t>Objectif : un </a:t>
            </a:r>
            <a:r>
              <a:rPr lang="en-US" sz="1700" dirty="0" err="1">
                <a:solidFill>
                  <a:srgbClr val="1F2937"/>
                </a:solidFill>
              </a:rPr>
              <a:t>matériau</a:t>
            </a:r>
            <a:r>
              <a:rPr lang="en-US" sz="1700" dirty="0">
                <a:solidFill>
                  <a:srgbClr val="1F2937"/>
                </a:solidFill>
              </a:rPr>
              <a:t> utile, durable et </a:t>
            </a:r>
            <a:r>
              <a:rPr lang="en-US" sz="1700" dirty="0" err="1">
                <a:solidFill>
                  <a:srgbClr val="1F2937"/>
                </a:solidFill>
              </a:rPr>
              <a:t>réellement</a:t>
            </a:r>
            <a:r>
              <a:rPr lang="en-US" sz="1700" dirty="0">
                <a:solidFill>
                  <a:srgbClr val="1F2937"/>
                </a:solidFill>
              </a:rPr>
              <a:t> </a:t>
            </a:r>
            <a:r>
              <a:rPr lang="en-US" sz="1700" dirty="0" err="1">
                <a:solidFill>
                  <a:srgbClr val="1F2937"/>
                </a:solidFill>
              </a:rPr>
              <a:t>meilleur</a:t>
            </a:r>
            <a:r>
              <a:rPr lang="en-US" sz="1700" dirty="0">
                <a:solidFill>
                  <a:srgbClr val="1F2937"/>
                </a:solidFill>
              </a:rPr>
              <a:t> sur le plan </a:t>
            </a:r>
            <a:r>
              <a:rPr lang="en-US" sz="1700" dirty="0" err="1">
                <a:solidFill>
                  <a:srgbClr val="1F2937"/>
                </a:solidFill>
              </a:rPr>
              <a:t>environnemental</a:t>
            </a:r>
            <a:r>
              <a:rPr lang="en-US" sz="1700" dirty="0">
                <a:solidFill>
                  <a:srgbClr val="1F2937"/>
                </a:solidFill>
              </a:rPr>
              <a:t>.</a:t>
            </a:r>
            <a:endParaRPr lang="en-US" sz="1700" dirty="0"/>
          </a:p>
        </p:txBody>
      </p:sp>
      <p:pic>
        <p:nvPicPr>
          <p:cNvPr id="63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51F8DCCF-BB0E-435A-6EF9-DA485A8943D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Image 192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4C94F26F-7086-6976-1587-C7735F723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14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>
          <a:extLst>
            <a:ext uri="{FF2B5EF4-FFF2-40B4-BE49-F238E27FC236}">
              <a16:creationId xmlns:a16="http://schemas.microsoft.com/office/drawing/2014/main" id="{FC1D8480-6C45-2A1E-6904-16D8C4EE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5">
            <a:extLst>
              <a:ext uri="{FF2B5EF4-FFF2-40B4-BE49-F238E27FC236}">
                <a16:creationId xmlns:a16="http://schemas.microsoft.com/office/drawing/2014/main" id="{0F290B78-617E-7F1C-6B5E-D498B63D4CA0}"/>
              </a:ext>
            </a:extLst>
          </p:cNvPr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4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ECC702-9400-FAAE-B1D1-655D76037BD7}"/>
              </a:ext>
            </a:extLst>
          </p:cNvPr>
          <p:cNvSpPr/>
          <p:nvPr/>
        </p:nvSpPr>
        <p:spPr>
          <a:xfrm>
            <a:off x="658368" y="45720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B1F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Approche expérimentale</a:t>
            </a:r>
            <a:endParaRPr lang="en-US" sz="31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8A6071F-1881-994C-653A-AC4EF73E1CAD}"/>
              </a:ext>
            </a:extLst>
          </p:cNvPr>
          <p:cNvSpPr/>
          <p:nvPr/>
        </p:nvSpPr>
        <p:spPr>
          <a:xfrm>
            <a:off x="676656" y="987552"/>
            <a:ext cx="6492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chemeClr val="bg2"/>
                </a:solidFill>
                <a:latin typeface="Aptos"/>
                <a:ea typeface="Aptos" pitchFamily="34" charset="-122"/>
                <a:cs typeface="Aptos" pitchFamily="34" charset="-120"/>
              </a:rPr>
              <a:t>Des matières premières aux composites : </a:t>
            </a:r>
            <a:r>
              <a:rPr lang="en-US" sz="1350" b="1" dirty="0" err="1">
                <a:solidFill>
                  <a:schemeClr val="bg2"/>
                </a:solidFill>
                <a:latin typeface="Aptos"/>
                <a:ea typeface="Aptos" pitchFamily="34" charset="-122"/>
                <a:cs typeface="Aptos" pitchFamily="34" charset="-120"/>
              </a:rPr>
              <a:t>matériaux</a:t>
            </a:r>
            <a:r>
              <a:rPr lang="en-US" sz="1350" b="1" dirty="0">
                <a:solidFill>
                  <a:schemeClr val="bg2"/>
                </a:solidFill>
                <a:latin typeface="Aptos"/>
                <a:ea typeface="Aptos" pitchFamily="34" charset="-122"/>
                <a:cs typeface="Aptos" pitchFamily="34" charset="-120"/>
              </a:rPr>
              <a:t>, </a:t>
            </a:r>
            <a:r>
              <a:rPr lang="en-US" sz="1350" b="1" dirty="0" err="1">
                <a:solidFill>
                  <a:schemeClr val="bg2"/>
                </a:solidFill>
                <a:latin typeface="Aptos"/>
                <a:ea typeface="Aptos" pitchFamily="34" charset="-122"/>
                <a:cs typeface="Aptos" pitchFamily="34" charset="-120"/>
              </a:rPr>
              <a:t>procédés</a:t>
            </a:r>
            <a:r>
              <a:rPr lang="en-US" sz="1350" b="1" dirty="0">
                <a:solidFill>
                  <a:schemeClr val="bg2"/>
                </a:solidFill>
                <a:latin typeface="Aptos"/>
                <a:ea typeface="Aptos" pitchFamily="34" charset="-122"/>
                <a:cs typeface="Aptos" pitchFamily="34" charset="-120"/>
              </a:rPr>
              <a:t> et </a:t>
            </a:r>
            <a:r>
              <a:rPr lang="en-US" sz="1350" b="1" dirty="0" err="1">
                <a:solidFill>
                  <a:schemeClr val="bg2"/>
                </a:solidFill>
                <a:latin typeface="Aptos"/>
                <a:ea typeface="Aptos" pitchFamily="34" charset="-122"/>
                <a:cs typeface="Aptos" pitchFamily="34" charset="-120"/>
              </a:rPr>
              <a:t>caractérisations</a:t>
            </a:r>
            <a:endParaRPr lang="en-US" sz="1350" err="1">
              <a:solidFill>
                <a:schemeClr val="bg2"/>
              </a:solidFill>
              <a:latin typeface="Aptos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86605A23-17BF-775B-4851-AF505DBFFE9F}"/>
              </a:ext>
            </a:extLst>
          </p:cNvPr>
          <p:cNvSpPr/>
          <p:nvPr/>
        </p:nvSpPr>
        <p:spPr>
          <a:xfrm>
            <a:off x="676656" y="1298448"/>
            <a:ext cx="5989320" cy="0"/>
          </a:xfrm>
          <a:prstGeom prst="line">
            <a:avLst/>
          </a:prstGeom>
          <a:noFill/>
          <a:ln w="21590">
            <a:solidFill>
              <a:srgbClr val="4472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E83C07CB-A217-7290-4A29-7EB19FC19170}"/>
              </a:ext>
            </a:extLst>
          </p:cNvPr>
          <p:cNvSpPr/>
          <p:nvPr/>
        </p:nvSpPr>
        <p:spPr>
          <a:xfrm>
            <a:off x="626727" y="1755648"/>
            <a:ext cx="3611880" cy="1664208"/>
          </a:xfrm>
          <a:prstGeom prst="roundRect">
            <a:avLst>
              <a:gd name="adj" fmla="val 4396"/>
            </a:avLst>
          </a:prstGeom>
          <a:solidFill>
            <a:schemeClr val="bg1"/>
          </a:solidFill>
          <a:ln w="17780">
            <a:solidFill>
              <a:srgbClr val="087B7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D7E8791B-7434-979D-B27A-A120A182D31A}"/>
              </a:ext>
            </a:extLst>
          </p:cNvPr>
          <p:cNvSpPr/>
          <p:nvPr/>
        </p:nvSpPr>
        <p:spPr>
          <a:xfrm>
            <a:off x="791319" y="2011680"/>
            <a:ext cx="3282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87B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Fibres recyclées</a:t>
            </a:r>
            <a:endParaRPr lang="en-US" sz="18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6E615D68-FAE5-14C0-C426-8C687C1B2DAB}"/>
              </a:ext>
            </a:extLst>
          </p:cNvPr>
          <p:cNvSpPr/>
          <p:nvPr/>
        </p:nvSpPr>
        <p:spPr>
          <a:xfrm>
            <a:off x="855327" y="242316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 err="1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rCF</a:t>
            </a:r>
            <a:r>
              <a:rPr lang="en-US" sz="1300" dirty="0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 issues de steam thermolysis</a:t>
            </a:r>
            <a:endParaRPr lang="en-US" sz="1300" dirty="0">
              <a:latin typeface="Aptos"/>
            </a:endParaRPr>
          </a:p>
          <a:p>
            <a:pPr marL="0" indent="0" algn="ctr">
              <a:buNone/>
            </a:pPr>
            <a:r>
              <a:rPr lang="en-US" sz="1300" dirty="0" err="1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fibres</a:t>
            </a:r>
            <a:r>
              <a:rPr lang="en-US" sz="1300" dirty="0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 ouvertes, longueur </a:t>
            </a:r>
            <a:r>
              <a:rPr lang="en-US" sz="1300" dirty="0" err="1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nominale</a:t>
            </a:r>
            <a:r>
              <a:rPr lang="en-US" sz="1300" dirty="0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 60 mm</a:t>
            </a:r>
            <a:endParaRPr lang="en-US" sz="1300" dirty="0">
              <a:latin typeface="Aptos"/>
            </a:endParaRPr>
          </a:p>
          <a:p>
            <a:pPr algn="ctr"/>
            <a:r>
              <a:rPr lang="en-US" sz="1300" dirty="0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configuration </a:t>
            </a:r>
            <a:r>
              <a:rPr lang="en-US" sz="1300" dirty="0" err="1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étudiée</a:t>
            </a:r>
            <a:r>
              <a:rPr lang="en-US" sz="1300" dirty="0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 : </a:t>
            </a:r>
            <a:r>
              <a:rPr lang="en-US" sz="1300" dirty="0" err="1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NE_rCF</a:t>
            </a:r>
            <a:r>
              <a:rPr lang="en-US" sz="1300" dirty="0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 , </a:t>
            </a:r>
            <a:r>
              <a:rPr lang="en-US" sz="1300" dirty="0" err="1">
                <a:solidFill>
                  <a:srgbClr val="0B1F3A"/>
                </a:solidFill>
                <a:latin typeface="Aptos"/>
                <a:ea typeface="Aptos" pitchFamily="34" charset="-122"/>
                <a:cs typeface="Aptos" pitchFamily="34" charset="-120"/>
              </a:rPr>
              <a:t>RE_rCF</a:t>
            </a:r>
            <a:endParaRPr lang="en-US" sz="1340" dirty="0" err="1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92B0B951-600A-FE23-43CC-5A21C85F955D}"/>
              </a:ext>
            </a:extLst>
          </p:cNvPr>
          <p:cNvSpPr/>
          <p:nvPr/>
        </p:nvSpPr>
        <p:spPr>
          <a:xfrm>
            <a:off x="4640943" y="1755648"/>
            <a:ext cx="3520440" cy="1664208"/>
          </a:xfrm>
          <a:prstGeom prst="roundRect">
            <a:avLst>
              <a:gd name="adj" fmla="val 4396"/>
            </a:avLst>
          </a:prstGeom>
          <a:solidFill>
            <a:schemeClr val="bg1"/>
          </a:solidFill>
          <a:ln w="17780">
            <a:solidFill>
              <a:srgbClr val="2364E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EED5C2D2-0507-26CE-096B-E076516076D3}"/>
              </a:ext>
            </a:extLst>
          </p:cNvPr>
          <p:cNvSpPr/>
          <p:nvPr/>
        </p:nvSpPr>
        <p:spPr>
          <a:xfrm>
            <a:off x="4805535" y="2011680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36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Matrice époxy</a:t>
            </a:r>
            <a:endParaRPr lang="en-US" sz="18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3AF0BA8D-C3D4-50A9-CBF5-DEDAAB974DE8}"/>
              </a:ext>
            </a:extLst>
          </p:cNvPr>
          <p:cNvSpPr/>
          <p:nvPr/>
        </p:nvSpPr>
        <p:spPr>
          <a:xfrm>
            <a:off x="4869543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4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 8200 / SD 7404 (Sicomin)</a:t>
            </a:r>
            <a:endParaRPr lang="en-US" sz="1340" dirty="0"/>
          </a:p>
          <a:p>
            <a:pPr marL="0" indent="0" algn="ctr">
              <a:buNone/>
            </a:pPr>
            <a:r>
              <a:rPr lang="en-US" sz="134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rapport massique 100:37</a:t>
            </a:r>
            <a:endParaRPr lang="en-US" sz="1340" dirty="0"/>
          </a:p>
          <a:p>
            <a:pPr marL="0" indent="0" algn="ctr">
              <a:buNone/>
            </a:pPr>
            <a:r>
              <a:rPr lang="en-US" sz="134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cure : 8 h à 80 °C</a:t>
            </a:r>
            <a:endParaRPr lang="en-US" sz="1340" dirty="0"/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BCCD7F2D-EA86-2B9C-4E72-C1C3B86A7462}"/>
              </a:ext>
            </a:extLst>
          </p:cNvPr>
          <p:cNvSpPr/>
          <p:nvPr/>
        </p:nvSpPr>
        <p:spPr>
          <a:xfrm>
            <a:off x="8545431" y="1755648"/>
            <a:ext cx="3310128" cy="1664208"/>
          </a:xfrm>
          <a:prstGeom prst="roundRect">
            <a:avLst>
              <a:gd name="adj" fmla="val 4396"/>
            </a:avLst>
          </a:prstGeom>
          <a:solidFill>
            <a:schemeClr val="bg1"/>
          </a:solidFill>
          <a:ln w="17780">
            <a:solidFill>
              <a:srgbClr val="F39A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A4BF26F0-0196-8B47-6B66-3A27C8E26E72}"/>
              </a:ext>
            </a:extLst>
          </p:cNvPr>
          <p:cNvSpPr/>
          <p:nvPr/>
        </p:nvSpPr>
        <p:spPr>
          <a:xfrm>
            <a:off x="8710023" y="2011680"/>
            <a:ext cx="2980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39A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Procédés</a:t>
            </a:r>
            <a:endParaRPr lang="en-US" sz="18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C19857D5-383E-F1EF-8219-E6803FA28610}"/>
              </a:ext>
            </a:extLst>
          </p:cNvPr>
          <p:cNvSpPr/>
          <p:nvPr/>
        </p:nvSpPr>
        <p:spPr>
          <a:xfrm>
            <a:off x="8774031" y="2423160"/>
            <a:ext cx="2852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4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cardage ± drawing</a:t>
            </a:r>
            <a:endParaRPr lang="en-US" sz="1340" dirty="0"/>
          </a:p>
          <a:p>
            <a:pPr marL="0" indent="0" algn="ctr">
              <a:buNone/>
            </a:pPr>
            <a:r>
              <a:rPr lang="en-US" sz="134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empilement orienté MD / CD</a:t>
            </a:r>
            <a:endParaRPr lang="en-US" sz="1340" dirty="0"/>
          </a:p>
          <a:p>
            <a:pPr marL="0" indent="0" algn="ctr">
              <a:buNone/>
            </a:pPr>
            <a:r>
              <a:rPr lang="en-US" sz="134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thermocompression</a:t>
            </a:r>
            <a:endParaRPr lang="en-US" sz="1340" dirty="0"/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C49F61C0-8FC3-7B23-F350-0AD4B23691E8}"/>
              </a:ext>
            </a:extLst>
          </p:cNvPr>
          <p:cNvSpPr/>
          <p:nvPr/>
        </p:nvSpPr>
        <p:spPr>
          <a:xfrm>
            <a:off x="786384" y="39776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Caractérisation</a:t>
            </a:r>
            <a:endParaRPr lang="en-US" sz="1850" dirty="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16C929AC-478E-05FD-99F8-F4B1D24C2E8F}"/>
              </a:ext>
            </a:extLst>
          </p:cNvPr>
          <p:cNvSpPr/>
          <p:nvPr/>
        </p:nvSpPr>
        <p:spPr>
          <a:xfrm>
            <a:off x="786384" y="4581144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Structurelle : </a:t>
            </a:r>
            <a:r>
              <a:rPr lang="en-US" sz="146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masse surfacique, longueur des fibres (Fibrolength), orientation des fibres (FFT / imagerie polarisée).</a:t>
            </a:r>
            <a:endParaRPr lang="en-US" sz="1460" dirty="0"/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394749E1-51CA-F0C2-84A9-C5B1BD5404AD}"/>
              </a:ext>
            </a:extLst>
          </p:cNvPr>
          <p:cNvSpPr/>
          <p:nvPr/>
        </p:nvSpPr>
        <p:spPr>
          <a:xfrm>
            <a:off x="786384" y="50109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Composites : </a:t>
            </a:r>
            <a:r>
              <a:rPr lang="en-US" sz="146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fractions volumiques fibres / résine / porosité, qualité d’imprégnation, microscopie optique.</a:t>
            </a:r>
            <a:endParaRPr lang="en-US" sz="1460" dirty="0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790F23C5-4921-52DB-5B56-DB33C936CE2B}"/>
              </a:ext>
            </a:extLst>
          </p:cNvPr>
          <p:cNvSpPr/>
          <p:nvPr/>
        </p:nvSpPr>
        <p:spPr>
          <a:xfrm>
            <a:off x="786384" y="54406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Mécanique : </a:t>
            </a:r>
            <a:r>
              <a:rPr lang="en-US" sz="1460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traction selon l’ISO 527-4 et flexion 3 points selon l’ISO 14125, en MD et en CD.</a:t>
            </a:r>
            <a:endParaRPr lang="en-US" sz="1460" dirty="0"/>
          </a:p>
        </p:txBody>
      </p:sp>
      <p:pic>
        <p:nvPicPr>
          <p:cNvPr id="49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ECC2C18B-D189-7585-3FA5-48DCC0EFA7C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Image 50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6A690839-16DC-C1BD-98C9-45809B9AC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6" y="5744936"/>
            <a:ext cx="977900" cy="28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9062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32"/>
          <p:cNvPicPr preferRelativeResize="0"/>
          <p:nvPr/>
        </p:nvPicPr>
        <p:blipFill rotWithShape="1">
          <a:blip r:embed="rId3">
            <a:alphaModFix/>
          </a:blip>
          <a:srcRect t="275" b="8159"/>
          <a:stretch/>
        </p:blipFill>
        <p:spPr>
          <a:xfrm>
            <a:off x="1587100" y="1971725"/>
            <a:ext cx="6024925" cy="4325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2"/>
          <p:cNvSpPr/>
          <p:nvPr/>
        </p:nvSpPr>
        <p:spPr>
          <a:xfrm>
            <a:off x="2402475" y="2169525"/>
            <a:ext cx="2853900" cy="3785700"/>
          </a:xfrm>
          <a:prstGeom prst="rect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1" name="Google Shape;371;p32"/>
          <p:cNvPicPr preferRelativeResize="0"/>
          <p:nvPr/>
        </p:nvPicPr>
        <p:blipFill rotWithShape="1">
          <a:blip r:embed="rId3">
            <a:alphaModFix/>
          </a:blip>
          <a:srcRect t="279" b="95677"/>
          <a:stretch/>
        </p:blipFill>
        <p:spPr>
          <a:xfrm>
            <a:off x="1587100" y="1745558"/>
            <a:ext cx="6024925" cy="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2"/>
          <p:cNvPicPr preferRelativeResize="0"/>
          <p:nvPr/>
        </p:nvPicPr>
        <p:blipFill rotWithShape="1">
          <a:blip r:embed="rId3">
            <a:alphaModFix/>
          </a:blip>
          <a:srcRect t="2676" b="94114"/>
          <a:stretch/>
        </p:blipFill>
        <p:spPr>
          <a:xfrm>
            <a:off x="1587100" y="1936559"/>
            <a:ext cx="6024925" cy="15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2"/>
          <p:cNvSpPr txBox="1"/>
          <p:nvPr/>
        </p:nvSpPr>
        <p:spPr>
          <a:xfrm>
            <a:off x="3079925" y="1618113"/>
            <a:ext cx="26208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AA84F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 dirty="0" err="1">
                <a:solidFill>
                  <a:srgbClr val="6AA84F"/>
                </a:solidFill>
              </a:rPr>
              <a:t>Cardé</a:t>
            </a:r>
            <a:endParaRPr dirty="0" err="1"/>
          </a:p>
        </p:txBody>
      </p:sp>
      <p:sp>
        <p:nvSpPr>
          <p:cNvPr id="374" name="Google Shape;374;p32"/>
          <p:cNvSpPr/>
          <p:nvPr/>
        </p:nvSpPr>
        <p:spPr>
          <a:xfrm>
            <a:off x="5911571" y="2169525"/>
            <a:ext cx="1467600" cy="3785700"/>
          </a:xfrm>
          <a:prstGeom prst="rect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375" name="Google Shape;375;p32"/>
          <p:cNvSpPr txBox="1"/>
          <p:nvPr/>
        </p:nvSpPr>
        <p:spPr>
          <a:xfrm>
            <a:off x="6183849" y="1618125"/>
            <a:ext cx="11661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AA84F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 dirty="0" err="1">
                <a:solidFill>
                  <a:srgbClr val="CC0000"/>
                </a:solidFill>
              </a:rPr>
              <a:t>Étiré</a:t>
            </a:r>
            <a:endParaRPr dirty="0" err="1"/>
          </a:p>
        </p:txBody>
      </p:sp>
      <p:sp>
        <p:nvSpPr>
          <p:cNvPr id="376" name="Google Shape;376;p32"/>
          <p:cNvSpPr/>
          <p:nvPr/>
        </p:nvSpPr>
        <p:spPr>
          <a:xfrm rot="5400000">
            <a:off x="3407125" y="5664125"/>
            <a:ext cx="153000" cy="1419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32"/>
          <p:cNvSpPr/>
          <p:nvPr/>
        </p:nvSpPr>
        <p:spPr>
          <a:xfrm rot="5400000">
            <a:off x="4717600" y="6071675"/>
            <a:ext cx="167400" cy="61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8" name="Google Shape;378;p32"/>
          <p:cNvPicPr preferRelativeResize="0"/>
          <p:nvPr/>
        </p:nvPicPr>
        <p:blipFill rotWithShape="1">
          <a:blip r:embed="rId3">
            <a:alphaModFix/>
          </a:blip>
          <a:srcRect l="42867" t="92601" r="36108" b="1722"/>
          <a:stretch/>
        </p:blipFill>
        <p:spPr>
          <a:xfrm>
            <a:off x="4917097" y="6578623"/>
            <a:ext cx="1266749" cy="26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 rot="5400000">
            <a:off x="6245450" y="6009363"/>
            <a:ext cx="167400" cy="61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32"/>
          <p:cNvSpPr/>
          <p:nvPr/>
        </p:nvSpPr>
        <p:spPr>
          <a:xfrm rot="5400000">
            <a:off x="6956800" y="6009363"/>
            <a:ext cx="167400" cy="618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32"/>
          <p:cNvSpPr txBox="1"/>
          <p:nvPr/>
        </p:nvSpPr>
        <p:spPr>
          <a:xfrm>
            <a:off x="3279657" y="6386425"/>
            <a:ext cx="4953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>
                <a:solidFill>
                  <a:srgbClr val="6AA84F"/>
                </a:solidFill>
              </a:rPr>
              <a:t>NE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382" name="Google Shape;382;p32"/>
          <p:cNvSpPr txBox="1"/>
          <p:nvPr/>
        </p:nvSpPr>
        <p:spPr>
          <a:xfrm>
            <a:off x="6081507" y="6332600"/>
            <a:ext cx="4953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>
                <a:solidFill>
                  <a:srgbClr val="CC0000"/>
                </a:solidFill>
              </a:rPr>
              <a:t>NE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383" name="Google Shape;383;p32"/>
          <p:cNvSpPr txBox="1"/>
          <p:nvPr/>
        </p:nvSpPr>
        <p:spPr>
          <a:xfrm>
            <a:off x="4568217" y="6368808"/>
            <a:ext cx="4953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>
                <a:solidFill>
                  <a:srgbClr val="6AA84F"/>
                </a:solidFill>
              </a:rPr>
              <a:t>RE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384" name="Google Shape;384;p32"/>
          <p:cNvSpPr txBox="1"/>
          <p:nvPr/>
        </p:nvSpPr>
        <p:spPr>
          <a:xfrm>
            <a:off x="6807403" y="6303487"/>
            <a:ext cx="4953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>
                <a:solidFill>
                  <a:srgbClr val="CC0000"/>
                </a:solidFill>
              </a:rPr>
              <a:t>RE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385" name="Google Shape;385;p32"/>
          <p:cNvSpPr/>
          <p:nvPr/>
        </p:nvSpPr>
        <p:spPr>
          <a:xfrm>
            <a:off x="8910225" y="3030000"/>
            <a:ext cx="2111400" cy="4617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2"/>
          <p:cNvSpPr txBox="1"/>
          <p:nvPr/>
        </p:nvSpPr>
        <p:spPr>
          <a:xfrm>
            <a:off x="9357915" y="3024480"/>
            <a:ext cx="1746172" cy="42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/>
              <a:t>Masse </a:t>
            </a:r>
            <a:r>
              <a:rPr lang="en-US" sz="1500" dirty="0" err="1"/>
              <a:t>surfacique</a:t>
            </a:r>
            <a:endParaRPr lang="fr-FR" dirty="0" err="1"/>
          </a:p>
        </p:txBody>
      </p:sp>
      <p:sp>
        <p:nvSpPr>
          <p:cNvPr id="387" name="Google Shape;387;p32"/>
          <p:cNvSpPr txBox="1"/>
          <p:nvPr/>
        </p:nvSpPr>
        <p:spPr>
          <a:xfrm>
            <a:off x="9164543" y="3022350"/>
            <a:ext cx="436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388" name="Google Shape;388;p32"/>
          <p:cNvSpPr txBox="1"/>
          <p:nvPr/>
        </p:nvSpPr>
        <p:spPr>
          <a:xfrm rot="10800000">
            <a:off x="8895915" y="3022350"/>
            <a:ext cx="553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900">
                <a:solidFill>
                  <a:schemeClr val="dk1"/>
                </a:solidFill>
              </a:rPr>
              <a:t>↗</a:t>
            </a:r>
            <a:endParaRPr/>
          </a:p>
        </p:txBody>
      </p:sp>
      <p:sp>
        <p:nvSpPr>
          <p:cNvPr id="389" name="Google Shape;389;p32"/>
          <p:cNvSpPr/>
          <p:nvPr/>
        </p:nvSpPr>
        <p:spPr>
          <a:xfrm>
            <a:off x="8910225" y="3623625"/>
            <a:ext cx="2111400" cy="461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32"/>
          <p:cNvSpPr txBox="1"/>
          <p:nvPr/>
        </p:nvSpPr>
        <p:spPr>
          <a:xfrm>
            <a:off x="9467175" y="3656987"/>
            <a:ext cx="14196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500">
                <a:solidFill>
                  <a:schemeClr val="dk1"/>
                </a:solidFill>
              </a:rPr>
              <a:t>Variabilité %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91" name="Google Shape;391;p32"/>
          <p:cNvSpPr txBox="1"/>
          <p:nvPr/>
        </p:nvSpPr>
        <p:spPr>
          <a:xfrm>
            <a:off x="9070604" y="3647600"/>
            <a:ext cx="436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900">
                <a:solidFill>
                  <a:schemeClr val="dk1"/>
                </a:solidFill>
              </a:rPr>
              <a:t>↗</a:t>
            </a:r>
            <a:endParaRPr sz="1500"/>
          </a:p>
        </p:txBody>
      </p:sp>
      <p:cxnSp>
        <p:nvCxnSpPr>
          <p:cNvPr id="392" name="Google Shape;392;p32"/>
          <p:cNvCxnSpPr>
            <a:stCxn id="385" idx="1"/>
            <a:endCxn id="389" idx="1"/>
          </p:cNvCxnSpPr>
          <p:nvPr/>
        </p:nvCxnSpPr>
        <p:spPr>
          <a:xfrm>
            <a:off x="8910225" y="3260850"/>
            <a:ext cx="600" cy="5937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93" name="Google Shape;393;p32"/>
          <p:cNvSpPr txBox="1"/>
          <p:nvPr/>
        </p:nvSpPr>
        <p:spPr>
          <a:xfrm>
            <a:off x="2521973" y="5490430"/>
            <a:ext cx="618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>
                <a:solidFill>
                  <a:srgbClr val="6AA84F"/>
                </a:solidFill>
                <a:highlight>
                  <a:schemeClr val="lt1"/>
                </a:highlight>
              </a:rPr>
              <a:t>2,28</a:t>
            </a:r>
            <a:endParaRPr>
              <a:solidFill>
                <a:srgbClr val="6AA84F"/>
              </a:solidFill>
              <a:highlight>
                <a:schemeClr val="lt1"/>
              </a:highlight>
            </a:endParaRPr>
          </a:p>
        </p:txBody>
      </p:sp>
      <p:sp>
        <p:nvSpPr>
          <p:cNvPr id="394" name="Google Shape;394;p32"/>
          <p:cNvSpPr txBox="1"/>
          <p:nvPr/>
        </p:nvSpPr>
        <p:spPr>
          <a:xfrm>
            <a:off x="3217848" y="5490430"/>
            <a:ext cx="618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>
                <a:solidFill>
                  <a:srgbClr val="6AA84F"/>
                </a:solidFill>
                <a:highlight>
                  <a:schemeClr val="lt1"/>
                </a:highlight>
              </a:rPr>
              <a:t>3,43</a:t>
            </a:r>
            <a:endParaRPr>
              <a:solidFill>
                <a:srgbClr val="6AA84F"/>
              </a:solidFill>
              <a:highlight>
                <a:schemeClr val="lt1"/>
              </a:highlight>
            </a:endParaRPr>
          </a:p>
        </p:txBody>
      </p:sp>
      <p:sp>
        <p:nvSpPr>
          <p:cNvPr id="395" name="Google Shape;395;p32"/>
          <p:cNvSpPr txBox="1"/>
          <p:nvPr/>
        </p:nvSpPr>
        <p:spPr>
          <a:xfrm>
            <a:off x="3901307" y="5494643"/>
            <a:ext cx="618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>
                <a:solidFill>
                  <a:srgbClr val="6AA84F"/>
                </a:solidFill>
                <a:highlight>
                  <a:schemeClr val="lt1"/>
                </a:highlight>
              </a:rPr>
              <a:t>2,22</a:t>
            </a:r>
            <a:endParaRPr>
              <a:solidFill>
                <a:srgbClr val="6AA84F"/>
              </a:solidFill>
              <a:highlight>
                <a:schemeClr val="lt1"/>
              </a:highlight>
            </a:endParaRPr>
          </a:p>
        </p:txBody>
      </p:sp>
      <p:sp>
        <p:nvSpPr>
          <p:cNvPr id="396" name="Google Shape;396;p32"/>
          <p:cNvSpPr txBox="1"/>
          <p:nvPr/>
        </p:nvSpPr>
        <p:spPr>
          <a:xfrm>
            <a:off x="4597182" y="5494643"/>
            <a:ext cx="618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>
                <a:solidFill>
                  <a:srgbClr val="6AA84F"/>
                </a:solidFill>
                <a:highlight>
                  <a:schemeClr val="lt1"/>
                </a:highlight>
              </a:rPr>
              <a:t>1,53</a:t>
            </a:r>
            <a:endParaRPr>
              <a:solidFill>
                <a:srgbClr val="6AA84F"/>
              </a:solidFill>
              <a:highlight>
                <a:schemeClr val="lt1"/>
              </a:highlight>
            </a:endParaRPr>
          </a:p>
        </p:txBody>
      </p:sp>
      <p:sp>
        <p:nvSpPr>
          <p:cNvPr id="397" name="Google Shape;397;p32"/>
          <p:cNvSpPr txBox="1"/>
          <p:nvPr/>
        </p:nvSpPr>
        <p:spPr>
          <a:xfrm>
            <a:off x="6016753" y="5503779"/>
            <a:ext cx="618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>
                <a:solidFill>
                  <a:srgbClr val="CC0000"/>
                </a:solidFill>
                <a:highlight>
                  <a:schemeClr val="lt1"/>
                </a:highlight>
              </a:rPr>
              <a:t>8,18</a:t>
            </a:r>
            <a:endParaRPr>
              <a:solidFill>
                <a:srgbClr val="CC0000"/>
              </a:solidFill>
              <a:highlight>
                <a:schemeClr val="lt1"/>
              </a:highlight>
            </a:endParaRPr>
          </a:p>
        </p:txBody>
      </p:sp>
      <p:sp>
        <p:nvSpPr>
          <p:cNvPr id="398" name="Google Shape;398;p32"/>
          <p:cNvSpPr txBox="1"/>
          <p:nvPr/>
        </p:nvSpPr>
        <p:spPr>
          <a:xfrm>
            <a:off x="6712628" y="5503779"/>
            <a:ext cx="6189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>
                <a:solidFill>
                  <a:srgbClr val="CC0000"/>
                </a:solidFill>
                <a:highlight>
                  <a:schemeClr val="lt1"/>
                </a:highlight>
              </a:rPr>
              <a:t>9,21</a:t>
            </a:r>
            <a:endParaRPr>
              <a:solidFill>
                <a:srgbClr val="CC0000"/>
              </a:solidFill>
              <a:highlight>
                <a:schemeClr val="lt1"/>
              </a:highlight>
            </a:endParaRPr>
          </a:p>
        </p:txBody>
      </p:sp>
      <p:sp>
        <p:nvSpPr>
          <p:cNvPr id="399" name="Google Shape;399;p32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5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293CD086-779A-1E2E-C81E-0C6DC9C01137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Résultats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structuraux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des non-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tissés</a:t>
            </a:r>
            <a:endParaRPr lang="fr-FR" dirty="0" err="1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943E7AF3-BBB3-1A35-28D1-F689B87A4005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1100" b="1" dirty="0">
                <a:solidFill>
                  <a:srgbClr val="1E64C8"/>
                </a:solidFill>
              </a:rPr>
              <a:t>Masse </a:t>
            </a:r>
            <a:r>
              <a:rPr lang="en-US" sz="1100" b="1" dirty="0" err="1">
                <a:solidFill>
                  <a:srgbClr val="1E64C8"/>
                </a:solidFill>
              </a:rPr>
              <a:t>surfacique</a:t>
            </a:r>
            <a:endParaRPr lang="en-US" sz="1100" b="1" dirty="0" err="1">
              <a:solidFill>
                <a:srgbClr val="1E64C8"/>
              </a:solidFill>
              <a:cs typeface="Arial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2974FD76-2E0E-6DC5-ED6C-305AD8167A10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14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6355061B-2854-E2D9-2D1C-BAEA89EF4C2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4738C9D5-6E98-216E-CBDC-3590AB047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3" title="Screen Shot 2026-06-21 at 4.57.1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42025"/>
            <a:ext cx="11887202" cy="247776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33"/>
          <p:cNvSpPr/>
          <p:nvPr/>
        </p:nvSpPr>
        <p:spPr>
          <a:xfrm>
            <a:off x="232900" y="2669675"/>
            <a:ext cx="1394400" cy="759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8" name="Google Shape;408;p33"/>
          <p:cNvCxnSpPr>
            <a:stCxn id="407" idx="3"/>
          </p:cNvCxnSpPr>
          <p:nvPr/>
        </p:nvCxnSpPr>
        <p:spPr>
          <a:xfrm>
            <a:off x="1627300" y="3049325"/>
            <a:ext cx="492300" cy="22767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09" name="Google Shape;409;p33"/>
          <p:cNvSpPr/>
          <p:nvPr/>
        </p:nvSpPr>
        <p:spPr>
          <a:xfrm>
            <a:off x="232900" y="3560060"/>
            <a:ext cx="1394400" cy="759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3"/>
          <p:cNvSpPr txBox="1"/>
          <p:nvPr/>
        </p:nvSpPr>
        <p:spPr>
          <a:xfrm>
            <a:off x="1412800" y="5326025"/>
            <a:ext cx="11631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BE" sz="1200" dirty="0">
                <a:solidFill>
                  <a:schemeClr val="dk2"/>
                </a:solidFill>
              </a:rPr>
              <a:t>13% </a:t>
            </a:r>
            <a:r>
              <a:rPr lang="en-BE" sz="1200" dirty="0" err="1">
                <a:solidFill>
                  <a:schemeClr val="dk2"/>
                </a:solidFill>
              </a:rPr>
              <a:t>réduction</a:t>
            </a:r>
            <a:r>
              <a:rPr lang="en-BE" sz="1200" dirty="0">
                <a:solidFill>
                  <a:schemeClr val="dk2"/>
                </a:solidFill>
              </a:rPr>
              <a:t> dans ML </a:t>
            </a:r>
            <a:endParaRPr sz="12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</a:endParaRPr>
          </a:p>
        </p:txBody>
      </p:sp>
      <p:sp>
        <p:nvSpPr>
          <p:cNvPr id="411" name="Google Shape;411;p33"/>
          <p:cNvSpPr txBox="1"/>
          <p:nvPr/>
        </p:nvSpPr>
        <p:spPr>
          <a:xfrm>
            <a:off x="2455150" y="5326025"/>
            <a:ext cx="1163100" cy="7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BE" sz="1200">
                <a:solidFill>
                  <a:schemeClr val="dk2"/>
                </a:solidFill>
              </a:rPr>
              <a:t>8% réduction </a:t>
            </a:r>
            <a:r>
              <a:rPr lang="en-BE" sz="1200" dirty="0">
                <a:solidFill>
                  <a:schemeClr val="dk2"/>
                </a:solidFill>
              </a:rPr>
              <a:t>dans ML </a:t>
            </a:r>
            <a:endParaRPr sz="12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</a:endParaRPr>
          </a:p>
        </p:txBody>
      </p:sp>
      <p:cxnSp>
        <p:nvCxnSpPr>
          <p:cNvPr id="412" name="Google Shape;412;p33"/>
          <p:cNvCxnSpPr>
            <a:stCxn id="409" idx="3"/>
            <a:endCxn id="411" idx="0"/>
          </p:cNvCxnSpPr>
          <p:nvPr/>
        </p:nvCxnSpPr>
        <p:spPr>
          <a:xfrm>
            <a:off x="1627300" y="3939710"/>
            <a:ext cx="1409400" cy="13863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13" name="Google Shape;413;p33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6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6DC688F-35D7-4632-50B4-6FAA54C3DA65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Résultats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structuraux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des non-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tissés</a:t>
            </a:r>
            <a:endParaRPr lang="fr-FR" dirty="0" err="1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B466BDD-A25E-7C53-BE3D-28BA762AD0D5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1100" b="1" dirty="0">
                <a:solidFill>
                  <a:srgbClr val="1E64C8"/>
                </a:solidFill>
                <a:latin typeface="Arial"/>
                <a:cs typeface="Arial"/>
              </a:rPr>
              <a:t>Longueur des </a:t>
            </a:r>
            <a:r>
              <a:rPr lang="en-US" sz="1100" b="1" dirty="0" err="1">
                <a:solidFill>
                  <a:srgbClr val="1E64C8"/>
                </a:solidFill>
                <a:latin typeface="Arial"/>
                <a:cs typeface="Arial"/>
              </a:rPr>
              <a:t>fibres</a:t>
            </a:r>
            <a:endParaRPr lang="fr-FR" dirty="0" err="1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7692113-BF93-875A-AEE3-4F1A48FDCB4E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9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108F63A8-0141-C846-3004-1D9015A0114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9D1ECE88-1782-5715-8985-FE99B6732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 title="Screen Shot 2026-06-21 at 6.11.3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400" y="1398525"/>
            <a:ext cx="7850812" cy="466357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2724425" y="2025325"/>
            <a:ext cx="4976100" cy="3381900"/>
          </a:xfrm>
          <a:prstGeom prst="rect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5"/>
          <p:cNvSpPr txBox="1"/>
          <p:nvPr/>
        </p:nvSpPr>
        <p:spPr>
          <a:xfrm>
            <a:off x="4618496" y="1489132"/>
            <a:ext cx="3954000" cy="2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>
                <a:solidFill>
                  <a:srgbClr val="6AA84F"/>
                </a:solidFill>
              </a:rPr>
              <a:t>Cardé</a:t>
            </a:r>
            <a:endParaRPr b="1">
              <a:solidFill>
                <a:srgbClr val="6AA84F"/>
              </a:solidFill>
            </a:endParaRPr>
          </a:p>
        </p:txBody>
      </p:sp>
      <p:sp>
        <p:nvSpPr>
          <p:cNvPr id="438" name="Google Shape;438;p35"/>
          <p:cNvSpPr/>
          <p:nvPr/>
        </p:nvSpPr>
        <p:spPr>
          <a:xfrm>
            <a:off x="8170025" y="2009689"/>
            <a:ext cx="1247700" cy="3381900"/>
          </a:xfrm>
          <a:prstGeom prst="rect">
            <a:avLst/>
          </a:prstGeom>
          <a:noFill/>
          <a:ln w="381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</a:endParaRPr>
          </a:p>
        </p:txBody>
      </p:sp>
      <p:sp>
        <p:nvSpPr>
          <p:cNvPr id="439" name="Google Shape;439;p35"/>
          <p:cNvSpPr txBox="1"/>
          <p:nvPr/>
        </p:nvSpPr>
        <p:spPr>
          <a:xfrm>
            <a:off x="8449146" y="1476814"/>
            <a:ext cx="834600" cy="2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b="1">
                <a:solidFill>
                  <a:srgbClr val="CC0000"/>
                </a:solidFill>
              </a:rPr>
              <a:t>Étiré</a:t>
            </a:r>
            <a:endParaRPr b="1">
              <a:solidFill>
                <a:srgbClr val="CC0000"/>
              </a:solidFill>
            </a:endParaRPr>
          </a:p>
        </p:txBody>
      </p:sp>
      <p:sp>
        <p:nvSpPr>
          <p:cNvPr id="440" name="Google Shape;440;p35"/>
          <p:cNvSpPr txBox="1"/>
          <p:nvPr/>
        </p:nvSpPr>
        <p:spPr>
          <a:xfrm>
            <a:off x="3273375" y="5835750"/>
            <a:ext cx="21867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BE" sz="2400" b="1">
                <a:solidFill>
                  <a:srgbClr val="6AA84F"/>
                </a:solidFill>
              </a:rPr>
              <a:t>2.19-16.42%</a:t>
            </a:r>
            <a:endParaRPr sz="2400" b="1">
              <a:solidFill>
                <a:srgbClr val="6AA84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AA84F"/>
              </a:solidFill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8223687" y="5835750"/>
            <a:ext cx="21867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2400" b="1">
                <a:solidFill>
                  <a:srgbClr val="CC0000"/>
                </a:solidFill>
              </a:rPr>
              <a:t>13.72%</a:t>
            </a:r>
            <a:endParaRPr sz="2400" b="1">
              <a:solidFill>
                <a:srgbClr val="CC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AA84F"/>
              </a:solidFill>
            </a:endParaRPr>
          </a:p>
        </p:txBody>
      </p:sp>
      <p:sp>
        <p:nvSpPr>
          <p:cNvPr id="442" name="Google Shape;442;p35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7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080A397-B00F-7E13-6193-618DBF2FBADB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Résultats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structuraux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des composites</a:t>
            </a:r>
            <a:endParaRPr lang="fr-FR" dirty="0" err="1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EC398DA-F59F-4826-A28A-362240E2362E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1100" b="1" dirty="0" err="1">
                <a:solidFill>
                  <a:srgbClr val="1E64C8"/>
                </a:solidFill>
                <a:latin typeface="Arial"/>
                <a:cs typeface="Arial"/>
              </a:rPr>
              <a:t>Porosité</a:t>
            </a:r>
            <a:endParaRPr lang="en-US" sz="1100" b="1" dirty="0" err="1">
              <a:solidFill>
                <a:srgbClr val="1E64C8"/>
              </a:solidFill>
              <a:cs typeface="Arial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5653094F-1D4A-FEE7-C8B1-CF612BAF2E70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12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FB9DED27-DBC3-9B23-5DED-E7F56311B57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FB0B7BE3-EA46-C4FF-8A9D-41EAFF4D4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400" y="1889625"/>
            <a:ext cx="6720951" cy="4146601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36"/>
          <p:cNvSpPr/>
          <p:nvPr/>
        </p:nvSpPr>
        <p:spPr>
          <a:xfrm>
            <a:off x="3233135" y="2602617"/>
            <a:ext cx="1274400" cy="1314600"/>
          </a:xfrm>
          <a:prstGeom prst="ellipse">
            <a:avLst/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1" name="Google Shape;451;p36"/>
          <p:cNvCxnSpPr/>
          <p:nvPr/>
        </p:nvCxnSpPr>
        <p:spPr>
          <a:xfrm rot="10800000" flipH="1">
            <a:off x="4520950" y="2307425"/>
            <a:ext cx="3461400" cy="10464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2" name="Google Shape;452;p36"/>
          <p:cNvSpPr/>
          <p:nvPr/>
        </p:nvSpPr>
        <p:spPr>
          <a:xfrm>
            <a:off x="7982350" y="2094925"/>
            <a:ext cx="3675900" cy="4581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6"/>
          <p:cNvSpPr txBox="1"/>
          <p:nvPr/>
        </p:nvSpPr>
        <p:spPr>
          <a:xfrm>
            <a:off x="9059900" y="2094925"/>
            <a:ext cx="25086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900">
                <a:solidFill>
                  <a:schemeClr val="lt1"/>
                </a:solidFill>
              </a:rPr>
              <a:t>Vides </a:t>
            </a:r>
            <a:endParaRPr lang="fr-FR"/>
          </a:p>
        </p:txBody>
      </p:sp>
      <p:sp>
        <p:nvSpPr>
          <p:cNvPr id="454" name="Google Shape;454;p36"/>
          <p:cNvSpPr/>
          <p:nvPr/>
        </p:nvSpPr>
        <p:spPr>
          <a:xfrm rot="-1447782">
            <a:off x="5419804" y="4574724"/>
            <a:ext cx="375730" cy="295162"/>
          </a:xfrm>
          <a:prstGeom prst="arc">
            <a:avLst>
              <a:gd name="adj1" fmla="val 13714992"/>
              <a:gd name="adj2" fmla="val 0"/>
            </a:avLst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5" name="Google Shape;455;p36"/>
          <p:cNvCxnSpPr/>
          <p:nvPr/>
        </p:nvCxnSpPr>
        <p:spPr>
          <a:xfrm rot="10800000" flipH="1">
            <a:off x="5615400" y="3726200"/>
            <a:ext cx="2394000" cy="843300"/>
          </a:xfrm>
          <a:prstGeom prst="straightConnector1">
            <a:avLst/>
          </a:prstGeom>
          <a:noFill/>
          <a:ln w="9525" cap="flat" cmpd="sng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56" name="Google Shape;456;p36"/>
          <p:cNvSpPr/>
          <p:nvPr/>
        </p:nvSpPr>
        <p:spPr>
          <a:xfrm>
            <a:off x="8009182" y="3513900"/>
            <a:ext cx="3675900" cy="4581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36"/>
          <p:cNvSpPr txBox="1"/>
          <p:nvPr/>
        </p:nvSpPr>
        <p:spPr>
          <a:xfrm>
            <a:off x="8442803" y="3513900"/>
            <a:ext cx="30678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BE" sz="1900">
                <a:solidFill>
                  <a:schemeClr val="lt1"/>
                </a:solidFill>
              </a:rPr>
              <a:t>F</a:t>
            </a:r>
            <a:r>
              <a:rPr lang="fr-FR" sz="1900">
                <a:solidFill>
                  <a:schemeClr val="lt1"/>
                </a:solidFill>
              </a:rPr>
              <a:t>aible adhésion des fibres</a:t>
            </a:r>
            <a:endParaRPr lang="fr-FR">
              <a:solidFill>
                <a:schemeClr val="lt1"/>
              </a:solidFill>
            </a:endParaRPr>
          </a:p>
        </p:txBody>
      </p:sp>
      <p:pic>
        <p:nvPicPr>
          <p:cNvPr id="458" name="Google Shape;45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2019" y="4293245"/>
            <a:ext cx="3675901" cy="2267905"/>
          </a:xfrm>
          <a:prstGeom prst="rect">
            <a:avLst/>
          </a:prstGeom>
          <a:noFill/>
          <a:ln w="2857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59" name="Google Shape;459;p36"/>
          <p:cNvSpPr txBox="1"/>
          <p:nvPr/>
        </p:nvSpPr>
        <p:spPr>
          <a:xfrm>
            <a:off x="992750" y="1998900"/>
            <a:ext cx="1905000" cy="15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900">
                <a:solidFill>
                  <a:schemeClr val="dk1"/>
                </a:solidFill>
              </a:rPr>
              <a:t>Observation method : BF+DF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900">
                <a:solidFill>
                  <a:schemeClr val="dk1"/>
                </a:solidFill>
              </a:rPr>
              <a:t>Image type :Color snap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900">
                <a:solidFill>
                  <a:schemeClr val="dk1"/>
                </a:solidFill>
              </a:rPr>
              <a:t>Objective lens:DSX10-XLOB3X</a:t>
            </a:r>
            <a:endParaRPr sz="9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900">
                <a:solidFill>
                  <a:schemeClr val="dk1"/>
                </a:solidFill>
              </a:rPr>
              <a:t>Composite : A2(16.42%)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460" name="Google Shape;460;p36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8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21D3768-D7F6-662C-56E5-4D372CE41F3E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Résultats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structuraux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des composites</a:t>
            </a:r>
            <a:endParaRPr lang="fr-FR" dirty="0" err="1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3D48373-8FBA-DDAA-6637-C950F8059407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1100" b="1" dirty="0" err="1">
                <a:solidFill>
                  <a:srgbClr val="1E64C8"/>
                </a:solidFill>
                <a:latin typeface="Arial"/>
                <a:cs typeface="Arial"/>
              </a:rPr>
              <a:t>Porosité</a:t>
            </a:r>
            <a:endParaRPr lang="en-US" sz="1100" b="1" dirty="0" err="1">
              <a:solidFill>
                <a:srgbClr val="1E64C8"/>
              </a:solidFill>
              <a:cs typeface="Arial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028E34B6-8645-BCAF-42BC-51D4FAB15D6A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11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B813C2BF-324F-26C5-C9A5-491B93A4B0E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A5B494D3-3CBC-A5E4-4313-D49017FAC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36" y="5280479"/>
            <a:ext cx="709386" cy="74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7"/>
          <p:cNvSpPr txBox="1"/>
          <p:nvPr/>
        </p:nvSpPr>
        <p:spPr>
          <a:xfrm>
            <a:off x="542600" y="978600"/>
            <a:ext cx="6096000" cy="64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BE" sz="1600" i="1">
                <a:solidFill>
                  <a:schemeClr val="dk2"/>
                </a:solidFill>
              </a:rPr>
              <a:t>Traction</a:t>
            </a:r>
            <a:endParaRPr lang="fr-FR" sz="1600">
              <a:solidFill>
                <a:schemeClr val="dk2"/>
              </a:solidFill>
            </a:endParaRPr>
          </a:p>
        </p:txBody>
      </p:sp>
      <p:pic>
        <p:nvPicPr>
          <p:cNvPr id="467" name="Google Shape;467;p37" title="tensile_modulus_same_style.png"/>
          <p:cNvPicPr preferRelativeResize="0"/>
          <p:nvPr/>
        </p:nvPicPr>
        <p:blipFill rotWithShape="1">
          <a:blip r:embed="rId3">
            <a:alphaModFix/>
          </a:blip>
          <a:srcRect b="6420"/>
          <a:stretch/>
        </p:blipFill>
        <p:spPr>
          <a:xfrm>
            <a:off x="542600" y="2349500"/>
            <a:ext cx="5248077" cy="30837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9" name="Google Shape;469;p37"/>
          <p:cNvCxnSpPr/>
          <p:nvPr/>
        </p:nvCxnSpPr>
        <p:spPr>
          <a:xfrm rot="10800000">
            <a:off x="963273" y="2756773"/>
            <a:ext cx="4202700" cy="0"/>
          </a:xfrm>
          <a:prstGeom prst="straightConnector1">
            <a:avLst/>
          </a:prstGeom>
          <a:noFill/>
          <a:ln w="10075" cap="flat" cmpd="sng">
            <a:solidFill>
              <a:srgbClr val="C150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0" name="Google Shape;470;p37"/>
          <p:cNvCxnSpPr/>
          <p:nvPr/>
        </p:nvCxnSpPr>
        <p:spPr>
          <a:xfrm flipH="1">
            <a:off x="963440" y="2983930"/>
            <a:ext cx="1221000" cy="5100"/>
          </a:xfrm>
          <a:prstGeom prst="straightConnector1">
            <a:avLst/>
          </a:prstGeom>
          <a:noFill/>
          <a:ln w="10075" cap="flat" cmpd="sng">
            <a:solidFill>
              <a:srgbClr val="C150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1" name="Google Shape;471;p37"/>
          <p:cNvCxnSpPr/>
          <p:nvPr/>
        </p:nvCxnSpPr>
        <p:spPr>
          <a:xfrm rot="10800000">
            <a:off x="1457434" y="2742622"/>
            <a:ext cx="0" cy="227100"/>
          </a:xfrm>
          <a:prstGeom prst="straightConnector1">
            <a:avLst/>
          </a:prstGeom>
          <a:noFill/>
          <a:ln w="10075" cap="flat" cmpd="sng">
            <a:solidFill>
              <a:srgbClr val="C1504D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72" name="Google Shape;472;p37"/>
          <p:cNvCxnSpPr/>
          <p:nvPr/>
        </p:nvCxnSpPr>
        <p:spPr>
          <a:xfrm rot="10800000">
            <a:off x="963250" y="3997125"/>
            <a:ext cx="2712600" cy="14100"/>
          </a:xfrm>
          <a:prstGeom prst="straightConnector1">
            <a:avLst/>
          </a:prstGeom>
          <a:noFill/>
          <a:ln w="10075" cap="flat" cmpd="sng">
            <a:solidFill>
              <a:srgbClr val="5081B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3" name="Google Shape;473;p37"/>
          <p:cNvCxnSpPr/>
          <p:nvPr/>
        </p:nvCxnSpPr>
        <p:spPr>
          <a:xfrm>
            <a:off x="1381800" y="2978125"/>
            <a:ext cx="0" cy="1019700"/>
          </a:xfrm>
          <a:prstGeom prst="straightConnector1">
            <a:avLst/>
          </a:prstGeom>
          <a:noFill/>
          <a:ln w="9525" cap="flat" cmpd="sng">
            <a:solidFill>
              <a:srgbClr val="5081BD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4" name="Google Shape;474;p37"/>
          <p:cNvSpPr txBox="1"/>
          <p:nvPr/>
        </p:nvSpPr>
        <p:spPr>
          <a:xfrm>
            <a:off x="970702" y="3459925"/>
            <a:ext cx="6783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000" b="1">
                <a:solidFill>
                  <a:srgbClr val="5081BD"/>
                </a:solidFill>
              </a:rPr>
              <a:t>-50%</a:t>
            </a:r>
            <a:endParaRPr sz="1000" b="1">
              <a:solidFill>
                <a:srgbClr val="5081BD"/>
              </a:solidFill>
            </a:endParaRPr>
          </a:p>
        </p:txBody>
      </p:sp>
      <p:sp>
        <p:nvSpPr>
          <p:cNvPr id="475" name="Google Shape;475;p37"/>
          <p:cNvSpPr txBox="1"/>
          <p:nvPr/>
        </p:nvSpPr>
        <p:spPr>
          <a:xfrm>
            <a:off x="957275" y="2708275"/>
            <a:ext cx="5379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000" b="1">
                <a:solidFill>
                  <a:srgbClr val="C1504D"/>
                </a:solidFill>
              </a:rPr>
              <a:t>+12%</a:t>
            </a:r>
            <a:endParaRPr sz="1000" b="1">
              <a:solidFill>
                <a:srgbClr val="C1504D"/>
              </a:solidFill>
            </a:endParaRPr>
          </a:p>
        </p:txBody>
      </p:sp>
      <p:sp>
        <p:nvSpPr>
          <p:cNvPr id="482" name="Google Shape;482;p37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9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9" name="Google Shape;489;p38" descr="Une image contenant texte, capture d’écran, diagramme, nombre&#10;&#10;Le contenu généré par l’IA peut être incorrect." title="flexural_modulus_same_style.png">
            <a:extLst>
              <a:ext uri="{FF2B5EF4-FFF2-40B4-BE49-F238E27FC236}">
                <a16:creationId xmlns:a16="http://schemas.microsoft.com/office/drawing/2014/main" id="{AEC8C333-7207-77F9-94D8-4838EDCA86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2049" b="8469"/>
          <a:stretch/>
        </p:blipFill>
        <p:spPr>
          <a:xfrm>
            <a:off x="6087057" y="2255156"/>
            <a:ext cx="5458534" cy="32434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" name="Google Shape;491;p38">
            <a:extLst>
              <a:ext uri="{FF2B5EF4-FFF2-40B4-BE49-F238E27FC236}">
                <a16:creationId xmlns:a16="http://schemas.microsoft.com/office/drawing/2014/main" id="{FBC4F6AC-E0C5-A2D3-49C7-32E71876371F}"/>
              </a:ext>
            </a:extLst>
          </p:cNvPr>
          <p:cNvCxnSpPr/>
          <p:nvPr/>
        </p:nvCxnSpPr>
        <p:spPr>
          <a:xfrm rot="10800000">
            <a:off x="6500641" y="4070073"/>
            <a:ext cx="4202700" cy="0"/>
          </a:xfrm>
          <a:prstGeom prst="straightConnector1">
            <a:avLst/>
          </a:prstGeom>
          <a:noFill/>
          <a:ln w="10075" cap="flat" cmpd="sng">
            <a:solidFill>
              <a:srgbClr val="5081B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492;p38">
            <a:extLst>
              <a:ext uri="{FF2B5EF4-FFF2-40B4-BE49-F238E27FC236}">
                <a16:creationId xmlns:a16="http://schemas.microsoft.com/office/drawing/2014/main" id="{2D6FAD89-4F3D-242F-C2A2-B54B53F5368E}"/>
              </a:ext>
            </a:extLst>
          </p:cNvPr>
          <p:cNvCxnSpPr/>
          <p:nvPr/>
        </p:nvCxnSpPr>
        <p:spPr>
          <a:xfrm flipH="1">
            <a:off x="6516146" y="2987132"/>
            <a:ext cx="1712700" cy="6900"/>
          </a:xfrm>
          <a:prstGeom prst="straightConnector1">
            <a:avLst/>
          </a:prstGeom>
          <a:noFill/>
          <a:ln w="10075" cap="flat" cmpd="sng">
            <a:solidFill>
              <a:srgbClr val="C150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Google Shape;493;p38">
            <a:extLst>
              <a:ext uri="{FF2B5EF4-FFF2-40B4-BE49-F238E27FC236}">
                <a16:creationId xmlns:a16="http://schemas.microsoft.com/office/drawing/2014/main" id="{78AD34FD-301B-86A1-26C6-04886697D0B4}"/>
              </a:ext>
            </a:extLst>
          </p:cNvPr>
          <p:cNvCxnSpPr/>
          <p:nvPr/>
        </p:nvCxnSpPr>
        <p:spPr>
          <a:xfrm flipH="1">
            <a:off x="6980602" y="3015644"/>
            <a:ext cx="3300" cy="1033200"/>
          </a:xfrm>
          <a:prstGeom prst="straightConnector1">
            <a:avLst/>
          </a:prstGeom>
          <a:noFill/>
          <a:ln w="9525" cap="flat" cmpd="sng">
            <a:solidFill>
              <a:srgbClr val="5081BD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494;p38">
            <a:extLst>
              <a:ext uri="{FF2B5EF4-FFF2-40B4-BE49-F238E27FC236}">
                <a16:creationId xmlns:a16="http://schemas.microsoft.com/office/drawing/2014/main" id="{82835151-D9D1-A937-2E41-ED3F9EEFBB25}"/>
              </a:ext>
            </a:extLst>
          </p:cNvPr>
          <p:cNvSpPr txBox="1"/>
          <p:nvPr/>
        </p:nvSpPr>
        <p:spPr>
          <a:xfrm>
            <a:off x="6507902" y="3409125"/>
            <a:ext cx="678300" cy="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000" b="1">
                <a:solidFill>
                  <a:srgbClr val="5081BD"/>
                </a:solidFill>
              </a:rPr>
              <a:t>-55%</a:t>
            </a:r>
            <a:endParaRPr sz="1000" b="1">
              <a:solidFill>
                <a:srgbClr val="5081BD"/>
              </a:solidFill>
            </a:endParaRPr>
          </a:p>
        </p:txBody>
      </p:sp>
      <p:sp>
        <p:nvSpPr>
          <p:cNvPr id="19" name="Google Shape;488;p38">
            <a:extLst>
              <a:ext uri="{FF2B5EF4-FFF2-40B4-BE49-F238E27FC236}">
                <a16:creationId xmlns:a16="http://schemas.microsoft.com/office/drawing/2014/main" id="{4C0B6935-5D70-8A2A-8C4F-93C01F5095F1}"/>
              </a:ext>
            </a:extLst>
          </p:cNvPr>
          <p:cNvSpPr txBox="1"/>
          <p:nvPr/>
        </p:nvSpPr>
        <p:spPr>
          <a:xfrm>
            <a:off x="6268486" y="978600"/>
            <a:ext cx="6096000" cy="647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en-BE" sz="1600" i="1">
                <a:solidFill>
                  <a:schemeClr val="dk2"/>
                </a:solidFill>
              </a:rPr>
              <a:t>Flexion</a:t>
            </a:r>
            <a:endParaRPr lang="fr-FR" sz="1600">
              <a:solidFill>
                <a:schemeClr val="dk2"/>
              </a:solidFill>
            </a:endParaRPr>
          </a:p>
        </p:txBody>
      </p:sp>
      <p:sp>
        <p:nvSpPr>
          <p:cNvPr id="23" name="Text 3">
            <a:extLst>
              <a:ext uri="{FF2B5EF4-FFF2-40B4-BE49-F238E27FC236}">
                <a16:creationId xmlns:a16="http://schemas.microsoft.com/office/drawing/2014/main" id="{3425A60A-04EF-F5ED-9A20-9897BFEF39B5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Résultats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mécanique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des composites</a:t>
            </a:r>
            <a:endParaRPr lang="fr-FR" dirty="0" err="1"/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2EE46202-1B74-5CAD-C209-EB7EE4F0D6CB}"/>
              </a:ext>
            </a:extLst>
          </p:cNvPr>
          <p:cNvSpPr/>
          <p:nvPr/>
        </p:nvSpPr>
        <p:spPr>
          <a:xfrm>
            <a:off x="572589" y="1417755"/>
            <a:ext cx="10953931" cy="14514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33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DE60037E-29FB-919A-4EEA-FAAEE72EA67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Image 34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20D642D1-7E14-B8C8-BB3C-F29BF6D455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39" title="Screen Shot 2026-06-21 at 9.01.4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6225" y="2032875"/>
            <a:ext cx="7570823" cy="420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9" title="Screen Shot 2026-06-21 at 9.04.00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">
            <a:off x="452425" y="3225576"/>
            <a:ext cx="3432926" cy="1532098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9"/>
          <p:cNvSpPr/>
          <p:nvPr/>
        </p:nvSpPr>
        <p:spPr>
          <a:xfrm>
            <a:off x="1918050" y="3235900"/>
            <a:ext cx="443700" cy="337500"/>
          </a:xfrm>
          <a:prstGeom prst="rect">
            <a:avLst/>
          </a:prstGeom>
          <a:noFill/>
          <a:ln w="19050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9"/>
          <p:cNvSpPr/>
          <p:nvPr/>
        </p:nvSpPr>
        <p:spPr>
          <a:xfrm>
            <a:off x="1548525" y="3964850"/>
            <a:ext cx="443700" cy="337500"/>
          </a:xfrm>
          <a:prstGeom prst="rect">
            <a:avLst/>
          </a:prstGeom>
          <a:noFill/>
          <a:ln w="19050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39"/>
          <p:cNvSpPr/>
          <p:nvPr/>
        </p:nvSpPr>
        <p:spPr>
          <a:xfrm>
            <a:off x="1022450" y="4315398"/>
            <a:ext cx="443700" cy="337500"/>
          </a:xfrm>
          <a:prstGeom prst="rect">
            <a:avLst/>
          </a:prstGeom>
          <a:noFill/>
          <a:ln w="19050" cap="flat" cmpd="sng">
            <a:solidFill>
              <a:srgbClr val="C27B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9"/>
          <p:cNvSpPr/>
          <p:nvPr/>
        </p:nvSpPr>
        <p:spPr>
          <a:xfrm>
            <a:off x="2361750" y="3586523"/>
            <a:ext cx="343800" cy="337500"/>
          </a:xfrm>
          <a:prstGeom prst="rect">
            <a:avLst/>
          </a:prstGeom>
          <a:noFill/>
          <a:ln w="19050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9"/>
          <p:cNvSpPr/>
          <p:nvPr/>
        </p:nvSpPr>
        <p:spPr>
          <a:xfrm>
            <a:off x="4344975" y="2058998"/>
            <a:ext cx="3666900" cy="2012100"/>
          </a:xfrm>
          <a:prstGeom prst="rect">
            <a:avLst/>
          </a:prstGeom>
          <a:noFill/>
          <a:ln w="28575" cap="flat" cmpd="sng">
            <a:solidFill>
              <a:srgbClr val="C27B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9"/>
          <p:cNvSpPr/>
          <p:nvPr/>
        </p:nvSpPr>
        <p:spPr>
          <a:xfrm>
            <a:off x="8153625" y="2058998"/>
            <a:ext cx="3666900" cy="2012100"/>
          </a:xfrm>
          <a:prstGeom prst="rect">
            <a:avLst/>
          </a:prstGeom>
          <a:noFill/>
          <a:ln w="2857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9"/>
          <p:cNvSpPr/>
          <p:nvPr/>
        </p:nvSpPr>
        <p:spPr>
          <a:xfrm>
            <a:off x="4346923" y="4084148"/>
            <a:ext cx="3666900" cy="2116200"/>
          </a:xfrm>
          <a:prstGeom prst="rect">
            <a:avLst/>
          </a:prstGeom>
          <a:noFill/>
          <a:ln w="2857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9"/>
          <p:cNvSpPr/>
          <p:nvPr/>
        </p:nvSpPr>
        <p:spPr>
          <a:xfrm>
            <a:off x="8155573" y="4097221"/>
            <a:ext cx="3666900" cy="2116200"/>
          </a:xfrm>
          <a:prstGeom prst="rect">
            <a:avLst/>
          </a:prstGeom>
          <a:noFill/>
          <a:ln w="28575" cap="flat" cmpd="sng">
            <a:solidFill>
              <a:srgbClr val="6FA8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9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10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D166F3E-9D4B-BE6E-A293-02C37DB611A9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Résultats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mécanique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des composites</a:t>
            </a:r>
            <a:endParaRPr lang="fr-FR" dirty="0" err="1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D360CFA-92AE-78F2-64F8-792A5B5B2646}"/>
              </a:ext>
            </a:extLst>
          </p:cNvPr>
          <p:cNvSpPr/>
          <p:nvPr/>
        </p:nvSpPr>
        <p:spPr>
          <a:xfrm>
            <a:off x="621792" y="941832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1100" b="1" dirty="0" err="1">
                <a:solidFill>
                  <a:srgbClr val="1E64C8"/>
                </a:solidFill>
                <a:ea typeface="+mn-lt"/>
                <a:cs typeface="+mn-lt"/>
              </a:rPr>
              <a:t>Mécanisme</a:t>
            </a:r>
            <a:r>
              <a:rPr lang="en-US" sz="1100" b="1" dirty="0">
                <a:solidFill>
                  <a:srgbClr val="1E64C8"/>
                </a:solidFill>
                <a:ea typeface="+mn-lt"/>
                <a:cs typeface="+mn-lt"/>
              </a:rPr>
              <a:t> de rupture</a:t>
            </a:r>
            <a:endParaRPr lang="fr-FR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C6727F6D-96A0-B204-E537-8AF6001290A9}"/>
              </a:ext>
            </a:extLst>
          </p:cNvPr>
          <p:cNvSpPr/>
          <p:nvPr/>
        </p:nvSpPr>
        <p:spPr>
          <a:xfrm>
            <a:off x="594360" y="1243584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11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9CB733C2-CD7F-B850-8C9B-F9B4189991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1818723B-B50D-3AFE-0873-FDDE6B579B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1"/>
          <p:cNvSpPr txBox="1"/>
          <p:nvPr/>
        </p:nvSpPr>
        <p:spPr>
          <a:xfrm>
            <a:off x="678500" y="1807783"/>
            <a:ext cx="2885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42900">
              <a:buClr>
                <a:schemeClr val="dk1"/>
              </a:buClr>
              <a:buSzPts val="1800"/>
              <a:buAutoNum type="arabicPeriod"/>
            </a:pPr>
            <a:r>
              <a:rPr lang="en-US" sz="1800" err="1">
                <a:solidFill>
                  <a:schemeClr val="dk1"/>
                </a:solidFill>
              </a:rPr>
              <a:t>Effet</a:t>
            </a:r>
            <a:r>
              <a:rPr lang="en-US" sz="1800">
                <a:solidFill>
                  <a:schemeClr val="dk1"/>
                </a:solidFill>
              </a:rPr>
              <a:t> de </a:t>
            </a:r>
            <a:r>
              <a:rPr lang="en-US" sz="1800" err="1">
                <a:solidFill>
                  <a:schemeClr val="dk1"/>
                </a:solidFill>
              </a:rPr>
              <a:t>l’étirage</a:t>
            </a:r>
            <a:r>
              <a:rPr lang="en-BE" sz="1800">
                <a:solidFill>
                  <a:schemeClr val="dk1"/>
                </a:solidFill>
              </a:rPr>
              <a:t>:</a:t>
            </a:r>
            <a:endParaRPr lang="fr-FR"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29" name="Google Shape;529;p41"/>
          <p:cNvSpPr/>
          <p:nvPr/>
        </p:nvSpPr>
        <p:spPr>
          <a:xfrm>
            <a:off x="1046725" y="2371733"/>
            <a:ext cx="2111400" cy="461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41"/>
          <p:cNvSpPr/>
          <p:nvPr/>
        </p:nvSpPr>
        <p:spPr>
          <a:xfrm>
            <a:off x="1046725" y="3004633"/>
            <a:ext cx="2111400" cy="4617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41"/>
          <p:cNvSpPr txBox="1"/>
          <p:nvPr/>
        </p:nvSpPr>
        <p:spPr>
          <a:xfrm>
            <a:off x="1538435" y="2405080"/>
            <a:ext cx="17388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 err="1">
                <a:solidFill>
                  <a:schemeClr val="dk1"/>
                </a:solidFill>
              </a:rPr>
              <a:t>Alignement</a:t>
            </a:r>
            <a:r>
              <a:rPr lang="en-US" sz="1500" dirty="0">
                <a:solidFill>
                  <a:schemeClr val="dk1"/>
                </a:solidFill>
              </a:rPr>
              <a:t> des </a:t>
            </a:r>
            <a:r>
              <a:rPr lang="en-US" sz="1500" dirty="0" err="1">
                <a:solidFill>
                  <a:schemeClr val="dk1"/>
                </a:solidFill>
              </a:rPr>
              <a:t>fibres</a:t>
            </a:r>
            <a:endParaRPr lang="fr-FR" dirty="0" err="1">
              <a:solidFill>
                <a:schemeClr val="dk1"/>
              </a:solidFill>
            </a:endParaRPr>
          </a:p>
        </p:txBody>
      </p:sp>
      <p:sp>
        <p:nvSpPr>
          <p:cNvPr id="532" name="Google Shape;532;p41"/>
          <p:cNvSpPr txBox="1"/>
          <p:nvPr/>
        </p:nvSpPr>
        <p:spPr>
          <a:xfrm>
            <a:off x="1149196" y="2395708"/>
            <a:ext cx="436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900">
                <a:solidFill>
                  <a:schemeClr val="dk1"/>
                </a:solidFill>
              </a:rPr>
              <a:t>↗</a:t>
            </a:r>
            <a:endParaRPr sz="1500"/>
          </a:p>
        </p:txBody>
      </p:sp>
      <p:sp>
        <p:nvSpPr>
          <p:cNvPr id="533" name="Google Shape;533;p41"/>
          <p:cNvSpPr txBox="1"/>
          <p:nvPr/>
        </p:nvSpPr>
        <p:spPr>
          <a:xfrm>
            <a:off x="1429100" y="3042656"/>
            <a:ext cx="1760685" cy="289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>
                <a:solidFill>
                  <a:schemeClr val="dk1"/>
                </a:solidFill>
              </a:rPr>
              <a:t>Masse </a:t>
            </a:r>
            <a:r>
              <a:rPr lang="en-US" sz="1500" dirty="0" err="1">
                <a:solidFill>
                  <a:schemeClr val="dk1"/>
                </a:solidFill>
              </a:rPr>
              <a:t>surfacique</a:t>
            </a:r>
            <a:endParaRPr lang="fr-FR" dirty="0" err="1">
              <a:solidFill>
                <a:schemeClr val="dk1"/>
              </a:solidFill>
            </a:endParaRPr>
          </a:p>
        </p:txBody>
      </p:sp>
      <p:sp>
        <p:nvSpPr>
          <p:cNvPr id="534" name="Google Shape;534;p41"/>
          <p:cNvSpPr txBox="1"/>
          <p:nvPr/>
        </p:nvSpPr>
        <p:spPr>
          <a:xfrm>
            <a:off x="1301043" y="2996983"/>
            <a:ext cx="436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535" name="Google Shape;535;p41"/>
          <p:cNvSpPr txBox="1"/>
          <p:nvPr/>
        </p:nvSpPr>
        <p:spPr>
          <a:xfrm rot="10800000">
            <a:off x="959993" y="2996983"/>
            <a:ext cx="553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900">
                <a:solidFill>
                  <a:schemeClr val="dk1"/>
                </a:solidFill>
              </a:rPr>
              <a:t>↗</a:t>
            </a:r>
            <a:endParaRPr/>
          </a:p>
        </p:txBody>
      </p:sp>
      <p:sp>
        <p:nvSpPr>
          <p:cNvPr id="536" name="Google Shape;536;p41"/>
          <p:cNvSpPr/>
          <p:nvPr/>
        </p:nvSpPr>
        <p:spPr>
          <a:xfrm>
            <a:off x="1046725" y="4172368"/>
            <a:ext cx="2111400" cy="461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41"/>
          <p:cNvSpPr txBox="1"/>
          <p:nvPr/>
        </p:nvSpPr>
        <p:spPr>
          <a:xfrm>
            <a:off x="1603675" y="4205730"/>
            <a:ext cx="14196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chemeClr val="dk1"/>
                </a:solidFill>
              </a:rPr>
              <a:t>Variabilité</a:t>
            </a:r>
            <a:r>
              <a:rPr lang="en-US" sz="1500" dirty="0">
                <a:solidFill>
                  <a:schemeClr val="dk1"/>
                </a:solidFill>
              </a:rPr>
              <a:t> %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538" name="Google Shape;538;p41"/>
          <p:cNvSpPr txBox="1"/>
          <p:nvPr/>
        </p:nvSpPr>
        <p:spPr>
          <a:xfrm>
            <a:off x="1149196" y="4196343"/>
            <a:ext cx="436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900">
                <a:solidFill>
                  <a:schemeClr val="dk1"/>
                </a:solidFill>
              </a:rPr>
              <a:t>↗</a:t>
            </a:r>
            <a:endParaRPr sz="1500"/>
          </a:p>
        </p:txBody>
      </p:sp>
      <p:cxnSp>
        <p:nvCxnSpPr>
          <p:cNvPr id="539" name="Google Shape;539;p41"/>
          <p:cNvCxnSpPr>
            <a:stCxn id="529" idx="1"/>
            <a:endCxn id="536" idx="1"/>
          </p:cNvCxnSpPr>
          <p:nvPr/>
        </p:nvCxnSpPr>
        <p:spPr>
          <a:xfrm>
            <a:off x="1046725" y="2602583"/>
            <a:ext cx="600" cy="1800600"/>
          </a:xfrm>
          <a:prstGeom prst="bentConnector3">
            <a:avLst>
              <a:gd name="adj1" fmla="val -396875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540" name="Google Shape;540;p41"/>
          <p:cNvSpPr/>
          <p:nvPr/>
        </p:nvSpPr>
        <p:spPr>
          <a:xfrm>
            <a:off x="1055762" y="3588496"/>
            <a:ext cx="2111400" cy="4617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41"/>
          <p:cNvSpPr txBox="1"/>
          <p:nvPr/>
        </p:nvSpPr>
        <p:spPr>
          <a:xfrm>
            <a:off x="1416367" y="3626518"/>
            <a:ext cx="1898571" cy="275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500" dirty="0">
                <a:solidFill>
                  <a:schemeClr val="dk1"/>
                </a:solidFill>
              </a:rPr>
              <a:t>Longueur </a:t>
            </a:r>
            <a:r>
              <a:rPr lang="en-US" sz="1500" dirty="0" err="1">
                <a:solidFill>
                  <a:schemeClr val="dk1"/>
                </a:solidFill>
              </a:rPr>
              <a:t>moyenne</a:t>
            </a:r>
            <a:endParaRPr lang="fr-FR" dirty="0" err="1">
              <a:solidFill>
                <a:schemeClr val="dk1"/>
              </a:solidFill>
            </a:endParaRPr>
          </a:p>
        </p:txBody>
      </p:sp>
      <p:sp>
        <p:nvSpPr>
          <p:cNvPr id="542" name="Google Shape;542;p41"/>
          <p:cNvSpPr txBox="1"/>
          <p:nvPr/>
        </p:nvSpPr>
        <p:spPr>
          <a:xfrm>
            <a:off x="1310081" y="3580846"/>
            <a:ext cx="436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543" name="Google Shape;543;p41"/>
          <p:cNvSpPr txBox="1"/>
          <p:nvPr/>
        </p:nvSpPr>
        <p:spPr>
          <a:xfrm rot="10800000">
            <a:off x="969030" y="3580846"/>
            <a:ext cx="5532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900">
                <a:solidFill>
                  <a:schemeClr val="dk1"/>
                </a:solidFill>
              </a:rPr>
              <a:t>↗</a:t>
            </a:r>
            <a:endParaRPr/>
          </a:p>
        </p:txBody>
      </p:sp>
      <p:cxnSp>
        <p:nvCxnSpPr>
          <p:cNvPr id="544" name="Google Shape;544;p41"/>
          <p:cNvCxnSpPr/>
          <p:nvPr/>
        </p:nvCxnSpPr>
        <p:spPr>
          <a:xfrm>
            <a:off x="809900" y="3823908"/>
            <a:ext cx="253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5" name="Google Shape;545;p41"/>
          <p:cNvCxnSpPr/>
          <p:nvPr/>
        </p:nvCxnSpPr>
        <p:spPr>
          <a:xfrm>
            <a:off x="809900" y="3221733"/>
            <a:ext cx="253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6" name="Google Shape;546;p41"/>
          <p:cNvSpPr txBox="1"/>
          <p:nvPr/>
        </p:nvSpPr>
        <p:spPr>
          <a:xfrm>
            <a:off x="3948266" y="1889633"/>
            <a:ext cx="3840600" cy="13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BE" sz="1800" dirty="0">
                <a:solidFill>
                  <a:schemeClr val="dk1"/>
                </a:solidFill>
              </a:rPr>
              <a:t>2. </a:t>
            </a:r>
            <a:r>
              <a:rPr lang="en-US" sz="1800" dirty="0" err="1">
                <a:solidFill>
                  <a:schemeClr val="dk1"/>
                </a:solidFill>
              </a:rPr>
              <a:t>Qualité</a:t>
            </a:r>
            <a:r>
              <a:rPr lang="en-US" sz="1800" dirty="0">
                <a:solidFill>
                  <a:schemeClr val="dk1"/>
                </a:solidFill>
              </a:rPr>
              <a:t> de consolidation</a:t>
            </a:r>
            <a:r>
              <a:rPr lang="en-BE" sz="1800" dirty="0">
                <a:solidFill>
                  <a:schemeClr val="dk1"/>
                </a:solidFill>
              </a:rPr>
              <a:t>:</a:t>
            </a:r>
            <a:endParaRPr sz="1800" dirty="0">
              <a:solidFill>
                <a:schemeClr val="dk1"/>
              </a:solidFill>
            </a:endParaRPr>
          </a:p>
          <a:p>
            <a:pPr marL="457200" indent="-342900">
              <a:buClr>
                <a:schemeClr val="dk1"/>
              </a:buClr>
              <a:buSzPts val="1800"/>
              <a:buChar char="●"/>
            </a:pPr>
            <a:r>
              <a:rPr lang="en-US" sz="1800" dirty="0" err="1">
                <a:solidFill>
                  <a:schemeClr val="dk1"/>
                </a:solidFill>
              </a:rPr>
              <a:t>Facteur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limitant</a:t>
            </a:r>
            <a:r>
              <a:rPr lang="en-US" sz="1800" dirty="0">
                <a:solidFill>
                  <a:schemeClr val="dk1"/>
                </a:solidFill>
              </a:rPr>
              <a:t> principal</a:t>
            </a:r>
            <a:endParaRPr sz="1800" dirty="0">
              <a:solidFill>
                <a:schemeClr val="dk1"/>
              </a:solidFill>
            </a:endParaRPr>
          </a:p>
          <a:p>
            <a:pPr marL="457200" indent="-342900">
              <a:buClr>
                <a:schemeClr val="dk1"/>
              </a:buClr>
              <a:buSzPts val="1800"/>
              <a:buChar char="●"/>
            </a:pPr>
            <a:r>
              <a:rPr lang="en-US" sz="1800" dirty="0" err="1">
                <a:solidFill>
                  <a:schemeClr val="dk1"/>
                </a:solidFill>
              </a:rPr>
              <a:t>Porosité</a:t>
            </a:r>
            <a:r>
              <a:rPr lang="en-US" sz="1800" dirty="0">
                <a:solidFill>
                  <a:schemeClr val="dk1"/>
                </a:solidFill>
              </a:rPr>
              <a:t> comprise entre 2,2 et 16,4 % malgré des conditions </a:t>
            </a:r>
            <a:r>
              <a:rPr lang="en-US" sz="1800" dirty="0" err="1">
                <a:solidFill>
                  <a:schemeClr val="dk1"/>
                </a:solidFill>
              </a:rPr>
              <a:t>nominalement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identiques</a:t>
            </a:r>
            <a:endParaRPr sz="1800" dirty="0" err="1">
              <a:solidFill>
                <a:schemeClr val="dk1"/>
              </a:solidFill>
            </a:endParaRPr>
          </a:p>
        </p:txBody>
      </p:sp>
      <p:sp>
        <p:nvSpPr>
          <p:cNvPr id="547" name="Google Shape;547;p41"/>
          <p:cNvSpPr txBox="1"/>
          <p:nvPr/>
        </p:nvSpPr>
        <p:spPr>
          <a:xfrm>
            <a:off x="7788866" y="1908133"/>
            <a:ext cx="3840600" cy="13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BE" sz="1800" dirty="0">
                <a:solidFill>
                  <a:schemeClr val="dk1"/>
                </a:solidFill>
              </a:rPr>
              <a:t>3. </a:t>
            </a:r>
            <a:r>
              <a:rPr lang="en-US" sz="1800" dirty="0">
                <a:solidFill>
                  <a:schemeClr val="dk1"/>
                </a:solidFill>
              </a:rPr>
              <a:t>Orientation des </a:t>
            </a:r>
            <a:r>
              <a:rPr lang="en-US" sz="1800" dirty="0" err="1">
                <a:solidFill>
                  <a:schemeClr val="dk1"/>
                </a:solidFill>
              </a:rPr>
              <a:t>fibres</a:t>
            </a:r>
            <a:r>
              <a:rPr lang="en-BE" sz="1800" dirty="0">
                <a:solidFill>
                  <a:schemeClr val="dk1"/>
                </a:solidFill>
              </a:rPr>
              <a:t>:</a:t>
            </a:r>
            <a:endParaRPr sz="1800" dirty="0">
              <a:solidFill>
                <a:schemeClr val="dk1"/>
              </a:solidFill>
            </a:endParaRPr>
          </a:p>
          <a:p>
            <a:pPr marL="457200" indent="-342900">
              <a:buClr>
                <a:schemeClr val="dk1"/>
              </a:buClr>
              <a:buSzPts val="1800"/>
              <a:buChar char="●"/>
            </a:pPr>
            <a:r>
              <a:rPr lang="en-US" sz="1800" dirty="0" err="1">
                <a:solidFill>
                  <a:schemeClr val="dk1"/>
                </a:solidFill>
              </a:rPr>
              <a:t>Facteur</a:t>
            </a:r>
            <a:r>
              <a:rPr lang="en-US" sz="1800" dirty="0">
                <a:solidFill>
                  <a:schemeClr val="dk1"/>
                </a:solidFill>
              </a:rPr>
              <a:t> dominant des performances </a:t>
            </a:r>
            <a:r>
              <a:rPr lang="en-US" sz="1800" dirty="0" err="1">
                <a:solidFill>
                  <a:schemeClr val="dk1"/>
                </a:solidFill>
              </a:rPr>
              <a:t>mécaniques</a:t>
            </a:r>
            <a:endParaRPr sz="1800" dirty="0" err="1">
              <a:solidFill>
                <a:schemeClr val="dk1"/>
              </a:solidFill>
            </a:endParaRPr>
          </a:p>
        </p:txBody>
      </p:sp>
      <p:sp>
        <p:nvSpPr>
          <p:cNvPr id="548" name="Google Shape;548;p41"/>
          <p:cNvSpPr txBox="1"/>
          <p:nvPr/>
        </p:nvSpPr>
        <p:spPr>
          <a:xfrm>
            <a:off x="3948275" y="4057850"/>
            <a:ext cx="5315700" cy="13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BE" sz="1800" dirty="0">
                <a:solidFill>
                  <a:schemeClr val="dk1"/>
                </a:solidFill>
              </a:rPr>
              <a:t>4. </a:t>
            </a:r>
            <a:r>
              <a:rPr lang="en-US" sz="1800" dirty="0" err="1">
                <a:solidFill>
                  <a:schemeClr val="dk1"/>
                </a:solidFill>
              </a:rPr>
              <a:t>Mécanismes</a:t>
            </a:r>
            <a:r>
              <a:rPr lang="en-US" sz="1800" dirty="0">
                <a:solidFill>
                  <a:schemeClr val="dk1"/>
                </a:solidFill>
              </a:rPr>
              <a:t> de rupture</a:t>
            </a:r>
            <a:r>
              <a:rPr lang="en-BE" sz="1800" dirty="0">
                <a:solidFill>
                  <a:schemeClr val="dk1"/>
                </a:solidFill>
              </a:rPr>
              <a:t>:</a:t>
            </a:r>
            <a:endParaRPr sz="1800" dirty="0">
              <a:solidFill>
                <a:schemeClr val="dk1"/>
              </a:solidFill>
            </a:endParaRPr>
          </a:p>
          <a:p>
            <a:pPr marL="457200" indent="-342900">
              <a:buClr>
                <a:schemeClr val="dk1"/>
              </a:buClr>
              <a:buSzPts val="1800"/>
              <a:buChar char="●"/>
            </a:pPr>
            <a:r>
              <a:rPr lang="en-US" sz="1800" dirty="0">
                <a:solidFill>
                  <a:schemeClr val="dk1"/>
                </a:solidFill>
              </a:rPr>
              <a:t>Confirment </a:t>
            </a:r>
            <a:r>
              <a:rPr lang="en-US" sz="1800" dirty="0" err="1">
                <a:solidFill>
                  <a:schemeClr val="dk1"/>
                </a:solidFill>
              </a:rPr>
              <a:t>une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faible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adhésion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interfaciale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liée</a:t>
            </a:r>
            <a:r>
              <a:rPr lang="en-US" sz="1800" dirty="0">
                <a:solidFill>
                  <a:schemeClr val="dk1"/>
                </a:solidFill>
              </a:rPr>
              <a:t> aux </a:t>
            </a:r>
            <a:r>
              <a:rPr lang="en-US" sz="1800" dirty="0" err="1">
                <a:solidFill>
                  <a:schemeClr val="dk1"/>
                </a:solidFill>
              </a:rPr>
              <a:t>fibres</a:t>
            </a:r>
            <a:r>
              <a:rPr lang="en-US" sz="1800" dirty="0">
                <a:solidFill>
                  <a:schemeClr val="dk1"/>
                </a:solidFill>
              </a:rPr>
              <a:t> </a:t>
            </a:r>
            <a:r>
              <a:rPr lang="en-US" sz="1800" dirty="0" err="1">
                <a:solidFill>
                  <a:schemeClr val="dk1"/>
                </a:solidFill>
              </a:rPr>
              <a:t>recyclées</a:t>
            </a:r>
            <a:r>
              <a:rPr lang="en-US" sz="1800" dirty="0">
                <a:solidFill>
                  <a:schemeClr val="dk1"/>
                </a:solidFill>
              </a:rPr>
              <a:t> non </a:t>
            </a:r>
            <a:r>
              <a:rPr lang="en-US" sz="1800" dirty="0" err="1">
                <a:solidFill>
                  <a:schemeClr val="dk1"/>
                </a:solidFill>
              </a:rPr>
              <a:t>ensimées</a:t>
            </a:r>
            <a:endParaRPr sz="1800" dirty="0" err="1">
              <a:solidFill>
                <a:schemeClr val="dk1"/>
              </a:solidFill>
            </a:endParaRPr>
          </a:p>
        </p:txBody>
      </p:sp>
      <p:sp>
        <p:nvSpPr>
          <p:cNvPr id="549" name="Google Shape;549;p41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BE" sz="1800">
                <a:solidFill>
                  <a:schemeClr val="dk1"/>
                </a:solidFill>
              </a:rPr>
              <a:t>11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57E5D97-B9D3-E833-8F1B-FA40C525C6A9}"/>
              </a:ext>
            </a:extLst>
          </p:cNvPr>
          <p:cNvSpPr/>
          <p:nvPr/>
        </p:nvSpPr>
        <p:spPr>
          <a:xfrm>
            <a:off x="594360" y="471134"/>
            <a:ext cx="795528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457200" marR="0" lvl="1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914400" marR="0" lvl="2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371600" marR="0" lvl="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1828800" marR="0" lvl="4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286000" marR="0" lvl="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743200" marR="0" lvl="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200400" marR="0" lvl="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657600" marR="0" lvl="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Conclusion et les </a:t>
            </a:r>
            <a:r>
              <a:rPr lang="en-US" sz="3000" b="1" dirty="0" err="1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prochaines</a:t>
            </a:r>
            <a:r>
              <a:rPr lang="en-US" sz="3000" b="1" dirty="0">
                <a:solidFill>
                  <a:srgbClr val="0B1F3A"/>
                </a:solidFill>
                <a:latin typeface="Aptos Display"/>
                <a:ea typeface="+mn-lt"/>
                <a:cs typeface="+mn-lt"/>
              </a:rPr>
              <a:t> étapes</a:t>
            </a:r>
            <a:endParaRPr lang="fr-FR" dirty="0">
              <a:solidFill>
                <a:srgbClr val="000000"/>
              </a:solidFill>
              <a:latin typeface="Arial"/>
              <a:ea typeface="+mn-lt"/>
              <a:cs typeface="+mn-lt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07F12F2E-B7BA-DCCB-16BE-20CFF7907372}"/>
              </a:ext>
            </a:extLst>
          </p:cNvPr>
          <p:cNvSpPr/>
          <p:nvPr/>
        </p:nvSpPr>
        <p:spPr>
          <a:xfrm>
            <a:off x="594360" y="1025870"/>
            <a:ext cx="493776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fr-FR"/>
          </a:p>
        </p:txBody>
      </p:sp>
      <p:pic>
        <p:nvPicPr>
          <p:cNvPr id="12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A93FDFFD-158B-36D1-D3E1-F67EF57EE6A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F0A4B23F-B10F-7C3D-D650-FECC4407F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44"/>
          <p:cNvSpPr/>
          <p:nvPr/>
        </p:nvSpPr>
        <p:spPr>
          <a:xfrm>
            <a:off x="1106125" y="599150"/>
            <a:ext cx="4685700" cy="5438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1"/>
              </a:solidFill>
            </a:endParaRPr>
          </a:p>
        </p:txBody>
      </p:sp>
      <p:sp>
        <p:nvSpPr>
          <p:cNvPr id="577" name="Google Shape;577;p44"/>
          <p:cNvSpPr/>
          <p:nvPr/>
        </p:nvSpPr>
        <p:spPr>
          <a:xfrm>
            <a:off x="6359000" y="599150"/>
            <a:ext cx="4685700" cy="5438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  <p:sp>
        <p:nvSpPr>
          <p:cNvPr id="578" name="Google Shape;578;p44"/>
          <p:cNvSpPr txBox="1"/>
          <p:nvPr/>
        </p:nvSpPr>
        <p:spPr>
          <a:xfrm>
            <a:off x="1613100" y="998600"/>
            <a:ext cx="3533400" cy="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fr-FR" sz="2800">
                <a:solidFill>
                  <a:schemeClr val="dk2"/>
                </a:solidFill>
              </a:rPr>
              <a:t>Fibres re-ensimées</a:t>
            </a:r>
            <a:endParaRPr lang="fr-FR">
              <a:solidFill>
                <a:schemeClr val="dk2"/>
              </a:solidFill>
            </a:endParaRPr>
          </a:p>
        </p:txBody>
      </p:sp>
      <p:sp>
        <p:nvSpPr>
          <p:cNvPr id="579" name="Google Shape;579;p44"/>
          <p:cNvSpPr txBox="1"/>
          <p:nvPr/>
        </p:nvSpPr>
        <p:spPr>
          <a:xfrm>
            <a:off x="6935150" y="998600"/>
            <a:ext cx="3533400" cy="5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BE" sz="2800">
                <a:solidFill>
                  <a:schemeClr val="dk2"/>
                </a:solidFill>
              </a:rPr>
              <a:t>Taux d'étirage</a:t>
            </a:r>
            <a:endParaRPr lang="fr-FR" sz="2800">
              <a:solidFill>
                <a:schemeClr val="dk2"/>
              </a:solidFill>
            </a:endParaRPr>
          </a:p>
        </p:txBody>
      </p:sp>
      <p:sp>
        <p:nvSpPr>
          <p:cNvPr id="580" name="Google Shape;580;p44"/>
          <p:cNvSpPr txBox="1"/>
          <p:nvPr/>
        </p:nvSpPr>
        <p:spPr>
          <a:xfrm>
            <a:off x="11654100" y="6384448"/>
            <a:ext cx="5379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</a:rPr>
              <a:t>12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583" name="Google Shape;583;p44" title="IMG_6663 Small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5825" y="2294236"/>
            <a:ext cx="2286000" cy="30480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4" name="Google Shape;584;p44" title="IMG_6738 Small.jpe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8150" y="2644561"/>
            <a:ext cx="2286000" cy="3048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5" name="Google Shape;585;p44" title="IMG_6665 Small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0475" y="2294236"/>
            <a:ext cx="2286000" cy="30480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428F5DA7-4786-D29E-9F0C-805265D999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3D2FA46E-989B-A3B4-EAAF-26545B8C38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50" y="5280479"/>
            <a:ext cx="963386" cy="7456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93EE7A2-CDFB-AF35-2AA4-1FF69DE5F23B}"/>
              </a:ext>
            </a:extLst>
          </p:cNvPr>
          <p:cNvSpPr txBox="1"/>
          <p:nvPr/>
        </p:nvSpPr>
        <p:spPr>
          <a:xfrm>
            <a:off x="6935848" y="1578098"/>
            <a:ext cx="398703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/>
              <a:t>Définir un taux d’étirage optimal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CD1F90-0F23-C3A9-6005-6BAD43E003C7}"/>
              </a:ext>
            </a:extLst>
          </p:cNvPr>
          <p:cNvSpPr txBox="1"/>
          <p:nvPr/>
        </p:nvSpPr>
        <p:spPr>
          <a:xfrm>
            <a:off x="1275275" y="1556326"/>
            <a:ext cx="398703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/>
              <a:t>Fabriquer des composites et réaliser </a:t>
            </a:r>
          </a:p>
          <a:p>
            <a:pPr algn="ctr"/>
            <a:r>
              <a:rPr lang="fr-FR"/>
              <a:t>des essais mécaniques.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5"/>
          <p:cNvSpPr txBox="1">
            <a:spLocks noGrp="1"/>
          </p:cNvSpPr>
          <p:nvPr>
            <p:ph type="body" idx="1"/>
          </p:nvPr>
        </p:nvSpPr>
        <p:spPr>
          <a:xfrm>
            <a:off x="554204" y="1904925"/>
            <a:ext cx="10890300" cy="35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indent="0"/>
            <a:r>
              <a:rPr lang="en-BE"/>
              <a:t>Merci !</a:t>
            </a:r>
            <a:endParaRPr/>
          </a:p>
        </p:txBody>
      </p:sp>
      <p:pic>
        <p:nvPicPr>
          <p:cNvPr id="3" name="Google Shape;87;p13" descr="Une image contenant texte, Police, Graphique, logo&#10;&#10;Le contenu généré par l’IA peut être incorrect." title="Logo-Gemtex-2017-quadri-590 × 305- (1).jpg">
            <a:extLst>
              <a:ext uri="{FF2B5EF4-FFF2-40B4-BE49-F238E27FC236}">
                <a16:creationId xmlns:a16="http://schemas.microsoft.com/office/drawing/2014/main" id="{1125AA5B-B26A-F501-0732-7C1B17688BA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t="15206" b="15199"/>
          <a:stretch/>
        </p:blipFill>
        <p:spPr>
          <a:xfrm>
            <a:off x="95552" y="6013926"/>
            <a:ext cx="1705489" cy="608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blanc, conception&#10;&#10;Le contenu généré par l’IA peut être incorrect.">
            <a:extLst>
              <a:ext uri="{FF2B5EF4-FFF2-40B4-BE49-F238E27FC236}">
                <a16:creationId xmlns:a16="http://schemas.microsoft.com/office/drawing/2014/main" id="{7C8946F2-46D1-2633-F1F7-C038AC54C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36" y="5730421"/>
            <a:ext cx="977900" cy="29572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357513" y="1232864"/>
            <a:ext cx="6524485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noProof="0" dirty="0"/>
              <a:t>Période de stage: du 16/02/2026 au 24/07/2026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D13EC99A-9FBA-1BD6-AEEE-3790A6788631}"/>
              </a:ext>
            </a:extLst>
          </p:cNvPr>
          <p:cNvSpPr/>
          <p:nvPr/>
        </p:nvSpPr>
        <p:spPr>
          <a:xfrm>
            <a:off x="0" y="136796"/>
            <a:ext cx="2689412" cy="1087165"/>
          </a:xfrm>
          <a:custGeom>
            <a:avLst/>
            <a:gdLst/>
            <a:ahLst/>
            <a:cxnLst/>
            <a:rect l="l" t="t" r="r" b="b"/>
            <a:pathLst>
              <a:path w="5975352" h="2304504">
                <a:moveTo>
                  <a:pt x="0" y="0"/>
                </a:moveTo>
                <a:lnTo>
                  <a:pt x="5975352" y="0"/>
                </a:lnTo>
                <a:lnTo>
                  <a:pt x="5975352" y="2304503"/>
                </a:lnTo>
                <a:lnTo>
                  <a:pt x="0" y="23045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sz="1200" noProof="0" dirty="0">
              <a:latin typeface="Open Sans" panose="020B0606030504020204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FBC61411-1314-1309-8BE4-E16DBCE28421}"/>
              </a:ext>
            </a:extLst>
          </p:cNvPr>
          <p:cNvSpPr/>
          <p:nvPr/>
        </p:nvSpPr>
        <p:spPr>
          <a:xfrm>
            <a:off x="2663935" y="154331"/>
            <a:ext cx="3718936" cy="1087165"/>
          </a:xfrm>
          <a:custGeom>
            <a:avLst/>
            <a:gdLst/>
            <a:ahLst/>
            <a:cxnLst/>
            <a:rect l="l" t="t" r="r" b="b"/>
            <a:pathLst>
              <a:path w="7670313" h="1850650">
                <a:moveTo>
                  <a:pt x="0" y="0"/>
                </a:moveTo>
                <a:lnTo>
                  <a:pt x="7670313" y="0"/>
                </a:lnTo>
                <a:lnTo>
                  <a:pt x="7670313" y="1850649"/>
                </a:lnTo>
                <a:lnTo>
                  <a:pt x="0" y="18506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72"/>
            </a:stretch>
          </a:blipFill>
        </p:spPr>
        <p:txBody>
          <a:bodyPr/>
          <a:lstStyle/>
          <a:p>
            <a:endParaRPr lang="fr-FR" sz="1200" noProof="0" dirty="0">
              <a:latin typeface="Open Sans" panose="020B0606030504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0D5DA5-F380-5424-C7CA-42DBEDB9E28D}"/>
              </a:ext>
            </a:extLst>
          </p:cNvPr>
          <p:cNvSpPr txBox="1"/>
          <p:nvPr/>
        </p:nvSpPr>
        <p:spPr>
          <a:xfrm>
            <a:off x="10813774" y="5000487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200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A25896-D6C4-41F8-CA28-536403D85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C03E-0489-054E-8E3A-2FE8AAC1FF0A}" type="slidenum">
              <a:rPr lang="fr-FR" noProof="0" smtClean="0"/>
              <a:t>47</a:t>
            </a:fld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7CEEDF-E327-9966-74F1-9FF97C8387EA}"/>
              </a:ext>
            </a:extLst>
          </p:cNvPr>
          <p:cNvSpPr txBox="1"/>
          <p:nvPr/>
        </p:nvSpPr>
        <p:spPr>
          <a:xfrm>
            <a:off x="294809" y="2060293"/>
            <a:ext cx="11471563" cy="132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04000"/>
              </a:lnSpc>
              <a:buNone/>
            </a:pPr>
            <a:r>
              <a:rPr lang="fr-FR" sz="4000" b="1" noProof="0" dirty="0">
                <a:solidFill>
                  <a:srgbClr val="000000"/>
                </a:solidFill>
                <a:latin typeface="Arial" panose="020B0604020202020204" pitchFamily="34" charset="0"/>
                <a:ea typeface="Inter Bold" pitchFamily="34" charset="-122"/>
                <a:cs typeface="Arial" panose="020B0604020202020204" pitchFamily="34" charset="0"/>
              </a:rPr>
              <a:t>Développement de composites transparents pour des applications en protection balistique</a:t>
            </a:r>
            <a:endParaRPr lang="fr-FR" sz="4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 descr="CNIM - Systèmes Industriels">
            <a:extLst>
              <a:ext uri="{FF2B5EF4-FFF2-40B4-BE49-F238E27FC236}">
                <a16:creationId xmlns:a16="http://schemas.microsoft.com/office/drawing/2014/main" id="{E9142D0E-8562-EBB7-4CE9-CF8215EFC3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075" y="155532"/>
            <a:ext cx="2689412" cy="96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AA3D660-46DE-ED1B-14F9-0942475371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871" y="136525"/>
            <a:ext cx="2304218" cy="9216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0D7C7B1-111B-2687-FEAE-53652DD1C3C3}"/>
              </a:ext>
            </a:extLst>
          </p:cNvPr>
          <p:cNvSpPr txBox="1"/>
          <p:nvPr/>
        </p:nvSpPr>
        <p:spPr>
          <a:xfrm>
            <a:off x="294809" y="3706183"/>
            <a:ext cx="6096000" cy="467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800" dirty="0">
                <a:solidFill>
                  <a:srgbClr val="156082"/>
                </a:solidFill>
                <a:latin typeface="+mn-lt"/>
              </a:rPr>
              <a:t>Mattieu </a:t>
            </a:r>
            <a:r>
              <a:rPr lang="fr-FR" sz="1800" dirty="0" err="1">
                <a:solidFill>
                  <a:srgbClr val="156082"/>
                </a:solidFill>
                <a:latin typeface="+mn-lt"/>
              </a:rPr>
              <a:t>Vraivrand</a:t>
            </a:r>
            <a:endParaRPr lang="fr-FR" sz="1800" dirty="0">
              <a:solidFill>
                <a:srgbClr val="156082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A1B7A-6BAD-129C-AD26-01638A46D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C8E763A-7786-4D29-8955-0907686EA4A2}"/>
              </a:ext>
            </a:extLst>
          </p:cNvPr>
          <p:cNvSpPr txBox="1"/>
          <p:nvPr/>
        </p:nvSpPr>
        <p:spPr>
          <a:xfrm>
            <a:off x="552368" y="1777416"/>
            <a:ext cx="9331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Existe aussi : structure hybride céramique + verre feuilleté </a:t>
            </a:r>
          </a:p>
          <a:p>
            <a:endParaRPr lang="fr-FR" sz="1600" dirty="0"/>
          </a:p>
          <a:p>
            <a:r>
              <a:rPr lang="fr-FR" sz="1600" dirty="0"/>
              <a:t>Céramique -&gt; Brise la pointe du projectile</a:t>
            </a:r>
          </a:p>
          <a:p>
            <a:r>
              <a:rPr lang="fr-FR" sz="1600" dirty="0"/>
              <a:t>Verre feuilleté → absorbe l’énergie cinétique résiduelle du projectile</a:t>
            </a:r>
          </a:p>
          <a:p>
            <a:endParaRPr lang="fr-FR" sz="1600" dirty="0"/>
          </a:p>
          <a:p>
            <a:r>
              <a:rPr lang="fr-FR" sz="1600" b="1" dirty="0"/>
              <a:t>Problème : ces solutions pénalisent la mobilité des véhicules par leur masse et leur épaisseur.</a:t>
            </a: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3A682F8-0C7D-3F76-8531-C159178F700E}"/>
              </a:ext>
            </a:extLst>
          </p:cNvPr>
          <p:cNvSpPr/>
          <p:nvPr/>
        </p:nvSpPr>
        <p:spPr>
          <a:xfrm>
            <a:off x="448016" y="273146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2750" b="1" noProof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Contexte global</a:t>
            </a:r>
            <a:endParaRPr lang="fr-FR" sz="2750" noProof="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0A6E0A22-AD64-C93E-60BE-0AC3C5FB362F}"/>
              </a:ext>
            </a:extLst>
          </p:cNvPr>
          <p:cNvSpPr/>
          <p:nvPr/>
        </p:nvSpPr>
        <p:spPr>
          <a:xfrm>
            <a:off x="681418" y="813222"/>
            <a:ext cx="394751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fr-FR" b="1" noProof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 besoin en protection pare balle plus légère</a:t>
            </a:r>
            <a:endParaRPr lang="fr-FR" noProof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84CBB2A2-F225-381B-52E8-510A15A7CDA7}"/>
              </a:ext>
            </a:extLst>
          </p:cNvPr>
          <p:cNvSpPr/>
          <p:nvPr/>
        </p:nvSpPr>
        <p:spPr>
          <a:xfrm>
            <a:off x="448016" y="3428595"/>
            <a:ext cx="3420549" cy="3441179"/>
          </a:xfrm>
          <a:custGeom>
            <a:avLst/>
            <a:gdLst/>
            <a:ahLst/>
            <a:cxnLst/>
            <a:rect l="l" t="t" r="r" b="b"/>
            <a:pathLst>
              <a:path w="3674660" h="7135262">
                <a:moveTo>
                  <a:pt x="0" y="0"/>
                </a:moveTo>
                <a:lnTo>
                  <a:pt x="3674660" y="0"/>
                </a:lnTo>
                <a:lnTo>
                  <a:pt x="3674660" y="7135262"/>
                </a:lnTo>
                <a:lnTo>
                  <a:pt x="0" y="71352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sz="1200" noProof="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B0D7493-A70C-24AB-9B12-48D952B54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6043" y="3428595"/>
            <a:ext cx="3043141" cy="3441179"/>
          </a:xfrm>
          <a:prstGeom prst="rect">
            <a:avLst/>
          </a:prstGeom>
        </p:spPr>
      </p:pic>
      <p:pic>
        <p:nvPicPr>
          <p:cNvPr id="4" name="Image 3" descr="Patrouille à KIDAL le 13 aout 2016, par une section du 27 bataillon de chasseurs alpins.">
            <a:extLst>
              <a:ext uri="{FF2B5EF4-FFF2-40B4-BE49-F238E27FC236}">
                <a16:creationId xmlns:a16="http://schemas.microsoft.com/office/drawing/2014/main" id="{B9CBF234-565A-BABD-86C8-D244650165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773" y="3449728"/>
            <a:ext cx="5101512" cy="28599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B14725F-90C1-4AED-C6EF-0B7988FCEA66}"/>
              </a:ext>
            </a:extLst>
          </p:cNvPr>
          <p:cNvSpPr txBox="1"/>
          <p:nvPr/>
        </p:nvSpPr>
        <p:spPr>
          <a:xfrm>
            <a:off x="4449335" y="6309667"/>
            <a:ext cx="24080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Véhicule blindé léger, armée de terre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2979571-1D80-FD54-16FC-F66E833950C3}"/>
              </a:ext>
            </a:extLst>
          </p:cNvPr>
          <p:cNvSpPr/>
          <p:nvPr/>
        </p:nvSpPr>
        <p:spPr>
          <a:xfrm>
            <a:off x="552368" y="1160254"/>
            <a:ext cx="1662545" cy="590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805FB3-15B7-C1D7-010E-DE2EF6579211}"/>
              </a:ext>
            </a:extLst>
          </p:cNvPr>
          <p:cNvSpPr txBox="1"/>
          <p:nvPr/>
        </p:nvSpPr>
        <p:spPr>
          <a:xfrm>
            <a:off x="538117" y="1163067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Blindage transparent</a:t>
            </a:r>
            <a:endParaRPr lang="fr-FR" sz="1600" noProof="0" dirty="0">
              <a:latin typeface="Open Sans" panose="020B0606030504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99F147C-0428-5DB9-2591-1B586B45E553}"/>
              </a:ext>
            </a:extLst>
          </p:cNvPr>
          <p:cNvSpPr/>
          <p:nvPr/>
        </p:nvSpPr>
        <p:spPr>
          <a:xfrm>
            <a:off x="2765552" y="1166302"/>
            <a:ext cx="1662545" cy="590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F3097E-A44C-B711-0F48-B7370AAB0EAC}"/>
              </a:ext>
            </a:extLst>
          </p:cNvPr>
          <p:cNvSpPr txBox="1"/>
          <p:nvPr/>
        </p:nvSpPr>
        <p:spPr>
          <a:xfrm>
            <a:off x="2746424" y="1163066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Verre </a:t>
            </a:r>
          </a:p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feuilleté</a:t>
            </a:r>
            <a:endParaRPr lang="fr-FR" sz="1600" noProof="0" dirty="0">
              <a:latin typeface="Open Sans" panose="020B0606030504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C4E5C9D-42E5-1831-8020-8F1B97AB8F4F}"/>
              </a:ext>
            </a:extLst>
          </p:cNvPr>
          <p:cNvSpPr/>
          <p:nvPr/>
        </p:nvSpPr>
        <p:spPr>
          <a:xfrm>
            <a:off x="5016990" y="1171358"/>
            <a:ext cx="1662545" cy="590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46CFFA6-A507-D413-9C71-FFC9A098B32B}"/>
              </a:ext>
            </a:extLst>
          </p:cNvPr>
          <p:cNvSpPr txBox="1"/>
          <p:nvPr/>
        </p:nvSpPr>
        <p:spPr>
          <a:xfrm>
            <a:off x="5036117" y="1176983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Empilement de verre</a:t>
            </a:r>
            <a:endParaRPr lang="fr-FR" sz="1600" noProof="0" dirty="0">
              <a:latin typeface="Open Sans" panose="020B0606030504020204" pitchFamily="34" charset="0"/>
            </a:endParaRPr>
          </a:p>
        </p:txBody>
      </p:sp>
      <p:sp>
        <p:nvSpPr>
          <p:cNvPr id="15" name="Égal 14">
            <a:extLst>
              <a:ext uri="{FF2B5EF4-FFF2-40B4-BE49-F238E27FC236}">
                <a16:creationId xmlns:a16="http://schemas.microsoft.com/office/drawing/2014/main" id="{9C39485F-0012-B772-2347-F8C038F29648}"/>
              </a:ext>
            </a:extLst>
          </p:cNvPr>
          <p:cNvSpPr/>
          <p:nvPr/>
        </p:nvSpPr>
        <p:spPr>
          <a:xfrm>
            <a:off x="2214913" y="1271211"/>
            <a:ext cx="550639" cy="395112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Égal 15">
            <a:extLst>
              <a:ext uri="{FF2B5EF4-FFF2-40B4-BE49-F238E27FC236}">
                <a16:creationId xmlns:a16="http://schemas.microsoft.com/office/drawing/2014/main" id="{FF6CAAA6-D8F3-C2A4-A08F-FA997CB1616B}"/>
              </a:ext>
            </a:extLst>
          </p:cNvPr>
          <p:cNvSpPr/>
          <p:nvPr/>
        </p:nvSpPr>
        <p:spPr>
          <a:xfrm>
            <a:off x="4447224" y="1255384"/>
            <a:ext cx="550639" cy="395112"/>
          </a:xfrm>
          <a:prstGeom prst="mathEqua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94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2" grpId="0" animBg="1"/>
      <p:bldP spid="7" grpId="0" animBg="1"/>
      <p:bldP spid="9" grpId="0"/>
      <p:bldP spid="10" grpId="0" animBg="1"/>
      <p:bldP spid="12" grpId="0"/>
      <p:bldP spid="13" grpId="0" animBg="1"/>
      <p:bldP spid="14" grpId="0"/>
      <p:bldP spid="15" grpId="0" animBg="1"/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BBFA8D9-D2A5-E7EB-1DBD-5C049155DFEF}"/>
              </a:ext>
            </a:extLst>
          </p:cNvPr>
          <p:cNvSpPr txBox="1"/>
          <p:nvPr/>
        </p:nvSpPr>
        <p:spPr>
          <a:xfrm>
            <a:off x="738021" y="938284"/>
            <a:ext cx="10642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</a:rPr>
              <a:t>Solution: structure hybride céramique + composite</a:t>
            </a:r>
            <a:endParaRPr lang="fr-FR" dirty="0"/>
          </a:p>
          <a:p>
            <a:r>
              <a:rPr lang="fr-FR" dirty="0"/>
              <a:t>Remplacer le verre massif par un composite à matrice organique renforcé de fibres de verre</a:t>
            </a: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792EB308-A5DB-0448-BEA4-65ADECC9B09B}"/>
              </a:ext>
            </a:extLst>
          </p:cNvPr>
          <p:cNvSpPr/>
          <p:nvPr/>
        </p:nvSpPr>
        <p:spPr>
          <a:xfrm>
            <a:off x="448016" y="273146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2750" b="1" noProof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 solution imaginée</a:t>
            </a:r>
            <a:endParaRPr lang="fr-FR" sz="2750" noProof="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8478ED-F79E-B6E6-F20F-6221D16B8F06}"/>
              </a:ext>
            </a:extLst>
          </p:cNvPr>
          <p:cNvSpPr txBox="1"/>
          <p:nvPr/>
        </p:nvSpPr>
        <p:spPr>
          <a:xfrm>
            <a:off x="738020" y="3192533"/>
            <a:ext cx="6072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</a:rPr>
              <a:t>Trois verrous majeurs pour obtenir un composite transparent</a:t>
            </a:r>
            <a:r>
              <a:rPr lang="fr-FR" b="1" dirty="0">
                <a:solidFill>
                  <a:prstClr val="black"/>
                </a:solidFill>
                <a:latin typeface="Calibri" panose="020F0502020204030204"/>
                <a:ea typeface="Inter Bold" pitchFamily="34" charset="-122"/>
              </a:rPr>
              <a:t>:</a:t>
            </a:r>
            <a:endParaRPr lang="fr-FR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8F4097A2-32A9-0F26-BA01-EA15E965A45B}"/>
              </a:ext>
            </a:extLst>
          </p:cNvPr>
          <p:cNvSpPr/>
          <p:nvPr/>
        </p:nvSpPr>
        <p:spPr>
          <a:xfrm>
            <a:off x="738020" y="1673198"/>
            <a:ext cx="1443049" cy="268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fr-FR" b="1" noProof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</a:rPr>
              <a:t>Contraintes: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1239F1-6C5F-1668-DE40-0D4A6102C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074" y="1697272"/>
            <a:ext cx="4018967" cy="50043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0B1C41-18BF-2AE6-D821-53B23374AD27}"/>
              </a:ext>
            </a:extLst>
          </p:cNvPr>
          <p:cNvSpPr txBox="1"/>
          <p:nvPr/>
        </p:nvSpPr>
        <p:spPr>
          <a:xfrm>
            <a:off x="2597993" y="4813009"/>
            <a:ext cx="2753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Snell Descartes: </a:t>
            </a:r>
          </a:p>
          <a:p>
            <a:r>
              <a:rPr lang="fr-FR" sz="2400" b="1" dirty="0"/>
              <a:t>n1sin(i1)=n2sin(i2)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78F2871-8D7A-72D7-42ED-C62CE1EC6401}"/>
              </a:ext>
            </a:extLst>
          </p:cNvPr>
          <p:cNvSpPr/>
          <p:nvPr/>
        </p:nvSpPr>
        <p:spPr>
          <a:xfrm>
            <a:off x="1087885" y="2030572"/>
            <a:ext cx="1662545" cy="59040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87D731-181C-9DB9-272B-71D14415454F}"/>
              </a:ext>
            </a:extLst>
          </p:cNvPr>
          <p:cNvSpPr txBox="1"/>
          <p:nvPr/>
        </p:nvSpPr>
        <p:spPr>
          <a:xfrm>
            <a:off x="1087885" y="2065014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Transparence</a:t>
            </a:r>
            <a:endParaRPr lang="fr-FR" sz="1600" i="1" noProof="0" dirty="0">
              <a:latin typeface="Open Sans" panose="020B0606030504020204" pitchFamily="34" charset="0"/>
            </a:endParaRPr>
          </a:p>
          <a:p>
            <a:pPr algn="ctr"/>
            <a:r>
              <a:rPr lang="fr-FR" sz="1600" noProof="0" dirty="0">
                <a:latin typeface="Open Sans" panose="020B0606030504020204" pitchFamily="34" charset="0"/>
              </a:rPr>
              <a:t>équivalente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B270E6F-A141-5C08-B369-767C4690F8B5}"/>
              </a:ext>
            </a:extLst>
          </p:cNvPr>
          <p:cNvSpPr/>
          <p:nvPr/>
        </p:nvSpPr>
        <p:spPr>
          <a:xfrm>
            <a:off x="3251654" y="2030572"/>
            <a:ext cx="1662545" cy="59040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44272A-BF64-CB67-9F2F-F541ECC1F596}"/>
              </a:ext>
            </a:extLst>
          </p:cNvPr>
          <p:cNvSpPr txBox="1"/>
          <p:nvPr/>
        </p:nvSpPr>
        <p:spPr>
          <a:xfrm>
            <a:off x="3251654" y="2065014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Protection </a:t>
            </a:r>
            <a:endParaRPr lang="fr-FR" sz="1600" i="1" noProof="0" dirty="0">
              <a:latin typeface="Open Sans" panose="020B0606030504020204" pitchFamily="34" charset="0"/>
            </a:endParaRPr>
          </a:p>
          <a:p>
            <a:pPr algn="ctr"/>
            <a:r>
              <a:rPr lang="fr-FR" sz="1600" noProof="0" dirty="0">
                <a:latin typeface="Open Sans" panose="020B0606030504020204" pitchFamily="34" charset="0"/>
              </a:rPr>
              <a:t>équivalente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F01792-45ED-025C-F6D4-83E65ED79F9B}"/>
              </a:ext>
            </a:extLst>
          </p:cNvPr>
          <p:cNvSpPr/>
          <p:nvPr/>
        </p:nvSpPr>
        <p:spPr>
          <a:xfrm>
            <a:off x="1087885" y="3638490"/>
            <a:ext cx="1662545" cy="590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D5E5AF-3F2C-1733-C4F3-E0CD94606213}"/>
              </a:ext>
            </a:extLst>
          </p:cNvPr>
          <p:cNvSpPr txBox="1"/>
          <p:nvPr/>
        </p:nvSpPr>
        <p:spPr>
          <a:xfrm>
            <a:off x="1087885" y="3655711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Indices de réfraction</a:t>
            </a:r>
            <a:endParaRPr lang="fr-FR" sz="1600" i="1" noProof="0" dirty="0">
              <a:latin typeface="Open Sans" panose="020B0606030504020204" pitchFamily="34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1E04FE9-44AB-9273-FE1E-B05E57921CE3}"/>
              </a:ext>
            </a:extLst>
          </p:cNvPr>
          <p:cNvSpPr/>
          <p:nvPr/>
        </p:nvSpPr>
        <p:spPr>
          <a:xfrm>
            <a:off x="3069085" y="3655711"/>
            <a:ext cx="1662545" cy="590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45A70F-C29A-A3DB-0543-EF2965EAB62A}"/>
              </a:ext>
            </a:extLst>
          </p:cNvPr>
          <p:cNvSpPr txBox="1"/>
          <p:nvPr/>
        </p:nvSpPr>
        <p:spPr>
          <a:xfrm>
            <a:off x="3069085" y="3672932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Open Sans" panose="020B0606030504020204" pitchFamily="34" charset="0"/>
              </a:rPr>
              <a:t>Imprégnation du renfort</a:t>
            </a:r>
            <a:endParaRPr lang="fr-FR" sz="1600" i="1" dirty="0">
              <a:latin typeface="Open Sans" panose="020B0606030504020204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85A9CA2-7ACA-7A3A-0D43-395EA61B1090}"/>
              </a:ext>
            </a:extLst>
          </p:cNvPr>
          <p:cNvSpPr/>
          <p:nvPr/>
        </p:nvSpPr>
        <p:spPr>
          <a:xfrm>
            <a:off x="5050284" y="3655711"/>
            <a:ext cx="1662545" cy="590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5928698-E83D-5A31-E799-D262C193473A}"/>
              </a:ext>
            </a:extLst>
          </p:cNvPr>
          <p:cNvSpPr txBox="1"/>
          <p:nvPr/>
        </p:nvSpPr>
        <p:spPr>
          <a:xfrm>
            <a:off x="5050284" y="3672932"/>
            <a:ext cx="166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État de surface</a:t>
            </a:r>
            <a:endParaRPr lang="fr-FR" sz="1600" i="1" noProof="0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8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animBg="1"/>
      <p:bldP spid="2" grpId="0"/>
      <p:bldP spid="3" grpId="0" animBg="1"/>
      <p:bldP spid="4" grpId="0"/>
      <p:bldP spid="9" grpId="0" animBg="1"/>
      <p:bldP spid="10" grpId="0"/>
      <p:bldP spid="11" grpId="0" animBg="1"/>
      <p:bldP spid="12" grpId="0"/>
      <p:bldP spid="14" grpId="0" animBg="1"/>
      <p:bldP spid="15" grpId="0"/>
      <p:bldP spid="16" grpId="0" animBg="1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7CA07-205F-74DC-9BB8-7805F3AB7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D050AEB-CD14-2EB4-1B0C-CC5E7BBC316A}"/>
              </a:ext>
            </a:extLst>
          </p:cNvPr>
          <p:cNvSpPr txBox="1"/>
          <p:nvPr/>
        </p:nvSpPr>
        <p:spPr>
          <a:xfrm>
            <a:off x="738021" y="938284"/>
            <a:ext cx="106054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</a:rPr>
              <a:t>ASTRID TRIBAL 2021, projet COMPTRANS de la Région Hauts-de-France 2023-2024, puis SATT Nord 2024 :</a:t>
            </a:r>
          </a:p>
          <a:p>
            <a:r>
              <a:rPr lang="fr-FR" dirty="0">
                <a:solidFill>
                  <a:srgbClr val="000000"/>
                </a:solidFill>
                <a:ea typeface="Inter Bold" pitchFamily="34" charset="-122"/>
              </a:rPr>
              <a:t>-Choix des matériaux -&gt; matrice résine époxy et renfort fibres de verre</a:t>
            </a:r>
          </a:p>
          <a:p>
            <a:r>
              <a:rPr lang="fr-FR" dirty="0">
                <a:solidFill>
                  <a:srgbClr val="000000"/>
                </a:solidFill>
                <a:ea typeface="Inter Bold" pitchFamily="34" charset="-122"/>
              </a:rPr>
              <a:t>-Choix d’un procédé de production de plaque composite -&gt; RTM</a:t>
            </a:r>
          </a:p>
          <a:p>
            <a:r>
              <a:rPr lang="fr-FR" dirty="0">
                <a:solidFill>
                  <a:srgbClr val="000000"/>
                </a:solidFill>
                <a:ea typeface="Inter Bold" pitchFamily="34" charset="-122"/>
              </a:rPr>
              <a:t>-Établir les premiers protocoles de fabrication/caractérisation  </a:t>
            </a:r>
          </a:p>
          <a:p>
            <a:r>
              <a:rPr lang="fr-FR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</a:rPr>
              <a:t>	 </a:t>
            </a:r>
          </a:p>
          <a:p>
            <a:endParaRPr lang="fr-FR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BB531149-095A-AC57-A76A-A973BB2F4593}"/>
              </a:ext>
            </a:extLst>
          </p:cNvPr>
          <p:cNvSpPr/>
          <p:nvPr/>
        </p:nvSpPr>
        <p:spPr>
          <a:xfrm>
            <a:off x="448016" y="273146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2750" b="1" noProof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Les anciens projets: </a:t>
            </a:r>
            <a:endParaRPr lang="fr-FR" sz="2750" noProof="0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67E971-BCBA-D867-80D5-820C47BC3E27}"/>
              </a:ext>
            </a:extLst>
          </p:cNvPr>
          <p:cNvGrpSpPr/>
          <p:nvPr/>
        </p:nvGrpSpPr>
        <p:grpSpPr>
          <a:xfrm>
            <a:off x="306501" y="2125145"/>
            <a:ext cx="3133384" cy="1134930"/>
            <a:chOff x="0" y="0"/>
            <a:chExt cx="4726130" cy="183344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E3CA70B-05FA-A22B-CA8D-E8E652239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709545" cy="183007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B40F4B7-2AE9-D700-1F3B-01A4132EA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4290" y="9728"/>
              <a:ext cx="2021840" cy="1823720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91227AC-E248-4F06-5E7E-E35125C37E34}"/>
              </a:ext>
            </a:extLst>
          </p:cNvPr>
          <p:cNvSpPr txBox="1"/>
          <p:nvPr/>
        </p:nvSpPr>
        <p:spPr>
          <a:xfrm>
            <a:off x="158494" y="3312417"/>
            <a:ext cx="4725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Photo d'une plaque composite transparente, à gauche du projet TRIBAL (ANR ASTRID) 2021-2024, à droite projet COMPTRANS (Région) 2023-2024 </a:t>
            </a:r>
          </a:p>
        </p:txBody>
      </p:sp>
      <p:pic>
        <p:nvPicPr>
          <p:cNvPr id="8" name="principe de fonctionnement d'un RTM [JtJBlFNEFJE]">
            <a:hlinkClick r:id="" action="ppaction://media"/>
            <a:extLst>
              <a:ext uri="{FF2B5EF4-FFF2-40B4-BE49-F238E27FC236}">
                <a16:creationId xmlns:a16="http://schemas.microsoft.com/office/drawing/2014/main" id="{F05CFE03-31CD-782E-8FDB-DE4BD96F07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28442" y="2490515"/>
            <a:ext cx="5229264" cy="2941461"/>
          </a:xfrm>
          <a:prstGeom prst="rect">
            <a:avLst/>
          </a:prstGeom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19DF329D-ED64-01FA-1032-685E1E80DC80}"/>
              </a:ext>
            </a:extLst>
          </p:cNvPr>
          <p:cNvGrpSpPr/>
          <p:nvPr/>
        </p:nvGrpSpPr>
        <p:grpSpPr>
          <a:xfrm>
            <a:off x="158494" y="3712527"/>
            <a:ext cx="6035477" cy="2872327"/>
            <a:chOff x="0" y="0"/>
            <a:chExt cx="13943167" cy="6912829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4CF2739-7ABF-9A63-61C0-55DA232DCD47}"/>
                </a:ext>
              </a:extLst>
            </p:cNvPr>
            <p:cNvSpPr/>
            <p:nvPr/>
          </p:nvSpPr>
          <p:spPr>
            <a:xfrm>
              <a:off x="0" y="0"/>
              <a:ext cx="13756139" cy="6448190"/>
            </a:xfrm>
            <a:custGeom>
              <a:avLst/>
              <a:gdLst/>
              <a:ahLst/>
              <a:cxnLst/>
              <a:rect l="l" t="t" r="r" b="b"/>
              <a:pathLst>
                <a:path w="13756139" h="6448190">
                  <a:moveTo>
                    <a:pt x="0" y="0"/>
                  </a:moveTo>
                  <a:lnTo>
                    <a:pt x="13756139" y="0"/>
                  </a:lnTo>
                  <a:lnTo>
                    <a:pt x="13756139" y="6448190"/>
                  </a:lnTo>
                  <a:lnTo>
                    <a:pt x="0" y="644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 dirty="0"/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AC749C57-7BED-BD5B-3363-A1046CEBA514}"/>
                </a:ext>
              </a:extLst>
            </p:cNvPr>
            <p:cNvGrpSpPr/>
            <p:nvPr/>
          </p:nvGrpSpPr>
          <p:grpSpPr>
            <a:xfrm>
              <a:off x="11374541" y="3546178"/>
              <a:ext cx="2568626" cy="3366651"/>
              <a:chOff x="0" y="0"/>
              <a:chExt cx="507383" cy="665018"/>
            </a:xfrm>
          </p:grpSpPr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05D11B50-198F-5671-9C48-C99560D0B088}"/>
                  </a:ext>
                </a:extLst>
              </p:cNvPr>
              <p:cNvSpPr/>
              <p:nvPr/>
            </p:nvSpPr>
            <p:spPr>
              <a:xfrm>
                <a:off x="0" y="0"/>
                <a:ext cx="507383" cy="665018"/>
              </a:xfrm>
              <a:custGeom>
                <a:avLst/>
                <a:gdLst/>
                <a:ahLst/>
                <a:cxnLst/>
                <a:rect l="l" t="t" r="r" b="b"/>
                <a:pathLst>
                  <a:path w="507383" h="665018">
                    <a:moveTo>
                      <a:pt x="0" y="0"/>
                    </a:moveTo>
                    <a:lnTo>
                      <a:pt x="507383" y="0"/>
                    </a:lnTo>
                    <a:lnTo>
                      <a:pt x="507383" y="665018"/>
                    </a:lnTo>
                    <a:lnTo>
                      <a:pt x="0" y="66501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 dirty="0"/>
              </a:p>
            </p:txBody>
          </p:sp>
          <p:sp>
            <p:nvSpPr>
              <p:cNvPr id="18" name="TextBox 8">
                <a:extLst>
                  <a:ext uri="{FF2B5EF4-FFF2-40B4-BE49-F238E27FC236}">
                    <a16:creationId xmlns:a16="http://schemas.microsoft.com/office/drawing/2014/main" id="{32FCA784-1BE2-9256-806B-28CBF0341AB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07383" cy="70311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lang="fr-FR" sz="1200" noProof="0" dirty="0"/>
              </a:p>
            </p:txBody>
          </p:sp>
        </p:grpSp>
        <p:sp>
          <p:nvSpPr>
            <p:cNvPr id="12" name="TextBox 9">
              <a:extLst>
                <a:ext uri="{FF2B5EF4-FFF2-40B4-BE49-F238E27FC236}">
                  <a16:creationId xmlns:a16="http://schemas.microsoft.com/office/drawing/2014/main" id="{DEFEF717-FCFA-E5D8-EC4F-AD9374ADA6A2}"/>
                </a:ext>
              </a:extLst>
            </p:cNvPr>
            <p:cNvSpPr txBox="1"/>
            <p:nvPr/>
          </p:nvSpPr>
          <p:spPr>
            <a:xfrm>
              <a:off x="1966096" y="6410089"/>
              <a:ext cx="8724703" cy="429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r>
                <a:rPr lang="fr-FR" sz="1266" noProof="0" dirty="0">
                  <a:solidFill>
                    <a:srgbClr val="002250"/>
                  </a:solidFill>
                  <a:latin typeface="Open Sans"/>
                  <a:ea typeface="Open Sans"/>
                  <a:cs typeface="Open Sans"/>
                  <a:sym typeface="Open Sans"/>
                </a:rPr>
                <a:t>Schéma de principe du procédé RTM mono-cuve à l'UMET </a:t>
              </a: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AF19DCB8-6BA1-3E7C-9ABE-F7BAD9E79376}"/>
                </a:ext>
              </a:extLst>
            </p:cNvPr>
            <p:cNvSpPr txBox="1"/>
            <p:nvPr/>
          </p:nvSpPr>
          <p:spPr>
            <a:xfrm>
              <a:off x="10308532" y="5737014"/>
              <a:ext cx="2278956" cy="5174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r>
                <a:rPr lang="fr-FR" sz="1266" noProof="0" dirty="0" err="1">
                  <a:solidFill>
                    <a:srgbClr val="002250"/>
                  </a:solidFill>
                  <a:latin typeface="Open Sans"/>
                  <a:ea typeface="Open Sans"/>
                  <a:cs typeface="Open Sans"/>
                  <a:sym typeface="Open Sans"/>
                </a:rPr>
                <a:t>catchpot</a:t>
              </a:r>
              <a:endParaRPr lang="fr-FR" sz="1266" noProof="0" dirty="0">
                <a:solidFill>
                  <a:srgbClr val="00225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4" name="Group 11">
              <a:extLst>
                <a:ext uri="{FF2B5EF4-FFF2-40B4-BE49-F238E27FC236}">
                  <a16:creationId xmlns:a16="http://schemas.microsoft.com/office/drawing/2014/main" id="{06BAC5CF-55C6-7A5C-1FD2-E3F45978E19A}"/>
                </a:ext>
              </a:extLst>
            </p:cNvPr>
            <p:cNvGrpSpPr/>
            <p:nvPr/>
          </p:nvGrpSpPr>
          <p:grpSpPr>
            <a:xfrm>
              <a:off x="954029" y="5775115"/>
              <a:ext cx="258915" cy="287685"/>
              <a:chOff x="0" y="0"/>
              <a:chExt cx="51144" cy="56827"/>
            </a:xfrm>
          </p:grpSpPr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93464D9F-D54E-9346-30CA-2E9EF56B5FF7}"/>
                  </a:ext>
                </a:extLst>
              </p:cNvPr>
              <p:cNvSpPr/>
              <p:nvPr/>
            </p:nvSpPr>
            <p:spPr>
              <a:xfrm>
                <a:off x="0" y="0"/>
                <a:ext cx="51144" cy="56827"/>
              </a:xfrm>
              <a:custGeom>
                <a:avLst/>
                <a:gdLst/>
                <a:ahLst/>
                <a:cxnLst/>
                <a:rect l="l" t="t" r="r" b="b"/>
                <a:pathLst>
                  <a:path w="51144" h="56827">
                    <a:moveTo>
                      <a:pt x="0" y="0"/>
                    </a:moveTo>
                    <a:lnTo>
                      <a:pt x="51144" y="0"/>
                    </a:lnTo>
                    <a:lnTo>
                      <a:pt x="51144" y="56827"/>
                    </a:lnTo>
                    <a:lnTo>
                      <a:pt x="0" y="5682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 dirty="0"/>
              </a:p>
            </p:txBody>
          </p:sp>
          <p:sp>
            <p:nvSpPr>
              <p:cNvPr id="16" name="TextBox 13">
                <a:extLst>
                  <a:ext uri="{FF2B5EF4-FFF2-40B4-BE49-F238E27FC236}">
                    <a16:creationId xmlns:a16="http://schemas.microsoft.com/office/drawing/2014/main" id="{79E112F4-36DB-879B-838B-5A017F63AA1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51144" cy="94927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lang="fr-FR" sz="1200" noProof="0" dirty="0"/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FC2F38D6-7B81-9F29-C96D-EF12D1B31156}"/>
              </a:ext>
            </a:extLst>
          </p:cNvPr>
          <p:cNvSpPr txBox="1"/>
          <p:nvPr/>
        </p:nvSpPr>
        <p:spPr>
          <a:xfrm>
            <a:off x="6160203" y="5660683"/>
            <a:ext cx="4957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https://</a:t>
            </a:r>
            <a:r>
              <a:rPr lang="fr-FR" dirty="0" err="1"/>
              <a:t>www.youtube.com</a:t>
            </a:r>
            <a:r>
              <a:rPr lang="fr-FR" dirty="0"/>
              <a:t>/</a:t>
            </a:r>
            <a:r>
              <a:rPr lang="fr-FR" dirty="0" err="1"/>
              <a:t>watch?v</a:t>
            </a:r>
            <a:r>
              <a:rPr lang="fr-FR" dirty="0"/>
              <a:t>=</a:t>
            </a:r>
            <a:r>
              <a:rPr lang="fr-FR" dirty="0" err="1"/>
              <a:t>JtJBlFNEFJE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425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14579D0-0E5C-E618-8348-62FE84A5257B}"/>
              </a:ext>
            </a:extLst>
          </p:cNvPr>
          <p:cNvSpPr txBox="1"/>
          <p:nvPr/>
        </p:nvSpPr>
        <p:spPr>
          <a:xfrm>
            <a:off x="824204" y="894859"/>
            <a:ext cx="10543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Comment optimiser le procédé de moulage par transfert de résine (RTM) pour améliorer la transparence des plaques composites produites ? 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C47B5B98-3C8D-1547-A695-99039E798C48}"/>
              </a:ext>
            </a:extLst>
          </p:cNvPr>
          <p:cNvSpPr/>
          <p:nvPr/>
        </p:nvSpPr>
        <p:spPr>
          <a:xfrm>
            <a:off x="448016" y="273146"/>
            <a:ext cx="4001319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2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</a:rPr>
              <a:t>Sujets du PFE</a:t>
            </a:r>
            <a:endParaRPr lang="fr-FR" sz="2750" noProof="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9BE5DF3-494B-8308-F8E5-E3F00A075CCD}"/>
              </a:ext>
            </a:extLst>
          </p:cNvPr>
          <p:cNvSpPr/>
          <p:nvPr/>
        </p:nvSpPr>
        <p:spPr>
          <a:xfrm>
            <a:off x="1590056" y="1906947"/>
            <a:ext cx="1662545" cy="59040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600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A5F442D-7615-6565-F999-13C597E99AF9}"/>
              </a:ext>
            </a:extLst>
          </p:cNvPr>
          <p:cNvSpPr txBox="1"/>
          <p:nvPr/>
        </p:nvSpPr>
        <p:spPr>
          <a:xfrm>
            <a:off x="1413936" y="1916444"/>
            <a:ext cx="2014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Transmittance</a:t>
            </a:r>
            <a:endParaRPr lang="fr-FR" sz="1600" i="1" noProof="0" dirty="0">
              <a:latin typeface="Open Sans" panose="020B0606030504020204" pitchFamily="34" charset="0"/>
            </a:endParaRPr>
          </a:p>
          <a:p>
            <a:pPr algn="ctr"/>
            <a:r>
              <a:rPr lang="fr-FR" sz="1600" noProof="0" dirty="0">
                <a:latin typeface="Open Sans" panose="020B0606030504020204" pitchFamily="34" charset="0"/>
              </a:rPr>
              <a:t>&gt;80%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D8806B-82C7-D751-5220-F0A70AE722CF}"/>
              </a:ext>
            </a:extLst>
          </p:cNvPr>
          <p:cNvSpPr/>
          <p:nvPr/>
        </p:nvSpPr>
        <p:spPr>
          <a:xfrm>
            <a:off x="5380047" y="1889169"/>
            <a:ext cx="1358882" cy="59040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25B02B-6465-619D-CFD7-F28E910FAB55}"/>
              </a:ext>
            </a:extLst>
          </p:cNvPr>
          <p:cNvSpPr txBox="1"/>
          <p:nvPr/>
        </p:nvSpPr>
        <p:spPr>
          <a:xfrm>
            <a:off x="5380046" y="1906947"/>
            <a:ext cx="1358883" cy="59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Brouillard</a:t>
            </a:r>
            <a:endParaRPr lang="fr-FR" sz="1600" i="1" noProof="0" dirty="0">
              <a:latin typeface="Open Sans" panose="020B0606030504020204" pitchFamily="34" charset="0"/>
            </a:endParaRPr>
          </a:p>
          <a:p>
            <a:pPr algn="ctr"/>
            <a:r>
              <a:rPr lang="fr-FR" sz="1600" noProof="0" dirty="0">
                <a:latin typeface="Open Sans" panose="020B0606030504020204" pitchFamily="34" charset="0"/>
              </a:rPr>
              <a:t>&lt;30%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2FD2E8D-F403-962C-814B-66DEA159B260}"/>
              </a:ext>
            </a:extLst>
          </p:cNvPr>
          <p:cNvSpPr/>
          <p:nvPr/>
        </p:nvSpPr>
        <p:spPr>
          <a:xfrm>
            <a:off x="8514134" y="1882416"/>
            <a:ext cx="2375913" cy="59040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FA1FDA-9035-5264-4DF1-0FBAF16832E8}"/>
              </a:ext>
            </a:extLst>
          </p:cNvPr>
          <p:cNvSpPr txBox="1"/>
          <p:nvPr/>
        </p:nvSpPr>
        <p:spPr>
          <a:xfrm>
            <a:off x="8514135" y="1903005"/>
            <a:ext cx="2375913" cy="59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latin typeface="Open Sans" panose="020B0606030504020204" pitchFamily="34" charset="0"/>
              </a:rPr>
              <a:t>Diminuer la masse</a:t>
            </a:r>
          </a:p>
          <a:p>
            <a:pPr algn="ctr"/>
            <a:r>
              <a:rPr lang="fr-FR" sz="1600" noProof="0" dirty="0">
                <a:latin typeface="Open Sans" panose="020B0606030504020204" pitchFamily="34" charset="0"/>
              </a:rPr>
              <a:t>30 à 60%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21B7F0E-2DAC-60DA-086A-59C812E4CD85}"/>
              </a:ext>
            </a:extLst>
          </p:cNvPr>
          <p:cNvCxnSpPr/>
          <p:nvPr/>
        </p:nvCxnSpPr>
        <p:spPr>
          <a:xfrm>
            <a:off x="448016" y="2816225"/>
            <a:ext cx="1141840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76C54862-CB7E-9E88-7A7E-DAA3649F3854}"/>
              </a:ext>
            </a:extLst>
          </p:cNvPr>
          <p:cNvSpPr txBox="1"/>
          <p:nvPr/>
        </p:nvSpPr>
        <p:spPr>
          <a:xfrm>
            <a:off x="1163088" y="5132145"/>
            <a:ext cx="100902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Norme ASTM D-1003:</a:t>
            </a:r>
          </a:p>
          <a:p>
            <a:endParaRPr lang="fr-F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Tt -&gt; Lumière totale transmise par l’échantillon</a:t>
            </a:r>
          </a:p>
          <a:p>
            <a:r>
              <a:rPr lang="fr-F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Td-&gt; Lumière diffusé par l’échantillon d’un angle supérieur à 3° par rapport au rayon incident</a:t>
            </a:r>
            <a:endParaRPr lang="fr-FR" dirty="0"/>
          </a:p>
          <a:p>
            <a:r>
              <a:rPr lang="fr-FR" dirty="0"/>
              <a:t>On calcul ensuite le brouillard </a:t>
            </a:r>
            <a:r>
              <a:rPr lang="fr-FR" b="1" dirty="0"/>
              <a:t>B(%) =Td/Tt*100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D839D72-1AF6-0B6D-76D5-9C3BA66EF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335" y="3032052"/>
            <a:ext cx="2994205" cy="20778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D8D1727-F536-ED52-E1EB-5809B029E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929" y="2894146"/>
            <a:ext cx="3212263" cy="2295258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3E967734-96A1-E539-B774-77458321E5FF}"/>
              </a:ext>
            </a:extLst>
          </p:cNvPr>
          <p:cNvCxnSpPr/>
          <p:nvPr/>
        </p:nvCxnSpPr>
        <p:spPr>
          <a:xfrm flipH="1">
            <a:off x="5257800" y="6120245"/>
            <a:ext cx="58189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73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ECA65C20-B22A-0587-0B2E-DBB617A1D18C}"/>
              </a:ext>
            </a:extLst>
          </p:cNvPr>
          <p:cNvSpPr/>
          <p:nvPr/>
        </p:nvSpPr>
        <p:spPr>
          <a:xfrm>
            <a:off x="496118" y="460475"/>
            <a:ext cx="194228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fr-FR" sz="2750" b="1" noProof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 d’action</a:t>
            </a:r>
            <a:endParaRPr lang="fr-FR" sz="275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4126285-A3D2-A141-ECE9-76D5DC6503B5}"/>
              </a:ext>
            </a:extLst>
          </p:cNvPr>
          <p:cNvSpPr txBox="1"/>
          <p:nvPr/>
        </p:nvSpPr>
        <p:spPr>
          <a:xfrm>
            <a:off x="608532" y="1352227"/>
            <a:ext cx="101195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2000" dirty="0"/>
              <a:t>Identifier les paramètres produits et procédé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dirty="0"/>
              <a:t>Identifier les paramètres les plus influents sur la transparence des plaques composites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2000" dirty="0"/>
              <a:t>Ajuster ces paramètres pour améliorer la transparence des plaques composites</a:t>
            </a:r>
          </a:p>
        </p:txBody>
      </p:sp>
    </p:spTree>
    <p:extLst>
      <p:ext uri="{BB962C8B-B14F-4D97-AF65-F5344CB8AC3E}">
        <p14:creationId xmlns:p14="http://schemas.microsoft.com/office/powerpoint/2010/main" val="427617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B753F-7B52-3FC0-7ABF-843382ABA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34C44-2018-E747-52D7-135FE8D61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151" y="213510"/>
            <a:ext cx="10862733" cy="684742"/>
          </a:xfrm>
        </p:spPr>
        <p:txBody>
          <a:bodyPr>
            <a:noAutofit/>
          </a:bodyPr>
          <a:lstStyle/>
          <a:p>
            <a:r>
              <a:rPr lang="fr-FR" sz="280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Présentation de l’étude 1: Influence des paramètres A1,N1,T1,T2 sur la transparence des plaques composites</a:t>
            </a:r>
            <a:endParaRPr lang="fr-FR" sz="290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FB976A9-2715-7374-0710-BC1B9FDB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C03E-0489-054E-8E3A-2FE8AAC1FF0A}" type="slidenum">
              <a:rPr lang="fr-FR" noProof="0" smtClean="0"/>
              <a:t>53</a:t>
            </a:fld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B14942-0920-9163-6AED-96B7CFBB9600}"/>
              </a:ext>
            </a:extLst>
          </p:cNvPr>
          <p:cNvSpPr txBox="1"/>
          <p:nvPr/>
        </p:nvSpPr>
        <p:spPr>
          <a:xfrm>
            <a:off x="224599" y="1358897"/>
            <a:ext cx="243015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u="sng" noProof="0" dirty="0"/>
              <a:t>Paramètres produits</a:t>
            </a:r>
          </a:p>
          <a:p>
            <a:r>
              <a:rPr lang="fr-FR" sz="2000" noProof="0" dirty="0"/>
              <a:t>A1: armure</a:t>
            </a:r>
          </a:p>
          <a:p>
            <a:r>
              <a:rPr lang="fr-FR" sz="2000" noProof="0" dirty="0"/>
              <a:t>N1: nombre de plis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C62209-ED0D-4451-451C-9B33024B14FC}"/>
              </a:ext>
            </a:extLst>
          </p:cNvPr>
          <p:cNvSpPr txBox="1"/>
          <p:nvPr/>
        </p:nvSpPr>
        <p:spPr>
          <a:xfrm>
            <a:off x="2766819" y="1331431"/>
            <a:ext cx="33291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u="sng" noProof="0" dirty="0"/>
              <a:t>Paramètres procédés:</a:t>
            </a:r>
          </a:p>
          <a:p>
            <a:r>
              <a:rPr lang="fr-FR" sz="2000" noProof="0" dirty="0"/>
              <a:t>T1: température de la cuve</a:t>
            </a:r>
          </a:p>
          <a:p>
            <a:r>
              <a:rPr lang="fr-FR" sz="2000" noProof="0" dirty="0"/>
              <a:t>T2: température de la presse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37121A-BD5F-FFBD-BC7F-A1B669542775}"/>
              </a:ext>
            </a:extLst>
          </p:cNvPr>
          <p:cNvSpPr txBox="1"/>
          <p:nvPr/>
        </p:nvSpPr>
        <p:spPr>
          <a:xfrm>
            <a:off x="224599" y="4715775"/>
            <a:ext cx="7647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noProof="0" dirty="0"/>
              <a:t>4 paramètres, 3 niveaux =&gt; 3</a:t>
            </a:r>
            <a:r>
              <a:rPr lang="fr-FR" sz="2000" baseline="30000" noProof="0" dirty="0"/>
              <a:t>4</a:t>
            </a:r>
            <a:r>
              <a:rPr lang="fr-FR" sz="2000" noProof="0" dirty="0"/>
              <a:t>= 81 Combinaisons possibles</a:t>
            </a:r>
          </a:p>
          <a:p>
            <a:r>
              <a:rPr lang="fr-FR" sz="2000" noProof="0" dirty="0"/>
              <a:t>Réduits à 9 combinaisons pour économiser du temps et du matériel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032C409-D9F7-3F4B-A6B8-4DF604DE3978}"/>
              </a:ext>
            </a:extLst>
          </p:cNvPr>
          <p:cNvGraphicFramePr>
            <a:graphicFrameLocks noGrp="1"/>
          </p:cNvGraphicFramePr>
          <p:nvPr/>
        </p:nvGraphicFramePr>
        <p:xfrm>
          <a:off x="376670" y="2807739"/>
          <a:ext cx="5853848" cy="1828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463462">
                  <a:extLst>
                    <a:ext uri="{9D8B030D-6E8A-4147-A177-3AD203B41FA5}">
                      <a16:colId xmlns:a16="http://schemas.microsoft.com/office/drawing/2014/main" val="497387565"/>
                    </a:ext>
                  </a:extLst>
                </a:gridCol>
                <a:gridCol w="1463462">
                  <a:extLst>
                    <a:ext uri="{9D8B030D-6E8A-4147-A177-3AD203B41FA5}">
                      <a16:colId xmlns:a16="http://schemas.microsoft.com/office/drawing/2014/main" val="890039302"/>
                    </a:ext>
                  </a:extLst>
                </a:gridCol>
                <a:gridCol w="1463462">
                  <a:extLst>
                    <a:ext uri="{9D8B030D-6E8A-4147-A177-3AD203B41FA5}">
                      <a16:colId xmlns:a16="http://schemas.microsoft.com/office/drawing/2014/main" val="2367224914"/>
                    </a:ext>
                  </a:extLst>
                </a:gridCol>
                <a:gridCol w="1463462">
                  <a:extLst>
                    <a:ext uri="{9D8B030D-6E8A-4147-A177-3AD203B41FA5}">
                      <a16:colId xmlns:a16="http://schemas.microsoft.com/office/drawing/2014/main" val="2189167427"/>
                    </a:ext>
                  </a:extLst>
                </a:gridCol>
              </a:tblGrid>
              <a:tr h="274896">
                <a:tc>
                  <a:txBody>
                    <a:bodyPr/>
                    <a:lstStyle/>
                    <a:p>
                      <a:r>
                        <a:rPr lang="fr-FR" noProof="0" dirty="0"/>
                        <a:t>Paramètres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Niveau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Niveau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Niveau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71957"/>
                  </a:ext>
                </a:extLst>
              </a:tr>
              <a:tr h="274896">
                <a:tc>
                  <a:txBody>
                    <a:bodyPr/>
                    <a:lstStyle/>
                    <a:p>
                      <a:r>
                        <a:rPr lang="fr-FR" noProof="0" dirty="0"/>
                        <a:t>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Toile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Sergé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Satin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37046"/>
                  </a:ext>
                </a:extLst>
              </a:tr>
              <a:tr h="274896">
                <a:tc>
                  <a:txBody>
                    <a:bodyPr/>
                    <a:lstStyle/>
                    <a:p>
                      <a:r>
                        <a:rPr lang="fr-FR" noProof="0" dirty="0"/>
                        <a:t>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995214"/>
                  </a:ext>
                </a:extLst>
              </a:tr>
              <a:tr h="274896">
                <a:tc>
                  <a:txBody>
                    <a:bodyPr/>
                    <a:lstStyle/>
                    <a:p>
                      <a:r>
                        <a:rPr lang="fr-FR" noProof="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73631"/>
                  </a:ext>
                </a:extLst>
              </a:tr>
              <a:tr h="271130">
                <a:tc>
                  <a:txBody>
                    <a:bodyPr/>
                    <a:lstStyle/>
                    <a:p>
                      <a:r>
                        <a:rPr lang="fr-FR" noProof="0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noProof="0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502835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50EF8ED-520F-453D-ADE5-212E8EE8F7AB}"/>
              </a:ext>
            </a:extLst>
          </p:cNvPr>
          <p:cNvGraphicFramePr>
            <a:graphicFrameLocks noGrp="1"/>
          </p:cNvGraphicFramePr>
          <p:nvPr/>
        </p:nvGraphicFramePr>
        <p:xfrm>
          <a:off x="7062564" y="1173220"/>
          <a:ext cx="4904837" cy="130247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670120">
                  <a:extLst>
                    <a:ext uri="{9D8B030D-6E8A-4147-A177-3AD203B41FA5}">
                      <a16:colId xmlns:a16="http://schemas.microsoft.com/office/drawing/2014/main" val="3977009745"/>
                    </a:ext>
                  </a:extLst>
                </a:gridCol>
                <a:gridCol w="1475746">
                  <a:extLst>
                    <a:ext uri="{9D8B030D-6E8A-4147-A177-3AD203B41FA5}">
                      <a16:colId xmlns:a16="http://schemas.microsoft.com/office/drawing/2014/main" val="2213919092"/>
                    </a:ext>
                  </a:extLst>
                </a:gridCol>
                <a:gridCol w="919657">
                  <a:extLst>
                    <a:ext uri="{9D8B030D-6E8A-4147-A177-3AD203B41FA5}">
                      <a16:colId xmlns:a16="http://schemas.microsoft.com/office/drawing/2014/main" val="3773325102"/>
                    </a:ext>
                  </a:extLst>
                </a:gridCol>
                <a:gridCol w="919657">
                  <a:extLst>
                    <a:ext uri="{9D8B030D-6E8A-4147-A177-3AD203B41FA5}">
                      <a16:colId xmlns:a16="http://schemas.microsoft.com/office/drawing/2014/main" val="918548135"/>
                    </a:ext>
                  </a:extLst>
                </a:gridCol>
                <a:gridCol w="919657">
                  <a:extLst>
                    <a:ext uri="{9D8B030D-6E8A-4147-A177-3AD203B41FA5}">
                      <a16:colId xmlns:a16="http://schemas.microsoft.com/office/drawing/2014/main" val="3095111398"/>
                    </a:ext>
                  </a:extLst>
                </a:gridCol>
              </a:tblGrid>
              <a:tr h="56999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 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150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Masse surfacique [g/m2]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Épaisseur [mm]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Fils chaine/cm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Fils trame/cm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1941236"/>
                  </a:ext>
                </a:extLst>
              </a:tr>
              <a:tr h="24416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>
                          <a:effectLst/>
                        </a:rPr>
                        <a:t>Sergé 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>
                          <a:effectLst/>
                        </a:rPr>
                        <a:t>367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0,57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6,6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68798504"/>
                  </a:ext>
                </a:extLst>
              </a:tr>
              <a:tr h="24416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>
                          <a:effectLst/>
                        </a:rPr>
                        <a:t>Satin 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300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0,32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22,6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21,3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6582198"/>
                  </a:ext>
                </a:extLst>
              </a:tr>
              <a:tr h="24416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Toile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>
                          <a:effectLst/>
                        </a:rPr>
                        <a:t>160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 0,15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>
                          <a:effectLst/>
                        </a:rPr>
                        <a:t>12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fr-FR" sz="1200" u="none" strike="noStrike" dirty="0">
                          <a:effectLst/>
                        </a:rPr>
                        <a:t>12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239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15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86CBC-733F-F177-8207-F4F2916AE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2EC9D-AC47-FCC0-3583-C260C3682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152" y="226185"/>
            <a:ext cx="10862733" cy="684742"/>
          </a:xfrm>
        </p:spPr>
        <p:txBody>
          <a:bodyPr>
            <a:noAutofit/>
          </a:bodyPr>
          <a:lstStyle/>
          <a:p>
            <a:r>
              <a:rPr lang="fr-FR" sz="2800" noProof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Présentation de l’étude 1: Influence des paramètres A1,N1,T1,T2 sur la transparence des plaques composites</a:t>
            </a:r>
            <a:endParaRPr lang="fr-FR" sz="2900" noProof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BBB197B-173B-AED5-FD36-D630CE0BF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C03E-0489-054E-8E3A-2FE8AAC1FF0A}" type="slidenum">
              <a:rPr lang="fr-FR" noProof="0" smtClean="0"/>
              <a:t>54</a:t>
            </a:fld>
            <a:endParaRPr lang="fr-FR" noProof="0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5193430-055E-3F9B-6FDF-2FFA05E38D4B}"/>
              </a:ext>
            </a:extLst>
          </p:cNvPr>
          <p:cNvGraphicFramePr>
            <a:graphicFrameLocks noGrp="1"/>
          </p:cNvGraphicFramePr>
          <p:nvPr/>
        </p:nvGraphicFramePr>
        <p:xfrm>
          <a:off x="799152" y="1879029"/>
          <a:ext cx="9080500" cy="35655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73868504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4095185199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1297591498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1570810096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368408354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343892387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25593988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59644969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1223401144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893043608"/>
                    </a:ext>
                  </a:extLst>
                </a:gridCol>
              </a:tblGrid>
              <a:tr h="35775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Plaque composite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1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4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6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7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8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9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221912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T1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(°C )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42945497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T2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(°C )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35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30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7509616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N1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24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16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16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24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20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16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24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9768774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A1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Sergé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Sergé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Sergé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Satin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Satin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Satin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Toile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Toile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fr-FR" sz="2000" u="none" strike="noStrike" noProof="0" dirty="0">
                          <a:effectLst/>
                        </a:rPr>
                        <a:t>Toile</a:t>
                      </a:r>
                      <a:endParaRPr lang="fr-FR" sz="2000" b="0" i="0" u="none" strike="noStrike" noProof="0" dirty="0">
                        <a:solidFill>
                          <a:srgbClr val="000000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57150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4486003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EACB0C0-0D4A-D5DF-3BDC-DB9DC63AF0AB}"/>
              </a:ext>
            </a:extLst>
          </p:cNvPr>
          <p:cNvSpPr txBox="1"/>
          <p:nvPr/>
        </p:nvSpPr>
        <p:spPr>
          <a:xfrm>
            <a:off x="799152" y="1283037"/>
            <a:ext cx="990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Moins d’information qu’avec un plan complet mais </a:t>
            </a:r>
            <a:r>
              <a:rPr lang="fr-FR" noProof="0" dirty="0"/>
              <a:t>suffisant pour identifier les facteurs principaux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FCCA13-6ECB-9629-7EC8-D96CF6441AB1}"/>
              </a:ext>
            </a:extLst>
          </p:cNvPr>
          <p:cNvSpPr txBox="1"/>
          <p:nvPr/>
        </p:nvSpPr>
        <p:spPr>
          <a:xfrm>
            <a:off x="799152" y="5504032"/>
            <a:ext cx="99272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noProof="0" dirty="0"/>
              <a:t>20°C Température du labo</a:t>
            </a:r>
          </a:p>
          <a:p>
            <a:r>
              <a:rPr lang="fr-FR" sz="1600" noProof="0" dirty="0"/>
              <a:t>35°C viscosité de la résine divisée par 5 et temps de gel divisé par 2,4 par rapport à sa viscosité à 20°C</a:t>
            </a:r>
          </a:p>
          <a:p>
            <a:r>
              <a:rPr lang="fr-FR" sz="1600" noProof="0" dirty="0"/>
              <a:t>40°C viscosité de la résine divisée par 8 et  temps de gel divisé par 4,45 par rapport à sa viscosité à 20°C, risqué</a:t>
            </a:r>
          </a:p>
          <a:p>
            <a:r>
              <a:rPr lang="fr-FR" sz="1600" noProof="0" dirty="0"/>
              <a:t>Plis en 0°/90°, multiple de 4 pour respecter équilibre et symétrie</a:t>
            </a:r>
          </a:p>
        </p:txBody>
      </p:sp>
    </p:spTree>
    <p:extLst>
      <p:ext uri="{BB962C8B-B14F-4D97-AF65-F5344CB8AC3E}">
        <p14:creationId xmlns:p14="http://schemas.microsoft.com/office/powerpoint/2010/main" val="4597302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73F47-0F0C-5C0A-DFEE-8FFC674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74E329-3228-4B6C-53FB-3E30C3D03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575" y="116928"/>
            <a:ext cx="10515600" cy="241162"/>
          </a:xfrm>
        </p:spPr>
        <p:txBody>
          <a:bodyPr>
            <a:normAutofit fontScale="90000"/>
          </a:bodyPr>
          <a:lstStyle/>
          <a:p>
            <a:r>
              <a:rPr lang="fr-FR" sz="3100" dirty="0"/>
              <a:t>Présentation des résultats: Plaques du plan d’expérience</a:t>
            </a:r>
            <a:endParaRPr lang="fr-FR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A467B0B-D644-2359-2315-ECACD808ED52}"/>
              </a:ext>
            </a:extLst>
          </p:cNvPr>
          <p:cNvSpPr txBox="1"/>
          <p:nvPr/>
        </p:nvSpPr>
        <p:spPr>
          <a:xfrm>
            <a:off x="136693" y="500123"/>
            <a:ext cx="1197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A1= Toile</a:t>
            </a:r>
          </a:p>
        </p:txBody>
      </p:sp>
      <p:sp>
        <p:nvSpPr>
          <p:cNvPr id="35" name="Espace réservé du numéro de diapositive 34">
            <a:extLst>
              <a:ext uri="{FF2B5EF4-FFF2-40B4-BE49-F238E27FC236}">
                <a16:creationId xmlns:a16="http://schemas.microsoft.com/office/drawing/2014/main" id="{20F5AE79-808B-D08B-9A30-35E988DC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C03E-0489-054E-8E3A-2FE8AAC1FF0A}" type="slidenum">
              <a:rPr lang="fr-FR" smtClean="0"/>
              <a:t>55</a:t>
            </a:fld>
            <a:endParaRPr lang="fr-FR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2A4D881C-DF4C-73B7-E8A6-4974EDA3A1B0}"/>
              </a:ext>
            </a:extLst>
          </p:cNvPr>
          <p:cNvSpPr txBox="1"/>
          <p:nvPr/>
        </p:nvSpPr>
        <p:spPr>
          <a:xfrm>
            <a:off x="1439281" y="642157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MV020</a:t>
            </a: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3D4A7D29-B2D9-DAC8-6C2C-B806F168AA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45" t="21201" r="13333" b="1356"/>
          <a:stretch>
            <a:fillRect/>
          </a:stretch>
        </p:blipFill>
        <p:spPr>
          <a:xfrm>
            <a:off x="230968" y="1011490"/>
            <a:ext cx="2257200" cy="1766373"/>
          </a:xfrm>
          <a:prstGeom prst="rect">
            <a:avLst/>
          </a:prstGeom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0745E894-B0A8-865F-0A56-0D114C5C3138}"/>
              </a:ext>
            </a:extLst>
          </p:cNvPr>
          <p:cNvSpPr txBox="1"/>
          <p:nvPr/>
        </p:nvSpPr>
        <p:spPr>
          <a:xfrm>
            <a:off x="2496520" y="1177741"/>
            <a:ext cx="11977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T1(°C)=30</a:t>
            </a:r>
          </a:p>
          <a:p>
            <a:r>
              <a:rPr lang="fr-FR" sz="1400" dirty="0"/>
              <a:t>T2(°C)=35</a:t>
            </a:r>
          </a:p>
          <a:p>
            <a:r>
              <a:rPr lang="fr-FR" sz="1400" dirty="0"/>
              <a:t>N1=24</a:t>
            </a:r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35742422-0AE1-98BA-41F6-C1A1C067B306}"/>
              </a:ext>
            </a:extLst>
          </p:cNvPr>
          <p:cNvCxnSpPr>
            <a:cxnSpLocks/>
          </p:cNvCxnSpPr>
          <p:nvPr/>
        </p:nvCxnSpPr>
        <p:spPr>
          <a:xfrm>
            <a:off x="1302942" y="2357292"/>
            <a:ext cx="925200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4" name="ZoneTexte 63">
            <a:extLst>
              <a:ext uri="{FF2B5EF4-FFF2-40B4-BE49-F238E27FC236}">
                <a16:creationId xmlns:a16="http://schemas.microsoft.com/office/drawing/2014/main" id="{FBE0166C-7AF2-B1D7-9185-6967A6A6D3CC}"/>
              </a:ext>
            </a:extLst>
          </p:cNvPr>
          <p:cNvSpPr txBox="1"/>
          <p:nvPr/>
        </p:nvSpPr>
        <p:spPr>
          <a:xfrm>
            <a:off x="1549544" y="2449277"/>
            <a:ext cx="6270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FF00"/>
                </a:solidFill>
              </a:rPr>
              <a:t>5cm</a:t>
            </a:r>
          </a:p>
        </p:txBody>
      </p:sp>
      <p:pic>
        <p:nvPicPr>
          <p:cNvPr id="143" name="Image 142">
            <a:extLst>
              <a:ext uri="{FF2B5EF4-FFF2-40B4-BE49-F238E27FC236}">
                <a16:creationId xmlns:a16="http://schemas.microsoft.com/office/drawing/2014/main" id="{311AE126-67FE-58C7-5A50-08F6D60FF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038" y="967061"/>
            <a:ext cx="2280919" cy="1971693"/>
          </a:xfrm>
          <a:prstGeom prst="rect">
            <a:avLst/>
          </a:prstGeom>
        </p:spPr>
      </p:pic>
      <p:sp>
        <p:nvSpPr>
          <p:cNvPr id="144" name="ZoneTexte 143">
            <a:extLst>
              <a:ext uri="{FF2B5EF4-FFF2-40B4-BE49-F238E27FC236}">
                <a16:creationId xmlns:a16="http://schemas.microsoft.com/office/drawing/2014/main" id="{DA263E15-145C-A63C-32AE-ABF4677A2E19}"/>
              </a:ext>
            </a:extLst>
          </p:cNvPr>
          <p:cNvSpPr txBox="1"/>
          <p:nvPr/>
        </p:nvSpPr>
        <p:spPr>
          <a:xfrm>
            <a:off x="8722013" y="568986"/>
            <a:ext cx="91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MV018</a:t>
            </a: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D86C0181-C331-445D-8205-55B1340B1CF7}"/>
              </a:ext>
            </a:extLst>
          </p:cNvPr>
          <p:cNvSpPr txBox="1"/>
          <p:nvPr/>
        </p:nvSpPr>
        <p:spPr>
          <a:xfrm>
            <a:off x="10842899" y="897383"/>
            <a:ext cx="11977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T1(°C)=20</a:t>
            </a:r>
          </a:p>
          <a:p>
            <a:r>
              <a:rPr lang="fr-FR" sz="1400" dirty="0"/>
              <a:t>T2(°C)=20</a:t>
            </a:r>
          </a:p>
          <a:p>
            <a:r>
              <a:rPr lang="fr-FR" sz="1400" dirty="0"/>
              <a:t>N1=20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6917B3D5-1B65-B84E-7788-EEAE8D4E8D03}"/>
              </a:ext>
            </a:extLst>
          </p:cNvPr>
          <p:cNvSpPr txBox="1"/>
          <p:nvPr/>
        </p:nvSpPr>
        <p:spPr>
          <a:xfrm>
            <a:off x="4589997" y="552981"/>
            <a:ext cx="1346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MV019</a:t>
            </a:r>
          </a:p>
        </p:txBody>
      </p:sp>
      <p:pic>
        <p:nvPicPr>
          <p:cNvPr id="150" name="Image 149">
            <a:extLst>
              <a:ext uri="{FF2B5EF4-FFF2-40B4-BE49-F238E27FC236}">
                <a16:creationId xmlns:a16="http://schemas.microsoft.com/office/drawing/2014/main" id="{1877F960-BEA4-EC75-4C5A-199F7B26F6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6360" y="869455"/>
            <a:ext cx="2555771" cy="2166906"/>
          </a:xfrm>
          <a:prstGeom prst="rect">
            <a:avLst/>
          </a:prstGeom>
        </p:spPr>
      </p:pic>
      <p:sp>
        <p:nvSpPr>
          <p:cNvPr id="151" name="ZoneTexte 150">
            <a:extLst>
              <a:ext uri="{FF2B5EF4-FFF2-40B4-BE49-F238E27FC236}">
                <a16:creationId xmlns:a16="http://schemas.microsoft.com/office/drawing/2014/main" id="{AEBB5AED-5668-94BD-7707-2AA3E505602A}"/>
              </a:ext>
            </a:extLst>
          </p:cNvPr>
          <p:cNvSpPr txBox="1"/>
          <p:nvPr/>
        </p:nvSpPr>
        <p:spPr>
          <a:xfrm>
            <a:off x="6557453" y="765595"/>
            <a:ext cx="1129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A1= Toile</a:t>
            </a:r>
          </a:p>
          <a:p>
            <a:r>
              <a:rPr lang="fr-FR" sz="1400" dirty="0"/>
              <a:t>T1(°C)=35</a:t>
            </a:r>
          </a:p>
          <a:p>
            <a:r>
              <a:rPr lang="fr-FR" sz="1400" dirty="0"/>
              <a:t>T2(°C)=30</a:t>
            </a:r>
          </a:p>
          <a:p>
            <a:r>
              <a:rPr lang="fr-FR" sz="1400" dirty="0"/>
              <a:t>N1=16</a:t>
            </a:r>
          </a:p>
        </p:txBody>
      </p:sp>
      <p:cxnSp>
        <p:nvCxnSpPr>
          <p:cNvPr id="155" name="Connecteur droit avec flèche 154">
            <a:extLst>
              <a:ext uri="{FF2B5EF4-FFF2-40B4-BE49-F238E27FC236}">
                <a16:creationId xmlns:a16="http://schemas.microsoft.com/office/drawing/2014/main" id="{D4356FEA-F8B0-7F69-6D03-93D33D402566}"/>
              </a:ext>
            </a:extLst>
          </p:cNvPr>
          <p:cNvCxnSpPr>
            <a:cxnSpLocks/>
          </p:cNvCxnSpPr>
          <p:nvPr/>
        </p:nvCxnSpPr>
        <p:spPr>
          <a:xfrm>
            <a:off x="9491684" y="2488097"/>
            <a:ext cx="925200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4C388D17-CFA0-FE58-659A-39C59EA7D426}"/>
              </a:ext>
            </a:extLst>
          </p:cNvPr>
          <p:cNvSpPr txBox="1"/>
          <p:nvPr/>
        </p:nvSpPr>
        <p:spPr>
          <a:xfrm>
            <a:off x="9738286" y="2580082"/>
            <a:ext cx="6270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FF00"/>
                </a:solidFill>
              </a:rPr>
              <a:t>5cm</a:t>
            </a:r>
          </a:p>
        </p:txBody>
      </p:sp>
      <p:cxnSp>
        <p:nvCxnSpPr>
          <p:cNvPr id="157" name="Connecteur droit avec flèche 156">
            <a:extLst>
              <a:ext uri="{FF2B5EF4-FFF2-40B4-BE49-F238E27FC236}">
                <a16:creationId xmlns:a16="http://schemas.microsoft.com/office/drawing/2014/main" id="{ABDC097C-3F0E-4EF9-95C9-F57452A5D7AE}"/>
              </a:ext>
            </a:extLst>
          </p:cNvPr>
          <p:cNvCxnSpPr>
            <a:cxnSpLocks/>
          </p:cNvCxnSpPr>
          <p:nvPr/>
        </p:nvCxnSpPr>
        <p:spPr>
          <a:xfrm>
            <a:off x="5744933" y="2493090"/>
            <a:ext cx="690352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8" name="ZoneTexte 157">
            <a:extLst>
              <a:ext uri="{FF2B5EF4-FFF2-40B4-BE49-F238E27FC236}">
                <a16:creationId xmlns:a16="http://schemas.microsoft.com/office/drawing/2014/main" id="{37A6E5CA-85AC-99F6-35FD-AFB7C3F54101}"/>
              </a:ext>
            </a:extLst>
          </p:cNvPr>
          <p:cNvSpPr txBox="1"/>
          <p:nvPr/>
        </p:nvSpPr>
        <p:spPr>
          <a:xfrm>
            <a:off x="5991536" y="2644271"/>
            <a:ext cx="4679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FFFF00"/>
                </a:solidFill>
              </a:rPr>
              <a:t>5cm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85B09C-A661-1709-DE3E-BA9D8DD86EDF}"/>
              </a:ext>
            </a:extLst>
          </p:cNvPr>
          <p:cNvSpPr txBox="1"/>
          <p:nvPr/>
        </p:nvSpPr>
        <p:spPr>
          <a:xfrm>
            <a:off x="3350439" y="3494518"/>
            <a:ext cx="3019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>
                <a:solidFill>
                  <a:schemeClr val="accent5"/>
                </a:solidFill>
              </a:rPr>
              <a:t>B%=65&gt;30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CAAA78-6688-FC39-EE2E-5F2416F168AC}"/>
              </a:ext>
            </a:extLst>
          </p:cNvPr>
          <p:cNvSpPr txBox="1"/>
          <p:nvPr/>
        </p:nvSpPr>
        <p:spPr>
          <a:xfrm>
            <a:off x="3350439" y="4281317"/>
            <a:ext cx="29468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400" dirty="0" err="1">
                <a:solidFill>
                  <a:schemeClr val="accent2"/>
                </a:solidFill>
              </a:rPr>
              <a:t>T</a:t>
            </a:r>
            <a:r>
              <a:rPr lang="fr-FR" sz="4400" dirty="0">
                <a:solidFill>
                  <a:schemeClr val="accent2"/>
                </a:solidFill>
              </a:rPr>
              <a:t>%=75&lt;80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CEC77D6-CF6E-3D54-E36C-7DDEBFAAE6F3}"/>
              </a:ext>
            </a:extLst>
          </p:cNvPr>
          <p:cNvSpPr txBox="1"/>
          <p:nvPr/>
        </p:nvSpPr>
        <p:spPr>
          <a:xfrm>
            <a:off x="3566962" y="4921633"/>
            <a:ext cx="3799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/>
              <a:t>MS</a:t>
            </a:r>
            <a:r>
              <a:rPr lang="fr-FR" sz="2800" dirty="0"/>
              <a:t>(Kg/m2) </a:t>
            </a:r>
            <a:r>
              <a:rPr lang="fr-FR" sz="4000" dirty="0"/>
              <a:t>=10</a:t>
            </a:r>
          </a:p>
        </p:txBody>
      </p:sp>
    </p:spTree>
    <p:extLst>
      <p:ext uri="{BB962C8B-B14F-4D97-AF65-F5344CB8AC3E}">
        <p14:creationId xmlns:p14="http://schemas.microsoft.com/office/powerpoint/2010/main" val="72677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4" grpId="0"/>
      <p:bldP spid="144" grpId="0"/>
      <p:bldP spid="145" grpId="0"/>
      <p:bldP spid="149" grpId="0"/>
      <p:bldP spid="151" grpId="0"/>
      <p:bldP spid="156" grpId="0"/>
      <p:bldP spid="158" grpId="0"/>
      <p:bldP spid="5" grpId="0"/>
      <p:bldP spid="6" grpId="0"/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AF3061-9FF6-3459-32B7-9872FEF1E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888" y="1069181"/>
            <a:ext cx="10515599" cy="47196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2000" b="1" dirty="0"/>
              <a:t>A1:</a:t>
            </a:r>
          </a:p>
          <a:p>
            <a:pPr marL="0" indent="0">
              <a:buNone/>
            </a:pPr>
            <a:r>
              <a:rPr lang="fr-FR" sz="2000" dirty="0"/>
              <a:t>-Renfort : toile = meilleure transparence </a:t>
            </a:r>
          </a:p>
          <a:p>
            <a:pPr marL="0" indent="0">
              <a:buNone/>
            </a:pPr>
            <a:r>
              <a:rPr lang="fr-FR" sz="2000" dirty="0"/>
              <a:t>-Tester des étoffes aux caractéristiques équivalentes (épaisseur, masse surfacique, densité de fils) pour identifier les leviers clés de la transparence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N1:</a:t>
            </a:r>
          </a:p>
          <a:p>
            <a:pPr marL="0" indent="0">
              <a:buNone/>
            </a:pPr>
            <a:r>
              <a:rPr lang="fr-FR" sz="2000" dirty="0"/>
              <a:t>-80 % de transmittance : atteignable en réduisant le nombre de plis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b="1" dirty="0"/>
              <a:t>T1/T2 :</a:t>
            </a:r>
          </a:p>
          <a:p>
            <a:pPr marL="0" indent="0">
              <a:buNone/>
            </a:pPr>
            <a:r>
              <a:rPr lang="fr-FR" sz="2000" dirty="0"/>
              <a:t>-Influence faible sur la transparence</a:t>
            </a:r>
          </a:p>
          <a:p>
            <a:pPr marL="0" indent="0">
              <a:buNone/>
            </a:pPr>
            <a:r>
              <a:rPr lang="fr-FR" sz="2000" dirty="0"/>
              <a:t>-Faire des tests supplémentaires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Brouillard 30% = difficile en l’état</a:t>
            </a:r>
          </a:p>
          <a:p>
            <a:pPr marL="0" indent="0">
              <a:buNone/>
            </a:pPr>
            <a:r>
              <a:rPr lang="fr-FR" sz="2000" dirty="0"/>
              <a:t>⚠️ Mesures non absolues (hazimètre manquant)  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9C4B3628-0766-F09A-413A-DC92B805433A}"/>
              </a:ext>
            </a:extLst>
          </p:cNvPr>
          <p:cNvSpPr txBox="1">
            <a:spLocks/>
          </p:cNvSpPr>
          <p:nvPr/>
        </p:nvSpPr>
        <p:spPr>
          <a:xfrm>
            <a:off x="735575" y="116927"/>
            <a:ext cx="10515600" cy="826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/>
              <a:t>Conclusion de l’étude 1: Influence des paramètres A1, N1,T1 et T2 </a:t>
            </a:r>
          </a:p>
        </p:txBody>
      </p:sp>
    </p:spTree>
    <p:extLst>
      <p:ext uri="{BB962C8B-B14F-4D97-AF65-F5344CB8AC3E}">
        <p14:creationId xmlns:p14="http://schemas.microsoft.com/office/powerpoint/2010/main" val="6425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55BFB-08E9-AD11-D315-4A6D12DA7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5894E-0763-9F82-008C-A98423492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282" y="210124"/>
            <a:ext cx="10515600" cy="783323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fr-FR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cours: étude sur l’</a:t>
            </a:r>
            <a:r>
              <a:rPr lang="fr-FR" sz="2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nfluence</a:t>
            </a:r>
            <a:r>
              <a:rPr lang="fr-FR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du paramètres R1 sur la transparence des plaques composites</a:t>
            </a:r>
            <a:endParaRPr lang="fr-FR" sz="2800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C846F7A-3FA7-8673-DE1D-5A89A074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C03E-0489-054E-8E3A-2FE8AAC1FF0A}" type="slidenum">
              <a:rPr lang="fr-FR" noProof="0" smtClean="0"/>
              <a:t>57</a:t>
            </a:fld>
            <a:endParaRPr lang="fr-FR" noProof="0" dirty="0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516DF26-3D53-8849-4101-85B26FFAF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142" y="1025296"/>
            <a:ext cx="6337300" cy="3924300"/>
          </a:xfrm>
          <a:prstGeom prst="rect">
            <a:avLst/>
          </a:prstGeom>
        </p:spPr>
      </p:pic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F553C981-EEC5-ACC0-29C2-21D752DDC9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04334" y="1629151"/>
            <a:ext cx="763741" cy="125907"/>
          </a:xfrm>
          <a:prstGeom prst="straightConnector1">
            <a:avLst/>
          </a:prstGeom>
          <a:ln w="38100">
            <a:solidFill>
              <a:srgbClr val="CC03F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191A6E5-D468-A82F-1221-FD6FF2EB5DA4}"/>
              </a:ext>
            </a:extLst>
          </p:cNvPr>
          <p:cNvCxnSpPr>
            <a:cxnSpLocks/>
          </p:cNvCxnSpPr>
          <p:nvPr/>
        </p:nvCxnSpPr>
        <p:spPr>
          <a:xfrm rot="10800000" flipV="1">
            <a:off x="7831619" y="1963259"/>
            <a:ext cx="716849" cy="489322"/>
          </a:xfrm>
          <a:prstGeom prst="straightConnector1">
            <a:avLst/>
          </a:prstGeom>
          <a:ln w="38100">
            <a:solidFill>
              <a:srgbClr val="CC04F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592BCF8B-56B1-BB05-F6AF-9F828008C76A}"/>
              </a:ext>
            </a:extLst>
          </p:cNvPr>
          <p:cNvCxnSpPr>
            <a:cxnSpLocks/>
          </p:cNvCxnSpPr>
          <p:nvPr/>
        </p:nvCxnSpPr>
        <p:spPr>
          <a:xfrm rot="10800000" flipV="1">
            <a:off x="9281160" y="2077559"/>
            <a:ext cx="762000" cy="523142"/>
          </a:xfrm>
          <a:prstGeom prst="straightConnector1">
            <a:avLst/>
          </a:prstGeom>
          <a:ln w="38100">
            <a:solidFill>
              <a:srgbClr val="CC04F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268EEA9E-2424-6F84-2CFB-61EBB6341EA6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759945" y="1901713"/>
            <a:ext cx="725153" cy="250580"/>
          </a:xfrm>
          <a:prstGeom prst="straightConnector1">
            <a:avLst/>
          </a:prstGeom>
          <a:ln w="38100">
            <a:solidFill>
              <a:srgbClr val="CC04F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9B644BFA-E464-F3E0-22E7-1EEA25080C83}"/>
              </a:ext>
            </a:extLst>
          </p:cNvPr>
          <p:cNvSpPr txBox="1"/>
          <p:nvPr/>
        </p:nvSpPr>
        <p:spPr>
          <a:xfrm>
            <a:off x="6391806" y="1102165"/>
            <a:ext cx="749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CC03FB"/>
                </a:solidFill>
              </a:rPr>
              <a:t>-</a:t>
            </a:r>
            <a:r>
              <a:rPr lang="fr-FR" sz="1600" b="1" noProof="0" dirty="0">
                <a:solidFill>
                  <a:srgbClr val="CC03FB"/>
                </a:solidFill>
              </a:rPr>
              <a:t>4,24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E3130C-188A-A351-0E0E-304CF83C5F6E}"/>
              </a:ext>
            </a:extLst>
          </p:cNvPr>
          <p:cNvSpPr txBox="1"/>
          <p:nvPr/>
        </p:nvSpPr>
        <p:spPr>
          <a:xfrm>
            <a:off x="7619579" y="1491380"/>
            <a:ext cx="789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CC03FB"/>
                </a:solidFill>
              </a:rPr>
              <a:t>-16,97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3DCEB7-740F-8D1C-3F67-1F88531479A7}"/>
              </a:ext>
            </a:extLst>
          </p:cNvPr>
          <p:cNvSpPr txBox="1"/>
          <p:nvPr/>
        </p:nvSpPr>
        <p:spPr>
          <a:xfrm>
            <a:off x="9109928" y="1491380"/>
            <a:ext cx="789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CC03FB"/>
                </a:solidFill>
              </a:rPr>
              <a:t>-17,91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72E2FB-17D4-324A-7001-EA70B23B4D8A}"/>
              </a:ext>
            </a:extLst>
          </p:cNvPr>
          <p:cNvSpPr txBox="1"/>
          <p:nvPr/>
        </p:nvSpPr>
        <p:spPr>
          <a:xfrm>
            <a:off x="10600277" y="1480887"/>
            <a:ext cx="789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CC03FB"/>
                </a:solidFill>
              </a:rPr>
              <a:t>-7,78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07BD66-D5B7-A033-72C4-973C68544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019" y="1618889"/>
            <a:ext cx="3744461" cy="323682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4B758B3-5636-753A-5A9D-05AFCE2AFE6D}"/>
              </a:ext>
            </a:extLst>
          </p:cNvPr>
          <p:cNvSpPr txBox="1"/>
          <p:nvPr/>
        </p:nvSpPr>
        <p:spPr>
          <a:xfrm>
            <a:off x="1791915" y="111918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MV018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6F938DB-E8BF-90AD-7DFA-94EDC31A4C71}"/>
              </a:ext>
            </a:extLst>
          </p:cNvPr>
          <p:cNvCxnSpPr>
            <a:cxnSpLocks/>
          </p:cNvCxnSpPr>
          <p:nvPr/>
        </p:nvCxnSpPr>
        <p:spPr>
          <a:xfrm flipV="1">
            <a:off x="2449645" y="3297846"/>
            <a:ext cx="596632" cy="291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92D7262-CEA4-8818-7AC3-D103A6343706}"/>
              </a:ext>
            </a:extLst>
          </p:cNvPr>
          <p:cNvCxnSpPr>
            <a:cxnSpLocks/>
          </p:cNvCxnSpPr>
          <p:nvPr/>
        </p:nvCxnSpPr>
        <p:spPr>
          <a:xfrm>
            <a:off x="2029196" y="3665538"/>
            <a:ext cx="322038" cy="10718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23956C4-E824-B274-CAAB-7BFF2C549507}"/>
              </a:ext>
            </a:extLst>
          </p:cNvPr>
          <p:cNvCxnSpPr>
            <a:cxnSpLocks/>
          </p:cNvCxnSpPr>
          <p:nvPr/>
        </p:nvCxnSpPr>
        <p:spPr>
          <a:xfrm>
            <a:off x="2109308" y="2510866"/>
            <a:ext cx="140425" cy="111667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42C44012-737D-70EA-6121-61F0EA2A8433}"/>
              </a:ext>
            </a:extLst>
          </p:cNvPr>
          <p:cNvCxnSpPr>
            <a:cxnSpLocks/>
          </p:cNvCxnSpPr>
          <p:nvPr/>
        </p:nvCxnSpPr>
        <p:spPr>
          <a:xfrm flipV="1">
            <a:off x="2029196" y="3589284"/>
            <a:ext cx="420449" cy="765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F6C58D9-A882-9CE7-65E2-6269995FF753}"/>
              </a:ext>
            </a:extLst>
          </p:cNvPr>
          <p:cNvCxnSpPr>
            <a:cxnSpLocks/>
          </p:cNvCxnSpPr>
          <p:nvPr/>
        </p:nvCxnSpPr>
        <p:spPr>
          <a:xfrm>
            <a:off x="2109308" y="2510866"/>
            <a:ext cx="1333491" cy="77909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2CE9178-1724-E094-EC01-0AAC8CF7128D}"/>
              </a:ext>
            </a:extLst>
          </p:cNvPr>
          <p:cNvCxnSpPr>
            <a:cxnSpLocks/>
          </p:cNvCxnSpPr>
          <p:nvPr/>
        </p:nvCxnSpPr>
        <p:spPr>
          <a:xfrm>
            <a:off x="3442799" y="2588775"/>
            <a:ext cx="138570" cy="38544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339C85A-D5E7-CAD6-0408-122C090BCCCE}"/>
              </a:ext>
            </a:extLst>
          </p:cNvPr>
          <p:cNvCxnSpPr>
            <a:cxnSpLocks/>
          </p:cNvCxnSpPr>
          <p:nvPr/>
        </p:nvCxnSpPr>
        <p:spPr>
          <a:xfrm flipH="1" flipV="1">
            <a:off x="3022387" y="3310778"/>
            <a:ext cx="403944" cy="7769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EE778AC-4FE2-85EC-A23B-53B0197A8D46}"/>
              </a:ext>
            </a:extLst>
          </p:cNvPr>
          <p:cNvCxnSpPr>
            <a:cxnSpLocks/>
          </p:cNvCxnSpPr>
          <p:nvPr/>
        </p:nvCxnSpPr>
        <p:spPr>
          <a:xfrm flipV="1">
            <a:off x="3426331" y="4085484"/>
            <a:ext cx="0" cy="6519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C5B8C4DB-B22C-C24E-C84F-58567E73FF35}"/>
              </a:ext>
            </a:extLst>
          </p:cNvPr>
          <p:cNvCxnSpPr>
            <a:cxnSpLocks/>
          </p:cNvCxnSpPr>
          <p:nvPr/>
        </p:nvCxnSpPr>
        <p:spPr>
          <a:xfrm flipV="1">
            <a:off x="3046277" y="2974217"/>
            <a:ext cx="535092" cy="33656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2498576A-6F95-BD9D-182E-BEB62937A189}"/>
              </a:ext>
            </a:extLst>
          </p:cNvPr>
          <p:cNvCxnSpPr>
            <a:cxnSpLocks/>
          </p:cNvCxnSpPr>
          <p:nvPr/>
        </p:nvCxnSpPr>
        <p:spPr>
          <a:xfrm>
            <a:off x="771282" y="5115321"/>
            <a:ext cx="567809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F0BD643F-048D-A194-AEAA-04F222CE9C9F}"/>
              </a:ext>
            </a:extLst>
          </p:cNvPr>
          <p:cNvSpPr txBox="1"/>
          <p:nvPr/>
        </p:nvSpPr>
        <p:spPr>
          <a:xfrm>
            <a:off x="1526499" y="496360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Recuit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5446E880-87D0-71FC-5323-ED9A391269F0}"/>
              </a:ext>
            </a:extLst>
          </p:cNvPr>
          <p:cNvCxnSpPr>
            <a:cxnSpLocks/>
          </p:cNvCxnSpPr>
          <p:nvPr/>
        </p:nvCxnSpPr>
        <p:spPr>
          <a:xfrm>
            <a:off x="771282" y="5542451"/>
            <a:ext cx="5678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7F08815D-8C66-63C7-9A9D-87FCD950DCE4}"/>
              </a:ext>
            </a:extLst>
          </p:cNvPr>
          <p:cNvSpPr txBox="1"/>
          <p:nvPr/>
        </p:nvSpPr>
        <p:spPr>
          <a:xfrm>
            <a:off x="1526499" y="5357785"/>
            <a:ext cx="129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Sans recuit</a:t>
            </a:r>
          </a:p>
        </p:txBody>
      </p:sp>
    </p:spTree>
    <p:extLst>
      <p:ext uri="{BB962C8B-B14F-4D97-AF65-F5344CB8AC3E}">
        <p14:creationId xmlns:p14="http://schemas.microsoft.com/office/powerpoint/2010/main" val="379384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44" grpId="0"/>
      <p:bldP spid="4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F99CD6-9D32-55D8-F17B-46C338151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38" y="102394"/>
            <a:ext cx="10515600" cy="1109396"/>
          </a:xfrm>
        </p:spPr>
        <p:txBody>
          <a:bodyPr>
            <a:normAutofit fontScale="90000"/>
          </a:bodyPr>
          <a:lstStyle/>
          <a:p>
            <a:r>
              <a:rPr lang="fr-FR" dirty="0"/>
              <a:t>Suite :tests composite-TPU-composite puis céramique-TPU-composite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22BDE5-3CDC-4737-04E9-08D03874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C03E-0489-054E-8E3A-2FE8AAC1FF0A}" type="slidenum">
              <a:rPr lang="fr-FR" smtClean="0"/>
              <a:t>58</a:t>
            </a:fld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F0FB8C1-45F2-0412-46C3-2AA58D724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334" t="23302" r="20555" b="25833"/>
          <a:stretch>
            <a:fillRect/>
          </a:stretch>
        </p:blipFill>
        <p:spPr>
          <a:xfrm>
            <a:off x="838200" y="4456907"/>
            <a:ext cx="2143644" cy="226456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CC42AC8-9217-81F5-1177-042A79FC8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36" t="30555" r="8264" b="5834"/>
          <a:stretch>
            <a:fillRect/>
          </a:stretch>
        </p:blipFill>
        <p:spPr>
          <a:xfrm>
            <a:off x="160736" y="1346927"/>
            <a:ext cx="4364832" cy="2974842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E57B822-EB3E-AA19-AE4F-26AD43808809}"/>
              </a:ext>
            </a:extLst>
          </p:cNvPr>
          <p:cNvSpPr txBox="1"/>
          <p:nvPr/>
        </p:nvSpPr>
        <p:spPr>
          <a:xfrm>
            <a:off x="3221240" y="4922089"/>
            <a:ext cx="18395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MS(Kg/m2)~</a:t>
            </a:r>
            <a:r>
              <a:rPr lang="fr-FR" dirty="0">
                <a:solidFill>
                  <a:srgbClr val="FF0000"/>
                </a:solidFill>
              </a:rPr>
              <a:t>23,6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6A70789-7CC1-83AD-A7AE-2D656674AE27}"/>
              </a:ext>
            </a:extLst>
          </p:cNvPr>
          <p:cNvSpPr txBox="1"/>
          <p:nvPr/>
        </p:nvSpPr>
        <p:spPr>
          <a:xfrm>
            <a:off x="3400425" y="5614988"/>
            <a:ext cx="132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Résultat:ok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89998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F39F984-DF79-844F-BEE4-6F743BADD6C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2" r="8952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BF4F79-3E90-BA44-B81F-14D82FF21A9A}"/>
              </a:ext>
            </a:extLst>
          </p:cNvPr>
          <p:cNvSpPr/>
          <p:nvPr/>
        </p:nvSpPr>
        <p:spPr>
          <a:xfrm>
            <a:off x="1588" y="0"/>
            <a:ext cx="10009415" cy="6858000"/>
          </a:xfrm>
          <a:custGeom>
            <a:avLst/>
            <a:gdLst>
              <a:gd name="connsiteX0" fmla="*/ 0 w 24377650"/>
              <a:gd name="connsiteY0" fmla="*/ 0 h 13716000"/>
              <a:gd name="connsiteX1" fmla="*/ 24377650 w 24377650"/>
              <a:gd name="connsiteY1" fmla="*/ 0 h 13716000"/>
              <a:gd name="connsiteX2" fmla="*/ 24377650 w 24377650"/>
              <a:gd name="connsiteY2" fmla="*/ 13716000 h 13716000"/>
              <a:gd name="connsiteX3" fmla="*/ 0 w 24377650"/>
              <a:gd name="connsiteY3" fmla="*/ 13716000 h 13716000"/>
              <a:gd name="connsiteX4" fmla="*/ 0 w 24377650"/>
              <a:gd name="connsiteY4" fmla="*/ 0 h 13716000"/>
              <a:gd name="connsiteX0" fmla="*/ 0 w 24377650"/>
              <a:gd name="connsiteY0" fmla="*/ 0 h 13716000"/>
              <a:gd name="connsiteX1" fmla="*/ 24377650 w 24377650"/>
              <a:gd name="connsiteY1" fmla="*/ 0 h 13716000"/>
              <a:gd name="connsiteX2" fmla="*/ 13698765 w 24377650"/>
              <a:gd name="connsiteY2" fmla="*/ 13716000 h 13716000"/>
              <a:gd name="connsiteX3" fmla="*/ 0 w 24377650"/>
              <a:gd name="connsiteY3" fmla="*/ 13716000 h 13716000"/>
              <a:gd name="connsiteX4" fmla="*/ 0 w 24377650"/>
              <a:gd name="connsiteY4" fmla="*/ 0 h 13716000"/>
              <a:gd name="connsiteX0" fmla="*/ 0 w 22352908"/>
              <a:gd name="connsiteY0" fmla="*/ 0 h 13716000"/>
              <a:gd name="connsiteX1" fmla="*/ 22352908 w 22352908"/>
              <a:gd name="connsiteY1" fmla="*/ 0 h 13716000"/>
              <a:gd name="connsiteX2" fmla="*/ 13698765 w 22352908"/>
              <a:gd name="connsiteY2" fmla="*/ 13716000 h 13716000"/>
              <a:gd name="connsiteX3" fmla="*/ 0 w 22352908"/>
              <a:gd name="connsiteY3" fmla="*/ 13716000 h 13716000"/>
              <a:gd name="connsiteX4" fmla="*/ 0 w 2235290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2908" h="13716000">
                <a:moveTo>
                  <a:pt x="0" y="0"/>
                </a:moveTo>
                <a:lnTo>
                  <a:pt x="22352908" y="0"/>
                </a:lnTo>
                <a:lnTo>
                  <a:pt x="13698765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rgbClr val="B2BC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E9306D-94C4-7842-99F0-28587C8E6304}"/>
              </a:ext>
            </a:extLst>
          </p:cNvPr>
          <p:cNvSpPr txBox="1"/>
          <p:nvPr/>
        </p:nvSpPr>
        <p:spPr>
          <a:xfrm>
            <a:off x="1202045" y="1037737"/>
            <a:ext cx="598335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spc="300" dirty="0">
                <a:solidFill>
                  <a:schemeClr val="bg1"/>
                </a:solidFill>
                <a:latin typeface="Montserrat SemiBold" pitchFamily="2" charset="77"/>
                <a:ea typeface="Source Sans Pro" panose="020B0503030403020204" pitchFamily="34" charset="0"/>
                <a:cs typeface="Poppins Medium" pitchFamily="2" charset="77"/>
              </a:rPr>
              <a:t>MODIFICATION DE CYCLODEXTRINES </a:t>
            </a:r>
            <a:r>
              <a:rPr lang="fr-FR" sz="4000" b="1" spc="300" dirty="0">
                <a:solidFill>
                  <a:schemeClr val="bg1"/>
                </a:solidFill>
                <a:latin typeface="Montserrat SemiBold" pitchFamily="2" charset="77"/>
                <a:ea typeface="Source Sans Pro" panose="020B0503030403020204" pitchFamily="34" charset="0"/>
                <a:cs typeface="Poppins Medium" pitchFamily="2" charset="77"/>
              </a:rPr>
              <a:t>pour la dépollution d’effluents textiles</a:t>
            </a:r>
            <a:endParaRPr lang="en-US" sz="4000" b="1" spc="300" dirty="0">
              <a:solidFill>
                <a:schemeClr val="bg1"/>
              </a:solidFill>
              <a:latin typeface="Montserrat SemiBold" pitchFamily="2" charset="77"/>
              <a:ea typeface="Source Sans Pro" panose="020B0503030403020204" pitchFamily="34" charset="0"/>
              <a:cs typeface="Poppins Medium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DE801B-F196-3145-814E-AD142031DD0E}"/>
              </a:ext>
            </a:extLst>
          </p:cNvPr>
          <p:cNvGrpSpPr/>
          <p:nvPr/>
        </p:nvGrpSpPr>
        <p:grpSpPr>
          <a:xfrm>
            <a:off x="7185398" y="4489007"/>
            <a:ext cx="5610472" cy="1337049"/>
            <a:chOff x="14367620" y="9168687"/>
            <a:chExt cx="11220944" cy="267409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0DA41ED-242E-0A42-9B6F-1F158D4A2A08}"/>
                </a:ext>
              </a:extLst>
            </p:cNvPr>
            <p:cNvSpPr/>
            <p:nvPr/>
          </p:nvSpPr>
          <p:spPr>
            <a:xfrm>
              <a:off x="14367620" y="9168687"/>
              <a:ext cx="10010029" cy="2674098"/>
            </a:xfrm>
            <a:custGeom>
              <a:avLst/>
              <a:gdLst>
                <a:gd name="connsiteX0" fmla="*/ 0 w 7609114"/>
                <a:gd name="connsiteY0" fmla="*/ 0 h 2024743"/>
                <a:gd name="connsiteX1" fmla="*/ 7609114 w 7609114"/>
                <a:gd name="connsiteY1" fmla="*/ 0 h 2024743"/>
                <a:gd name="connsiteX2" fmla="*/ 7609114 w 7609114"/>
                <a:gd name="connsiteY2" fmla="*/ 2024743 h 2024743"/>
                <a:gd name="connsiteX3" fmla="*/ 0 w 7609114"/>
                <a:gd name="connsiteY3" fmla="*/ 2024743 h 2024743"/>
                <a:gd name="connsiteX4" fmla="*/ 0 w 7609114"/>
                <a:gd name="connsiteY4" fmla="*/ 0 h 2024743"/>
                <a:gd name="connsiteX0" fmla="*/ 899885 w 7609114"/>
                <a:gd name="connsiteY0" fmla="*/ 14515 h 2024743"/>
                <a:gd name="connsiteX1" fmla="*/ 7609114 w 7609114"/>
                <a:gd name="connsiteY1" fmla="*/ 0 h 2024743"/>
                <a:gd name="connsiteX2" fmla="*/ 7609114 w 7609114"/>
                <a:gd name="connsiteY2" fmla="*/ 2024743 h 2024743"/>
                <a:gd name="connsiteX3" fmla="*/ 0 w 7609114"/>
                <a:gd name="connsiteY3" fmla="*/ 2024743 h 2024743"/>
                <a:gd name="connsiteX4" fmla="*/ 899885 w 7609114"/>
                <a:gd name="connsiteY4" fmla="*/ 14515 h 2024743"/>
                <a:gd name="connsiteX0" fmla="*/ 1147223 w 7609114"/>
                <a:gd name="connsiteY0" fmla="*/ 7020 h 2024743"/>
                <a:gd name="connsiteX1" fmla="*/ 7609114 w 7609114"/>
                <a:gd name="connsiteY1" fmla="*/ 0 h 2024743"/>
                <a:gd name="connsiteX2" fmla="*/ 7609114 w 7609114"/>
                <a:gd name="connsiteY2" fmla="*/ 2024743 h 2024743"/>
                <a:gd name="connsiteX3" fmla="*/ 0 w 7609114"/>
                <a:gd name="connsiteY3" fmla="*/ 2024743 h 2024743"/>
                <a:gd name="connsiteX4" fmla="*/ 1147223 w 7609114"/>
                <a:gd name="connsiteY4" fmla="*/ 7020 h 2024743"/>
                <a:gd name="connsiteX0" fmla="*/ 1162213 w 7609114"/>
                <a:gd name="connsiteY0" fmla="*/ 0 h 2032713"/>
                <a:gd name="connsiteX1" fmla="*/ 7609114 w 7609114"/>
                <a:gd name="connsiteY1" fmla="*/ 7970 h 2032713"/>
                <a:gd name="connsiteX2" fmla="*/ 7609114 w 7609114"/>
                <a:gd name="connsiteY2" fmla="*/ 2032713 h 2032713"/>
                <a:gd name="connsiteX3" fmla="*/ 0 w 7609114"/>
                <a:gd name="connsiteY3" fmla="*/ 2032713 h 2032713"/>
                <a:gd name="connsiteX4" fmla="*/ 1162213 w 7609114"/>
                <a:gd name="connsiteY4" fmla="*/ 0 h 203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09114" h="2032713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414B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55EF48-D8AA-754B-A8DE-85D83652C092}"/>
                </a:ext>
              </a:extLst>
            </p:cNvPr>
            <p:cNvSpPr txBox="1"/>
            <p:nvPr/>
          </p:nvSpPr>
          <p:spPr>
            <a:xfrm>
              <a:off x="14367620" y="9628573"/>
              <a:ext cx="11220944" cy="1015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3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  <a:cs typeface="Lato Medium" panose="020F0502020204030203" pitchFamily="34" charset="0"/>
                </a:rPr>
                <a:t>ÉCOLE NATIONALE </a:t>
              </a:r>
              <a:br>
                <a:rPr lang="en-US" sz="900" b="1" spc="3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  <a:cs typeface="Lato Medium" panose="020F0502020204030203" pitchFamily="34" charset="0"/>
                </a:rPr>
              </a:br>
              <a:r>
                <a:rPr lang="en-US" sz="900" b="1" spc="3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  <a:cs typeface="Lato Medium" panose="020F0502020204030203" pitchFamily="34" charset="0"/>
                </a:rPr>
                <a:t>SUPÉRIEURE DES ARTS</a:t>
              </a:r>
            </a:p>
            <a:p>
              <a:pPr algn="ctr"/>
              <a:r>
                <a:rPr lang="en-US" sz="900" b="1" spc="300" dirty="0">
                  <a:solidFill>
                    <a:schemeClr val="bg1"/>
                  </a:solidFill>
                  <a:latin typeface="DIN 2014" panose="020B0504020202020204" pitchFamily="34" charset="77"/>
                  <a:ea typeface="DIN 2014" panose="020B0504020202020204" pitchFamily="34" charset="77"/>
                  <a:cs typeface="Lato Medium" panose="020F0502020204030203" pitchFamily="34" charset="0"/>
                </a:rPr>
                <a:t>ET INDUSTRIES TEXTILES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BD3207B-A9B4-4942-ACE1-A136433FE403}"/>
              </a:ext>
            </a:extLst>
          </p:cNvPr>
          <p:cNvSpPr txBox="1"/>
          <p:nvPr/>
        </p:nvSpPr>
        <p:spPr>
          <a:xfrm>
            <a:off x="1202232" y="5370888"/>
            <a:ext cx="2991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FRANCK Matt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075C5C3-61D4-4549-87F0-6D0B98FEAD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343" y="2446996"/>
            <a:ext cx="3583070" cy="933454"/>
          </a:xfrm>
          <a:prstGeom prst="rect">
            <a:avLst/>
          </a:prstGeom>
        </p:spPr>
      </p:pic>
      <p:pic>
        <p:nvPicPr>
          <p:cNvPr id="5" name="Image 4" descr="Gemtex – Textile Research Laboratory">
            <a:extLst>
              <a:ext uri="{FF2B5EF4-FFF2-40B4-BE49-F238E27FC236}">
                <a16:creationId xmlns:a16="http://schemas.microsoft.com/office/drawing/2014/main" id="{30C94DF9-7FB0-ADE0-0EB3-D89482110E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1" y="3380449"/>
            <a:ext cx="1778605" cy="926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 descr="Accueil | master-csv">
            <a:extLst>
              <a:ext uri="{FF2B5EF4-FFF2-40B4-BE49-F238E27FC236}">
                <a16:creationId xmlns:a16="http://schemas.microsoft.com/office/drawing/2014/main" id="{506B6D29-EC5F-8AE3-1518-DD78C199BA3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037" y="3440765"/>
            <a:ext cx="1362890" cy="9775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93F1F4-5902-A569-41B8-43DA6A24CDD3}"/>
              </a:ext>
            </a:extLst>
          </p:cNvPr>
          <p:cNvSpPr txBox="1"/>
          <p:nvPr/>
        </p:nvSpPr>
        <p:spPr>
          <a:xfrm>
            <a:off x="7185398" y="6072725"/>
            <a:ext cx="513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</a:rPr>
              <a:t>Tutrice : </a:t>
            </a:r>
            <a:r>
              <a:rPr lang="fr-FR" sz="900" dirty="0" err="1">
                <a:solidFill>
                  <a:srgbClr val="000000"/>
                </a:solidFill>
              </a:rPr>
              <a:t>Nonque</a:t>
            </a:r>
            <a:r>
              <a:rPr lang="fr-FR" sz="900" dirty="0">
                <a:solidFill>
                  <a:srgbClr val="000000"/>
                </a:solidFill>
              </a:rPr>
              <a:t> Florine</a:t>
            </a:r>
          </a:p>
          <a:p>
            <a:r>
              <a:rPr lang="fr-FR" sz="900" dirty="0">
                <a:solidFill>
                  <a:srgbClr val="000000"/>
                </a:solidFill>
              </a:rPr>
              <a:t>Tuteur pédagogique :  Till Bousquet</a:t>
            </a:r>
          </a:p>
        </p:txBody>
      </p:sp>
    </p:spTree>
    <p:extLst>
      <p:ext uri="{BB962C8B-B14F-4D97-AF65-F5344CB8AC3E}">
        <p14:creationId xmlns:p14="http://schemas.microsoft.com/office/powerpoint/2010/main" val="15795834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366B07A-F242-3F4B-2768-AC52C47CCA3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74B9923-95B5-0EEC-1153-72E9AF1F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51A5D3-1FEE-2932-608E-3E8D5B73747C}"/>
              </a:ext>
            </a:extLst>
          </p:cNvPr>
          <p:cNvSpPr txBox="1"/>
          <p:nvPr/>
        </p:nvSpPr>
        <p:spPr>
          <a:xfrm>
            <a:off x="1336763" y="1951673"/>
            <a:ext cx="913353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dirty="0">
                <a:solidFill>
                  <a:srgbClr val="000000"/>
                </a:solidFill>
              </a:rPr>
              <a:t>I-	Objectifs</a:t>
            </a:r>
          </a:p>
          <a:p>
            <a:endParaRPr lang="fr-FR" sz="2700" dirty="0">
              <a:solidFill>
                <a:srgbClr val="000000"/>
              </a:solidFill>
            </a:endParaRPr>
          </a:p>
          <a:p>
            <a:r>
              <a:rPr lang="fr-FR" sz="2700" dirty="0">
                <a:solidFill>
                  <a:srgbClr val="000000"/>
                </a:solidFill>
              </a:rPr>
              <a:t>II-	Contexte</a:t>
            </a:r>
          </a:p>
          <a:p>
            <a:endParaRPr lang="fr-FR" sz="2700" dirty="0">
              <a:solidFill>
                <a:srgbClr val="000000"/>
              </a:solidFill>
            </a:endParaRPr>
          </a:p>
          <a:p>
            <a:r>
              <a:rPr lang="fr-FR" sz="2700" dirty="0">
                <a:solidFill>
                  <a:srgbClr val="000000"/>
                </a:solidFill>
              </a:rPr>
              <a:t>III-	Résultats</a:t>
            </a:r>
          </a:p>
          <a:p>
            <a:endParaRPr lang="fr-FR" sz="2700" dirty="0">
              <a:solidFill>
                <a:srgbClr val="000000"/>
              </a:solidFill>
            </a:endParaRPr>
          </a:p>
          <a:p>
            <a:r>
              <a:rPr lang="fr-FR" sz="2700" dirty="0">
                <a:solidFill>
                  <a:srgbClr val="000000"/>
                </a:solidFill>
              </a:rPr>
              <a:t>IV-	Conclusion</a:t>
            </a:r>
          </a:p>
        </p:txBody>
      </p:sp>
    </p:spTree>
    <p:extLst>
      <p:ext uri="{BB962C8B-B14F-4D97-AF65-F5344CB8AC3E}">
        <p14:creationId xmlns:p14="http://schemas.microsoft.com/office/powerpoint/2010/main" val="14408621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D17A104-8F52-CD25-E9D7-96BC2E4EAED0}"/>
              </a:ext>
            </a:extLst>
          </p:cNvPr>
          <p:cNvSpPr txBox="1"/>
          <p:nvPr/>
        </p:nvSpPr>
        <p:spPr>
          <a:xfrm>
            <a:off x="476372" y="2004646"/>
            <a:ext cx="80245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</a:rPr>
              <a:t>Synthèse d’un monomère avec une β-cyclodextrine</a:t>
            </a:r>
          </a:p>
          <a:p>
            <a:endParaRPr lang="fr-FR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</a:rPr>
              <a:t>Concevoir analyses pour caractériser le monomère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</a:rPr>
              <a:t>Synthétiser le monomère par estérification oxydative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</a:rPr>
              <a:t>Caractériser l’adsorption du monomère par UV-Visible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0000"/>
                </a:solidFill>
              </a:rPr>
              <a:t>Polymériser le monomère ou réaliser un filtre par enduction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0000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AC1AA567-60AE-EC07-F378-AE0EC5FCB952}"/>
              </a:ext>
            </a:extLst>
          </p:cNvPr>
          <p:cNvGrpSpPr/>
          <p:nvPr/>
        </p:nvGrpSpPr>
        <p:grpSpPr>
          <a:xfrm>
            <a:off x="8675005" y="2474482"/>
            <a:ext cx="2947766" cy="2000139"/>
            <a:chOff x="13434646" y="3751385"/>
            <a:chExt cx="5895531" cy="4000278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091C7CA-49F7-0FF6-BF1F-4CF541CFE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75946">
              <a:off x="15491150" y="3912635"/>
              <a:ext cx="3546418" cy="4131637"/>
            </a:xfrm>
            <a:prstGeom prst="rect">
              <a:avLst/>
            </a:prstGeom>
          </p:spPr>
        </p:pic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75A5B2EA-F4CC-349A-D43F-C223162B9773}"/>
                </a:ext>
              </a:extLst>
            </p:cNvPr>
            <p:cNvCxnSpPr/>
            <p:nvPr/>
          </p:nvCxnSpPr>
          <p:spPr>
            <a:xfrm flipH="1" flipV="1">
              <a:off x="14630400" y="3751385"/>
              <a:ext cx="1219200" cy="914400"/>
            </a:xfrm>
            <a:prstGeom prst="line">
              <a:avLst/>
            </a:prstGeom>
            <a:ln w="635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C63499E1-E25B-D0A1-938A-29B12A1678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434646" y="3751385"/>
              <a:ext cx="1219200" cy="914400"/>
            </a:xfrm>
            <a:prstGeom prst="line">
              <a:avLst/>
            </a:prstGeom>
            <a:ln w="635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4B0C830-EA63-A405-8C20-1724BD4689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87046" y="3903785"/>
              <a:ext cx="1219200" cy="914400"/>
            </a:xfrm>
            <a:prstGeom prst="line">
              <a:avLst/>
            </a:prstGeom>
            <a:ln w="635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26745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068B0A6-1123-E531-A224-CFD90AF99F12}"/>
              </a:ext>
            </a:extLst>
          </p:cNvPr>
          <p:cNvSpPr txBox="1"/>
          <p:nvPr/>
        </p:nvSpPr>
        <p:spPr>
          <a:xfrm>
            <a:off x="352025" y="2112087"/>
            <a:ext cx="633276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</a:rPr>
              <a:t>L’industrie textile, la 4e industrie la plus polluante en Europe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Matières premières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Consommation d’eau (200L.Kg</a:t>
            </a:r>
            <a:r>
              <a:rPr lang="fr-FR" sz="900" baseline="30000" dirty="0">
                <a:solidFill>
                  <a:srgbClr val="000000"/>
                </a:solidFill>
              </a:rPr>
              <a:t>-1</a:t>
            </a:r>
            <a:r>
              <a:rPr lang="fr-FR" sz="900" dirty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20% de la pollution vient des eaux usées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140 000 tonnes de colorants dans les eaux usées par 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611B6C6F-3F7D-7F51-1BE2-E0C479FEBE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1" t="18481" r="2764" b="6155"/>
          <a:stretch/>
        </p:blipFill>
        <p:spPr bwMode="auto">
          <a:xfrm>
            <a:off x="6481379" y="1452031"/>
            <a:ext cx="4989965" cy="39449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7D33A99-722F-7EA5-0E49-1C334F0DFAC3}"/>
              </a:ext>
            </a:extLst>
          </p:cNvPr>
          <p:cNvSpPr txBox="1"/>
          <p:nvPr/>
        </p:nvSpPr>
        <p:spPr>
          <a:xfrm>
            <a:off x="341557" y="6421393"/>
            <a:ext cx="107594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  <a:latin typeface="YAFcfq7XuZE_0"/>
              </a:rPr>
              <a:t>Mansour H et al. Alteration of in vitro and acute in vivo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toxicity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of textile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dyeing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wastewater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after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chemical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and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biological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remediation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. Environ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Sci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Pollut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Res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. août 2012;19(7):2634‑43. doi:10.1007/s11356-012-0802-7</a:t>
            </a:r>
          </a:p>
          <a:p>
            <a:r>
              <a:rPr lang="fr-FR" sz="900" dirty="0">
                <a:solidFill>
                  <a:srgbClr val="000000"/>
                </a:solidFill>
                <a:latin typeface="YAFcfq7XuZE_0"/>
              </a:rPr>
              <a:t>Mansour H et al. Les colorants textiles sources de contamination de l’eau : CRIBLAGE de la toxicité et des méthodes de traitement.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Rev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Sci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L’eau. 28 </a:t>
            </a:r>
            <a:r>
              <a:rPr lang="fr-FR" sz="900" dirty="0" err="1">
                <a:solidFill>
                  <a:srgbClr val="000000"/>
                </a:solidFill>
                <a:latin typeface="YAFcfq7XuZE_0"/>
              </a:rPr>
              <a:t>nov</a:t>
            </a:r>
            <a:r>
              <a:rPr lang="fr-FR" sz="900" dirty="0">
                <a:solidFill>
                  <a:srgbClr val="000000"/>
                </a:solidFill>
                <a:latin typeface="YAFcfq7XuZE_0"/>
              </a:rPr>
              <a:t> 2011;24(3):209‑38. doi:10.7202/1006453ar</a:t>
            </a:r>
          </a:p>
          <a:p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10178877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Contexte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B796DFE3-F919-C124-6406-6C9C5455F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277" y="2147188"/>
            <a:ext cx="1638787" cy="195651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435B186-4FC0-3394-C3CF-1B495C4B75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73" y="898697"/>
            <a:ext cx="4024777" cy="40156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0C2CB0-CF36-8F38-1649-73BF0EB8BB83}"/>
              </a:ext>
            </a:extLst>
          </p:cNvPr>
          <p:cNvSpPr txBox="1"/>
          <p:nvPr/>
        </p:nvSpPr>
        <p:spPr>
          <a:xfrm>
            <a:off x="215572" y="1715367"/>
            <a:ext cx="65399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Cyclodextrines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6, 7 ou 8 unités de glucose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 Cavité hydrophobe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 Formation de complexes par interactions faibles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Invités préférentiels β-cyclodextrine : aromatiques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endParaRPr lang="fr-FR" sz="9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1C2C6CF-89ED-0377-4D91-9220A38E4087}"/>
              </a:ext>
            </a:extLst>
          </p:cNvPr>
          <p:cNvSpPr txBox="1"/>
          <p:nvPr/>
        </p:nvSpPr>
        <p:spPr>
          <a:xfrm>
            <a:off x="341557" y="6421393"/>
            <a:ext cx="1075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Potier J. Cours Systèmes Supramoléculaires M2 CBO 5 [Cours]. Université de Lille; 2025.</a:t>
            </a:r>
          </a:p>
          <a:p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Khan AR. et al. Methods for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Selective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Modifications of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Cyclodextrins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30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juill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1998;98(5):1977‑96. doi:10.1021/cr970012b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B82C80-B4AE-853E-F5DF-AAC7A77A619B}"/>
              </a:ext>
            </a:extLst>
          </p:cNvPr>
          <p:cNvSpPr txBox="1"/>
          <p:nvPr/>
        </p:nvSpPr>
        <p:spPr>
          <a:xfrm>
            <a:off x="9013056" y="4898120"/>
            <a:ext cx="26587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</a:rPr>
              <a:t>β-Cyclodextrine</a:t>
            </a:r>
          </a:p>
        </p:txBody>
      </p:sp>
    </p:spTree>
    <p:extLst>
      <p:ext uri="{BB962C8B-B14F-4D97-AF65-F5344CB8AC3E}">
        <p14:creationId xmlns:p14="http://schemas.microsoft.com/office/powerpoint/2010/main" val="10491643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716F7F-384A-BEBB-CF5A-416BDE39138F}"/>
              </a:ext>
            </a:extLst>
          </p:cNvPr>
          <p:cNvSpPr txBox="1"/>
          <p:nvPr/>
        </p:nvSpPr>
        <p:spPr>
          <a:xfrm>
            <a:off x="215572" y="1715367"/>
            <a:ext cx="653994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Estérification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Réaction témoin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Modèle pour concevoir les analyses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4EA665-224B-7CE6-6192-674773EE4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18" y="2831124"/>
            <a:ext cx="9687942" cy="285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274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721C21-160E-77BC-0964-161AC8CA85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23" y="1561479"/>
            <a:ext cx="8255538" cy="5120657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DC87178-A721-4B8D-DE5A-93B8DBAB0981}"/>
              </a:ext>
            </a:extLst>
          </p:cNvPr>
          <p:cNvCxnSpPr>
            <a:cxnSpLocks/>
          </p:cNvCxnSpPr>
          <p:nvPr/>
        </p:nvCxnSpPr>
        <p:spPr>
          <a:xfrm flipV="1">
            <a:off x="4311968" y="4714240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A6DF654-E1D7-6A63-4AC0-FDEFC2FB163F}"/>
              </a:ext>
            </a:extLst>
          </p:cNvPr>
          <p:cNvCxnSpPr>
            <a:cxnSpLocks/>
          </p:cNvCxnSpPr>
          <p:nvPr/>
        </p:nvCxnSpPr>
        <p:spPr>
          <a:xfrm flipV="1">
            <a:off x="5053712" y="3326243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3002050-BFA4-669F-5DAF-9A22A2FDF517}"/>
              </a:ext>
            </a:extLst>
          </p:cNvPr>
          <p:cNvCxnSpPr>
            <a:cxnSpLocks/>
          </p:cNvCxnSpPr>
          <p:nvPr/>
        </p:nvCxnSpPr>
        <p:spPr>
          <a:xfrm flipV="1">
            <a:off x="7090856" y="3206750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72FE7D2-F822-80B4-01D6-3A1B1F1A5169}"/>
              </a:ext>
            </a:extLst>
          </p:cNvPr>
          <p:cNvCxnSpPr>
            <a:cxnSpLocks/>
          </p:cNvCxnSpPr>
          <p:nvPr/>
        </p:nvCxnSpPr>
        <p:spPr>
          <a:xfrm flipV="1">
            <a:off x="7843211" y="4491990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99832E2-8B0C-F54E-75E6-D98C06503BCD}"/>
              </a:ext>
            </a:extLst>
          </p:cNvPr>
          <p:cNvCxnSpPr>
            <a:cxnSpLocks/>
          </p:cNvCxnSpPr>
          <p:nvPr/>
        </p:nvCxnSpPr>
        <p:spPr>
          <a:xfrm flipV="1">
            <a:off x="7977284" y="4689612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6943A57-BCD4-166C-71BC-D4519646038E}"/>
              </a:ext>
            </a:extLst>
          </p:cNvPr>
          <p:cNvCxnSpPr>
            <a:cxnSpLocks/>
          </p:cNvCxnSpPr>
          <p:nvPr/>
        </p:nvCxnSpPr>
        <p:spPr>
          <a:xfrm flipV="1">
            <a:off x="8058307" y="5789320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8393B64C-401D-ECA3-35C3-3513E4E84568}"/>
              </a:ext>
            </a:extLst>
          </p:cNvPr>
          <p:cNvSpPr txBox="1"/>
          <p:nvPr/>
        </p:nvSpPr>
        <p:spPr>
          <a:xfrm>
            <a:off x="3940541" y="5165717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3380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F625C0-22B4-F90B-1C34-87A52A8AAC9B}"/>
              </a:ext>
            </a:extLst>
          </p:cNvPr>
          <p:cNvSpPr txBox="1"/>
          <p:nvPr/>
        </p:nvSpPr>
        <p:spPr>
          <a:xfrm>
            <a:off x="4567465" y="3856959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2920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8FC137A-34CD-8B52-ADB5-AE80F3B811AF}"/>
              </a:ext>
            </a:extLst>
          </p:cNvPr>
          <p:cNvSpPr txBox="1"/>
          <p:nvPr/>
        </p:nvSpPr>
        <p:spPr>
          <a:xfrm>
            <a:off x="6652043" y="3697305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1640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B91CC47-3055-C14F-6236-89C8C44D7859}"/>
              </a:ext>
            </a:extLst>
          </p:cNvPr>
          <p:cNvSpPr txBox="1"/>
          <p:nvPr/>
        </p:nvSpPr>
        <p:spPr>
          <a:xfrm>
            <a:off x="6973723" y="4774737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1160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9AEB3A4-CF9C-C6E4-5BD8-AC4212C4C775}"/>
              </a:ext>
            </a:extLst>
          </p:cNvPr>
          <p:cNvSpPr txBox="1"/>
          <p:nvPr/>
        </p:nvSpPr>
        <p:spPr>
          <a:xfrm>
            <a:off x="7138290" y="5096659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1080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99B48DC-6A7D-E4F9-9C55-C1031600C703}"/>
              </a:ext>
            </a:extLst>
          </p:cNvPr>
          <p:cNvSpPr txBox="1"/>
          <p:nvPr/>
        </p:nvSpPr>
        <p:spPr>
          <a:xfrm>
            <a:off x="7572060" y="6198064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1030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406C7E-3E8B-E128-54CE-1ABA2B421C75}"/>
              </a:ext>
            </a:extLst>
          </p:cNvPr>
          <p:cNvSpPr txBox="1"/>
          <p:nvPr/>
        </p:nvSpPr>
        <p:spPr>
          <a:xfrm>
            <a:off x="138748" y="1676400"/>
            <a:ext cx="213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</a:rPr>
              <a:t>Spectre infrarouge de la β-cyclodextrine</a:t>
            </a: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8A175569-EDC3-A6DD-3E4E-1E630BD312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086" y="3114047"/>
          <a:ext cx="1855574" cy="1747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199353" imgH="1127964" progId="ChemDraw.Document.6.0">
                  <p:embed/>
                </p:oleObj>
              </mc:Choice>
              <mc:Fallback>
                <p:oleObj name="CS ChemDraw Drawing" r:id="rId4" imgW="1199353" imgH="1127964" progId="ChemDraw.Document.6.0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8A175569-EDC3-A6DD-3E4E-1E630BD312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086" y="3114047"/>
                        <a:ext cx="1855574" cy="17474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D408CCA2-C77B-D354-EE08-E2CE3BB5E6C4}"/>
              </a:ext>
            </a:extLst>
          </p:cNvPr>
          <p:cNvSpPr txBox="1"/>
          <p:nvPr/>
        </p:nvSpPr>
        <p:spPr>
          <a:xfrm>
            <a:off x="448126" y="4874764"/>
            <a:ext cx="2139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</a:rPr>
              <a:t>β-cyclodextrine</a:t>
            </a:r>
          </a:p>
        </p:txBody>
      </p:sp>
    </p:spTree>
    <p:extLst>
      <p:ext uri="{BB962C8B-B14F-4D97-AF65-F5344CB8AC3E}">
        <p14:creationId xmlns:p14="http://schemas.microsoft.com/office/powerpoint/2010/main" val="34202006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0CF8E5-0DF2-756B-EBDE-6EFD66C22B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19" y="1561479"/>
            <a:ext cx="8258265" cy="5122348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654E636-A9DE-5434-B41C-3207542C14C7}"/>
              </a:ext>
            </a:extLst>
          </p:cNvPr>
          <p:cNvCxnSpPr>
            <a:cxnSpLocks/>
          </p:cNvCxnSpPr>
          <p:nvPr/>
        </p:nvCxnSpPr>
        <p:spPr>
          <a:xfrm flipV="1">
            <a:off x="7219291" y="2984500"/>
            <a:ext cx="0" cy="444500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CB0FCD74-7670-0DCC-2722-FE2F49B35663}"/>
              </a:ext>
            </a:extLst>
          </p:cNvPr>
          <p:cNvSpPr txBox="1"/>
          <p:nvPr/>
        </p:nvSpPr>
        <p:spPr>
          <a:xfrm>
            <a:off x="6733044" y="3554319"/>
            <a:ext cx="972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1710 cm</a:t>
            </a:r>
            <a:r>
              <a:rPr lang="fr-FR" sz="1400" baseline="30000" dirty="0">
                <a:solidFill>
                  <a:srgbClr val="000000"/>
                </a:solidFill>
              </a:rPr>
              <a:t>-1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1100E1-D51F-4B19-4DDE-A9AA85D5EC5A}"/>
              </a:ext>
            </a:extLst>
          </p:cNvPr>
          <p:cNvSpPr txBox="1"/>
          <p:nvPr/>
        </p:nvSpPr>
        <p:spPr>
          <a:xfrm>
            <a:off x="87063" y="1775589"/>
            <a:ext cx="2321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</a:rPr>
              <a:t>Spectre de la </a:t>
            </a:r>
          </a:p>
          <a:p>
            <a:r>
              <a:rPr lang="fr-FR" sz="900" dirty="0">
                <a:solidFill>
                  <a:srgbClr val="000000"/>
                </a:solidFill>
              </a:rPr>
              <a:t>β-Cyclodextrine en </a:t>
            </a:r>
            <a:r>
              <a:rPr lang="fr-FR" sz="900" dirty="0">
                <a:solidFill>
                  <a:schemeClr val="accent4"/>
                </a:solidFill>
              </a:rPr>
              <a:t>bleu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r>
              <a:rPr lang="fr-FR" sz="900" dirty="0">
                <a:solidFill>
                  <a:srgbClr val="000000"/>
                </a:solidFill>
              </a:rPr>
              <a:t>Spectre du monomère en </a:t>
            </a:r>
            <a:r>
              <a:rPr lang="fr-FR" sz="900" dirty="0">
                <a:solidFill>
                  <a:schemeClr val="accent1"/>
                </a:solidFill>
              </a:rPr>
              <a:t>orange</a:t>
            </a:r>
          </a:p>
        </p:txBody>
      </p:sp>
    </p:spTree>
    <p:extLst>
      <p:ext uri="{BB962C8B-B14F-4D97-AF65-F5344CB8AC3E}">
        <p14:creationId xmlns:p14="http://schemas.microsoft.com/office/powerpoint/2010/main" val="12162158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675404-BF38-0D61-4B60-7C3D691571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210" y="1653955"/>
            <a:ext cx="6998677" cy="4510542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8224609-7693-B443-C53C-3EA61EBD508C}"/>
              </a:ext>
            </a:extLst>
          </p:cNvPr>
          <p:cNvCxnSpPr/>
          <p:nvPr/>
        </p:nvCxnSpPr>
        <p:spPr>
          <a:xfrm>
            <a:off x="7460044" y="4700736"/>
            <a:ext cx="0" cy="1130808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F30A3FF9-72B4-7FE8-807B-E3480B2FB71D}"/>
              </a:ext>
            </a:extLst>
          </p:cNvPr>
          <p:cNvCxnSpPr>
            <a:cxnSpLocks/>
          </p:cNvCxnSpPr>
          <p:nvPr/>
        </p:nvCxnSpPr>
        <p:spPr>
          <a:xfrm>
            <a:off x="8520748" y="4661112"/>
            <a:ext cx="0" cy="117043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567C6D8-0561-0C52-B9AE-A62A00202427}"/>
              </a:ext>
            </a:extLst>
          </p:cNvPr>
          <p:cNvSpPr txBox="1"/>
          <p:nvPr/>
        </p:nvSpPr>
        <p:spPr>
          <a:xfrm>
            <a:off x="6981508" y="5783495"/>
            <a:ext cx="633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solidFill>
                  <a:srgbClr val="000000"/>
                </a:solidFill>
              </a:rPr>
              <a:t>Véq</a:t>
            </a:r>
            <a:r>
              <a:rPr lang="fr-FR" sz="1400" dirty="0">
                <a:solidFill>
                  <a:srgbClr val="000000"/>
                </a:solidFill>
              </a:rPr>
              <a:t> 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CAC6EEA-F35F-13CC-C51C-CBCC41085382}"/>
              </a:ext>
            </a:extLst>
          </p:cNvPr>
          <p:cNvSpPr txBox="1"/>
          <p:nvPr/>
        </p:nvSpPr>
        <p:spPr>
          <a:xfrm>
            <a:off x="7987878" y="5783495"/>
            <a:ext cx="6339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solidFill>
                  <a:srgbClr val="000000"/>
                </a:solidFill>
              </a:rPr>
              <a:t>Véq</a:t>
            </a:r>
            <a:r>
              <a:rPr lang="fr-FR" sz="1400" dirty="0">
                <a:solidFill>
                  <a:srgbClr val="000000"/>
                </a:solidFill>
              </a:rPr>
              <a:t> 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195094-DCEE-C5C4-D6F2-F1761F4ED6AA}"/>
              </a:ext>
            </a:extLst>
          </p:cNvPr>
          <p:cNvSpPr txBox="1"/>
          <p:nvPr/>
        </p:nvSpPr>
        <p:spPr>
          <a:xfrm>
            <a:off x="215572" y="1578207"/>
            <a:ext cx="465152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Titrage conductimétrique acide base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Le volume équivalent correspondant au titrage des carboxylates est :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Calcul de la quantité de matière des fonctions ester :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Calcul du degré de substitution : </a:t>
            </a:r>
          </a:p>
          <a:p>
            <a:endParaRPr lang="fr-FR" sz="9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47B088B-DB26-5F55-0516-BC9CD7B0CEFD}"/>
                  </a:ext>
                </a:extLst>
              </p:cNvPr>
              <p:cNvSpPr txBox="1"/>
              <p:nvPr/>
            </p:nvSpPr>
            <p:spPr>
              <a:xfrm>
                <a:off x="-587724" y="3084451"/>
                <a:ext cx="6132443" cy="241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fr-FR" sz="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fr-FR" sz="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sz="9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D47B088B-DB26-5F55-0516-BC9CD7B0C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87724" y="3084451"/>
                <a:ext cx="6132443" cy="2414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F9F25-5723-2CD7-DAC9-DC987CD69EE4}"/>
                  </a:ext>
                </a:extLst>
              </p:cNvPr>
              <p:cNvSpPr txBox="1"/>
              <p:nvPr/>
            </p:nvSpPr>
            <p:spPr>
              <a:xfrm>
                <a:off x="-766976" y="4126369"/>
                <a:ext cx="6629400" cy="241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𝑒𝑠𝑡𝑒𝑟</m:t>
                          </m:r>
                        </m:sub>
                      </m:sSub>
                      <m:r>
                        <a:rPr lang="fr-FR" sz="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𝐻𝐶𝑙</m:t>
                          </m:r>
                        </m:sub>
                      </m:sSub>
                      <m:r>
                        <a:rPr lang="fr-FR" sz="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fr-FR" sz="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fr-FR" sz="9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A91F9F25-5723-2CD7-DAC9-DC987CD69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6976" y="4126369"/>
                <a:ext cx="6629400" cy="241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16C44F1-44B9-A8B8-F5AD-91C4560469D3}"/>
                  </a:ext>
                </a:extLst>
              </p:cNvPr>
              <p:cNvSpPr txBox="1"/>
              <p:nvPr/>
            </p:nvSpPr>
            <p:spPr>
              <a:xfrm>
                <a:off x="-794538" y="4936594"/>
                <a:ext cx="6718852" cy="380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𝐷𝑆</m:t>
                      </m:r>
                      <m:r>
                        <a:rPr lang="fr-FR" sz="9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𝐶𝐷</m:t>
                              </m:r>
                            </m:sub>
                          </m:s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𝑒𝑠𝑡𝑒𝑟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fr-FR" sz="9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é</m:t>
                              </m:r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𝑐ℎ</m:t>
                              </m:r>
                            </m:sub>
                          </m:s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𝑒𝑠𝑡𝑒𝑟</m:t>
                              </m:r>
                            </m:sub>
                          </m:sSub>
                          <m:r>
                            <a:rPr lang="fr-FR" sz="9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fr-FR" sz="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𝑒𝑠𝑡𝑒𝑟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9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216C44F1-44B9-A8B8-F5AD-91C456046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94538" y="4936594"/>
                <a:ext cx="6718852" cy="3801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463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AB234-C270-3890-F11B-B81EE7E4CC12}"/>
              </a:ext>
            </a:extLst>
          </p:cNvPr>
          <p:cNvGraphicFramePr>
            <a:graphicFrameLocks noGrp="1"/>
          </p:cNvGraphicFramePr>
          <p:nvPr/>
        </p:nvGraphicFramePr>
        <p:xfrm>
          <a:off x="839788" y="2337100"/>
          <a:ext cx="10512425" cy="2448444"/>
        </p:xfrm>
        <a:graphic>
          <a:graphicData uri="http://schemas.openxmlformats.org/drawingml/2006/table">
            <a:tbl>
              <a:tblPr/>
              <a:tblGrid>
                <a:gridCol w="2102485">
                  <a:extLst>
                    <a:ext uri="{9D8B030D-6E8A-4147-A177-3AD203B41FA5}">
                      <a16:colId xmlns:a16="http://schemas.microsoft.com/office/drawing/2014/main" val="3778866973"/>
                    </a:ext>
                  </a:extLst>
                </a:gridCol>
                <a:gridCol w="2102485">
                  <a:extLst>
                    <a:ext uri="{9D8B030D-6E8A-4147-A177-3AD203B41FA5}">
                      <a16:colId xmlns:a16="http://schemas.microsoft.com/office/drawing/2014/main" val="3323014142"/>
                    </a:ext>
                  </a:extLst>
                </a:gridCol>
                <a:gridCol w="2102485">
                  <a:extLst>
                    <a:ext uri="{9D8B030D-6E8A-4147-A177-3AD203B41FA5}">
                      <a16:colId xmlns:a16="http://schemas.microsoft.com/office/drawing/2014/main" val="2568972885"/>
                    </a:ext>
                  </a:extLst>
                </a:gridCol>
                <a:gridCol w="2102485">
                  <a:extLst>
                    <a:ext uri="{9D8B030D-6E8A-4147-A177-3AD203B41FA5}">
                      <a16:colId xmlns:a16="http://schemas.microsoft.com/office/drawing/2014/main" val="3208344148"/>
                    </a:ext>
                  </a:extLst>
                </a:gridCol>
                <a:gridCol w="2102485">
                  <a:extLst>
                    <a:ext uri="{9D8B030D-6E8A-4147-A177-3AD203B41FA5}">
                      <a16:colId xmlns:a16="http://schemas.microsoft.com/office/drawing/2014/main" val="182189735"/>
                    </a:ext>
                  </a:extLst>
                </a:gridCol>
              </a:tblGrid>
              <a:tr h="408074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Nom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Temps de réaction (heures)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Quantité d’APTS (éq)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Degré de substitution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Rendement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352215"/>
                  </a:ext>
                </a:extLst>
              </a:tr>
              <a:tr h="408074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0.01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2,4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62%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079642"/>
                  </a:ext>
                </a:extLst>
              </a:tr>
              <a:tr h="408074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MF-3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0.01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2,1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78%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934896"/>
                  </a:ext>
                </a:extLst>
              </a:tr>
              <a:tr h="408074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MF-6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0.01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2,1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85%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09010"/>
                  </a:ext>
                </a:extLst>
              </a:tr>
              <a:tr h="408074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MF-7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0.01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1,9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88%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417768"/>
                  </a:ext>
                </a:extLst>
              </a:tr>
              <a:tr h="408074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MF-4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0.1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2,3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</a:rPr>
                        <a:t>75%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0537112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047E2E6-607C-ECDD-E88D-5246E79DE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2591336"/>
            <a:ext cx="9239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9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6F7DF3-5E79-2D2F-BD46-B15B48B69827}"/>
              </a:ext>
            </a:extLst>
          </p:cNvPr>
          <p:cNvSpPr txBox="1"/>
          <p:nvPr/>
        </p:nvSpPr>
        <p:spPr>
          <a:xfrm>
            <a:off x="215571" y="1578207"/>
            <a:ext cx="7159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Effet des paramètres de réaction sur le degré de substitution</a:t>
            </a:r>
          </a:p>
        </p:txBody>
      </p:sp>
    </p:spTree>
    <p:extLst>
      <p:ext uri="{BB962C8B-B14F-4D97-AF65-F5344CB8AC3E}">
        <p14:creationId xmlns:p14="http://schemas.microsoft.com/office/powerpoint/2010/main" val="35534674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406EFC8-C8B4-B18C-DDCE-AD37DDF570E3}"/>
              </a:ext>
            </a:extLst>
          </p:cNvPr>
          <p:cNvSpPr txBox="1"/>
          <p:nvPr/>
        </p:nvSpPr>
        <p:spPr>
          <a:xfrm>
            <a:off x="215572" y="1578207"/>
            <a:ext cx="888429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Estérification oxydative 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Basé sur la publication de Wang J. (estérification d’alcools aromatiques et de méthanol)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Synthèse plus verte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225F7C-D696-3864-B36B-BA9A01254F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8"/>
          <a:stretch/>
        </p:blipFill>
        <p:spPr>
          <a:xfrm>
            <a:off x="416765" y="3116982"/>
            <a:ext cx="11358470" cy="294853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A83A2D-E871-B619-377F-45958D183EA0}"/>
              </a:ext>
            </a:extLst>
          </p:cNvPr>
          <p:cNvSpPr txBox="1"/>
          <p:nvPr/>
        </p:nvSpPr>
        <p:spPr>
          <a:xfrm>
            <a:off x="215572" y="6581159"/>
            <a:ext cx="11099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Wang J.et al. Additive-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Mediated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Selective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Oxidation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Alcohols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Esters via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Synergistic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Single Cation Cobalt Catalyst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Stabilized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Inorganic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Lig-and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janv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2020;2020:2020/3875920. doi:10.34133/2020/3875920</a:t>
            </a:r>
          </a:p>
        </p:txBody>
      </p:sp>
    </p:spTree>
    <p:extLst>
      <p:ext uri="{BB962C8B-B14F-4D97-AF65-F5344CB8AC3E}">
        <p14:creationId xmlns:p14="http://schemas.microsoft.com/office/powerpoint/2010/main" val="20565023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Résultats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B93D743-E6D1-959D-CCF3-7B12F365E1F5}"/>
              </a:ext>
            </a:extLst>
          </p:cNvPr>
          <p:cNvGraphicFramePr>
            <a:graphicFrameLocks noGrp="1"/>
          </p:cNvGraphicFramePr>
          <p:nvPr/>
        </p:nvGraphicFramePr>
        <p:xfrm>
          <a:off x="839788" y="2977052"/>
          <a:ext cx="10512426" cy="1939000"/>
        </p:xfrm>
        <a:graphic>
          <a:graphicData uri="http://schemas.openxmlformats.org/drawingml/2006/table">
            <a:tbl>
              <a:tblPr/>
              <a:tblGrid>
                <a:gridCol w="3504142">
                  <a:extLst>
                    <a:ext uri="{9D8B030D-6E8A-4147-A177-3AD203B41FA5}">
                      <a16:colId xmlns:a16="http://schemas.microsoft.com/office/drawing/2014/main" val="2781393035"/>
                    </a:ext>
                  </a:extLst>
                </a:gridCol>
                <a:gridCol w="3504142">
                  <a:extLst>
                    <a:ext uri="{9D8B030D-6E8A-4147-A177-3AD203B41FA5}">
                      <a16:colId xmlns:a16="http://schemas.microsoft.com/office/drawing/2014/main" val="1504004456"/>
                    </a:ext>
                  </a:extLst>
                </a:gridCol>
                <a:gridCol w="3504142">
                  <a:extLst>
                    <a:ext uri="{9D8B030D-6E8A-4147-A177-3AD203B41FA5}">
                      <a16:colId xmlns:a16="http://schemas.microsoft.com/office/drawing/2014/main" val="3470013889"/>
                    </a:ext>
                  </a:extLst>
                </a:gridCol>
              </a:tblGrid>
              <a:tr h="484750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</a:rPr>
                        <a:t>Nom de réaction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Quantité d’alcool allylique (équivalents)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Degré de Substitution</a:t>
                      </a:r>
                    </a:p>
                  </a:txBody>
                  <a:tcPr marL="45720" marR="45720" marT="22860" marB="2286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13670"/>
                  </a:ext>
                </a:extLst>
              </a:tr>
              <a:tr h="484750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MF-8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2,1</a:t>
                      </a:r>
                    </a:p>
                  </a:txBody>
                  <a:tcPr marL="45720" marR="45720" marT="22860" marB="2286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06302"/>
                  </a:ext>
                </a:extLst>
              </a:tr>
              <a:tr h="484750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MF-9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1,9</a:t>
                      </a:r>
                    </a:p>
                  </a:txBody>
                  <a:tcPr marL="45720" marR="45720" marT="22860" marB="2286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352886"/>
                  </a:ext>
                </a:extLst>
              </a:tr>
              <a:tr h="484750"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MF-10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</a:p>
                  </a:txBody>
                  <a:tcPr marL="45720" marR="45720" marT="22860" marB="22860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</a:rPr>
                        <a:t>?</a:t>
                      </a:r>
                    </a:p>
                  </a:txBody>
                  <a:tcPr marL="45720" marR="45720" marT="22860" marB="2286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89883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6830E64-465A-4F16-A57E-852FEB180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2885024"/>
            <a:ext cx="9239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90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3CFDF6-9E3B-0F6A-598F-C1EC097FA1F0}"/>
              </a:ext>
            </a:extLst>
          </p:cNvPr>
          <p:cNvSpPr txBox="1"/>
          <p:nvPr/>
        </p:nvSpPr>
        <p:spPr>
          <a:xfrm>
            <a:off x="215572" y="1578207"/>
            <a:ext cx="6655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Effet des paramètres de réaction sur le degré de substitution</a:t>
            </a:r>
          </a:p>
        </p:txBody>
      </p:sp>
    </p:spTree>
    <p:extLst>
      <p:ext uri="{BB962C8B-B14F-4D97-AF65-F5344CB8AC3E}">
        <p14:creationId xmlns:p14="http://schemas.microsoft.com/office/powerpoint/2010/main" val="32419282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Conclusion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C3D3508-3862-3CA6-45DD-E32455CC1F75}"/>
              </a:ext>
            </a:extLst>
          </p:cNvPr>
          <p:cNvCxnSpPr/>
          <p:nvPr/>
        </p:nvCxnSpPr>
        <p:spPr>
          <a:xfrm>
            <a:off x="6092825" y="1996440"/>
            <a:ext cx="0" cy="409956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85A5087-B2A1-3235-D8DF-EB969A0044A8}"/>
              </a:ext>
            </a:extLst>
          </p:cNvPr>
          <p:cNvSpPr txBox="1"/>
          <p:nvPr/>
        </p:nvSpPr>
        <p:spPr>
          <a:xfrm>
            <a:off x="215572" y="2507847"/>
            <a:ext cx="5516256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Ce qui a été fait :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Synthèse du monomère par estérification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Analyses mises au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Synthèse d’un monomère par estérification oxydative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6AA38D-2635-44DD-CAD2-AFCBEF69D380}"/>
              </a:ext>
            </a:extLst>
          </p:cNvPr>
          <p:cNvSpPr txBox="1"/>
          <p:nvPr/>
        </p:nvSpPr>
        <p:spPr>
          <a:xfrm>
            <a:off x="6453822" y="2507847"/>
            <a:ext cx="5516256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Perspectives :</a:t>
            </a:r>
          </a:p>
          <a:p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Continuer les synthèses pour avoir un monomère avec un degré de substitution s’approchant de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Continuer caractérisations 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Caractériser l’efficacité et la cinétique d’adsorption du monomère par UV-vis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000000"/>
                </a:solidFill>
              </a:rPr>
              <a:t>Réaliser l’enduction des monomères dont le DS est &gt;1</a:t>
            </a:r>
          </a:p>
          <a:p>
            <a:endParaRPr lang="fr-FR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6165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4535D459-426F-052B-C5B0-552E83DA4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148888" y="6356351"/>
            <a:ext cx="1203543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88F70C4-73F1-C340-47EC-39F84920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Merci de votre attention</a:t>
            </a:r>
          </a:p>
        </p:txBody>
      </p:sp>
      <p:pic>
        <p:nvPicPr>
          <p:cNvPr id="14" name="Espace réservé pour une image  6">
            <a:extLst>
              <a:ext uri="{FF2B5EF4-FFF2-40B4-BE49-F238E27FC236}">
                <a16:creationId xmlns:a16="http://schemas.microsoft.com/office/drawing/2014/main" id="{1A4B0E84-164D-AEE1-9A2F-71B6C6FD9E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2" r="8952"/>
          <a:stretch>
            <a:fillRect/>
          </a:stretch>
        </p:blipFill>
        <p:spPr>
          <a:xfrm>
            <a:off x="11723" y="0"/>
            <a:ext cx="10009415" cy="6858000"/>
          </a:xfrm>
          <a:custGeom>
            <a:avLst/>
            <a:gdLst>
              <a:gd name="connsiteX0" fmla="*/ 0 w 20018830"/>
              <a:gd name="connsiteY0" fmla="*/ 0 h 13716000"/>
              <a:gd name="connsiteX1" fmla="*/ 20018830 w 20018830"/>
              <a:gd name="connsiteY1" fmla="*/ 0 h 13716000"/>
              <a:gd name="connsiteX2" fmla="*/ 12268348 w 20018830"/>
              <a:gd name="connsiteY2" fmla="*/ 13716000 h 13716000"/>
              <a:gd name="connsiteX3" fmla="*/ 0 w 2001883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18830" h="13716000">
                <a:moveTo>
                  <a:pt x="0" y="0"/>
                </a:moveTo>
                <a:lnTo>
                  <a:pt x="20018830" y="0"/>
                </a:lnTo>
                <a:lnTo>
                  <a:pt x="12268348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  <p:sp>
        <p:nvSpPr>
          <p:cNvPr id="15" name="Rectangle 1">
            <a:extLst>
              <a:ext uri="{FF2B5EF4-FFF2-40B4-BE49-F238E27FC236}">
                <a16:creationId xmlns:a16="http://schemas.microsoft.com/office/drawing/2014/main" id="{FC4BFD5E-3DD3-6293-7068-43B83155EAD7}"/>
              </a:ext>
            </a:extLst>
          </p:cNvPr>
          <p:cNvSpPr/>
          <p:nvPr/>
        </p:nvSpPr>
        <p:spPr>
          <a:xfrm>
            <a:off x="1588" y="0"/>
            <a:ext cx="10009415" cy="6858000"/>
          </a:xfrm>
          <a:custGeom>
            <a:avLst/>
            <a:gdLst>
              <a:gd name="connsiteX0" fmla="*/ 0 w 24377650"/>
              <a:gd name="connsiteY0" fmla="*/ 0 h 13716000"/>
              <a:gd name="connsiteX1" fmla="*/ 24377650 w 24377650"/>
              <a:gd name="connsiteY1" fmla="*/ 0 h 13716000"/>
              <a:gd name="connsiteX2" fmla="*/ 24377650 w 24377650"/>
              <a:gd name="connsiteY2" fmla="*/ 13716000 h 13716000"/>
              <a:gd name="connsiteX3" fmla="*/ 0 w 24377650"/>
              <a:gd name="connsiteY3" fmla="*/ 13716000 h 13716000"/>
              <a:gd name="connsiteX4" fmla="*/ 0 w 24377650"/>
              <a:gd name="connsiteY4" fmla="*/ 0 h 13716000"/>
              <a:gd name="connsiteX0" fmla="*/ 0 w 24377650"/>
              <a:gd name="connsiteY0" fmla="*/ 0 h 13716000"/>
              <a:gd name="connsiteX1" fmla="*/ 24377650 w 24377650"/>
              <a:gd name="connsiteY1" fmla="*/ 0 h 13716000"/>
              <a:gd name="connsiteX2" fmla="*/ 13698765 w 24377650"/>
              <a:gd name="connsiteY2" fmla="*/ 13716000 h 13716000"/>
              <a:gd name="connsiteX3" fmla="*/ 0 w 24377650"/>
              <a:gd name="connsiteY3" fmla="*/ 13716000 h 13716000"/>
              <a:gd name="connsiteX4" fmla="*/ 0 w 24377650"/>
              <a:gd name="connsiteY4" fmla="*/ 0 h 13716000"/>
              <a:gd name="connsiteX0" fmla="*/ 0 w 22352908"/>
              <a:gd name="connsiteY0" fmla="*/ 0 h 13716000"/>
              <a:gd name="connsiteX1" fmla="*/ 22352908 w 22352908"/>
              <a:gd name="connsiteY1" fmla="*/ 0 h 13716000"/>
              <a:gd name="connsiteX2" fmla="*/ 13698765 w 22352908"/>
              <a:gd name="connsiteY2" fmla="*/ 13716000 h 13716000"/>
              <a:gd name="connsiteX3" fmla="*/ 0 w 22352908"/>
              <a:gd name="connsiteY3" fmla="*/ 13716000 h 13716000"/>
              <a:gd name="connsiteX4" fmla="*/ 0 w 2235290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52908" h="13716000">
                <a:moveTo>
                  <a:pt x="0" y="0"/>
                </a:moveTo>
                <a:lnTo>
                  <a:pt x="22352908" y="0"/>
                </a:lnTo>
                <a:lnTo>
                  <a:pt x="13698765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rgbClr val="B2BC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657D11A-E9DC-0AB5-9EDA-D99F73BCC2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343" y="2446996"/>
            <a:ext cx="3583070" cy="933454"/>
          </a:xfrm>
          <a:prstGeom prst="rect">
            <a:avLst/>
          </a:prstGeom>
        </p:spPr>
      </p:pic>
      <p:pic>
        <p:nvPicPr>
          <p:cNvPr id="17" name="Image 16" descr="Gemtex – Textile Research Laboratory">
            <a:extLst>
              <a:ext uri="{FF2B5EF4-FFF2-40B4-BE49-F238E27FC236}">
                <a16:creationId xmlns:a16="http://schemas.microsoft.com/office/drawing/2014/main" id="{3F789ACE-3DF6-1008-A584-A254F27E87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1" y="3380449"/>
            <a:ext cx="1778605" cy="926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Accueil | master-csv">
            <a:extLst>
              <a:ext uri="{FF2B5EF4-FFF2-40B4-BE49-F238E27FC236}">
                <a16:creationId xmlns:a16="http://schemas.microsoft.com/office/drawing/2014/main" id="{F2AF26EB-7E7C-9DBC-11C3-6496F9B3331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6037" y="3440765"/>
            <a:ext cx="1362890" cy="9775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51280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Annexes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AEFA4FC-02EC-8EF5-9EA8-03E2E0774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2756" y="1480575"/>
            <a:ext cx="3614617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9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BC6699B-E383-42D7-D4F1-8E51C94D5704}"/>
              </a:ext>
            </a:extLst>
          </p:cNvPr>
          <p:cNvSpPr txBox="1"/>
          <p:nvPr/>
        </p:nvSpPr>
        <p:spPr>
          <a:xfrm>
            <a:off x="142265" y="1781908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Synthèse catalyseur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3F707A-5476-6B37-7F02-27DCE3FE2B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357" y="898697"/>
            <a:ext cx="3575539" cy="24010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E6ADCA04-AB49-87C3-952C-CEE208FFA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-92333"/>
            <a:ext cx="92398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20" tIns="22860" rIns="45720" bIns="2286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sz="900"/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A2831C80-48B7-F414-98F6-AAA153C0AA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8018" y="3688275"/>
          <a:ext cx="8496358" cy="985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249932" imgH="601949" progId="ChemDraw.Document.6.0">
                  <p:embed/>
                </p:oleObj>
              </mc:Choice>
              <mc:Fallback>
                <p:oleObj name="CS ChemDraw Drawing" r:id="rId4" imgW="5249932" imgH="601949" progId="ChemDraw.Document.6.0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A2831C80-48B7-F414-98F6-AAA153C0AA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8018" y="3688275"/>
                        <a:ext cx="8496358" cy="9850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0231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0B702E1-B794-F10B-C2F0-1536971F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0972F9-2068-A6FE-EF13-A57E9A4568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74</a:t>
            </a:fld>
            <a:endParaRPr lang="en-US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3337C9B-6DB6-B884-FE2E-A013A4D5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916"/>
            <a:ext cx="10512425" cy="1325563"/>
          </a:xfrm>
        </p:spPr>
        <p:txBody>
          <a:bodyPr/>
          <a:lstStyle/>
          <a:p>
            <a:r>
              <a:rPr lang="fr-FR" dirty="0"/>
              <a:t>Annexes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997E5D-43C6-5F01-4D45-D62499B273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787" y="1430084"/>
            <a:ext cx="8044181" cy="51954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98C01F7-D139-7F9E-3E25-E09BB74D11D1}"/>
              </a:ext>
            </a:extLst>
          </p:cNvPr>
          <p:cNvSpPr txBox="1"/>
          <p:nvPr/>
        </p:nvSpPr>
        <p:spPr>
          <a:xfrm>
            <a:off x="215572" y="1578207"/>
            <a:ext cx="88842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Mécanisme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900" dirty="0">
              <a:solidFill>
                <a:srgbClr val="00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A2D6989-A9FF-B3B2-7244-542B079DCD4D}"/>
              </a:ext>
            </a:extLst>
          </p:cNvPr>
          <p:cNvSpPr txBox="1"/>
          <p:nvPr/>
        </p:nvSpPr>
        <p:spPr>
          <a:xfrm>
            <a:off x="215572" y="6581159"/>
            <a:ext cx="11099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Wang J.et al. Additive-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Mediated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Selective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Oxidation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Alcohols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Esters via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Synergistic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Single Cation Cobalt Catalyst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Stabilized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Inorganic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Lig-and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9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janv</a:t>
            </a:r>
            <a:r>
              <a:rPr lang="fr-FR" sz="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2020;2020:2020/3875920. doi:10.34133/2020/3875920</a:t>
            </a:r>
          </a:p>
        </p:txBody>
      </p:sp>
    </p:spTree>
    <p:extLst>
      <p:ext uri="{BB962C8B-B14F-4D97-AF65-F5344CB8AC3E}">
        <p14:creationId xmlns:p14="http://schemas.microsoft.com/office/powerpoint/2010/main" val="37150789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892B1-25A0-602F-D0EE-362DA6EDC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C02FB35-1A95-ACBA-3641-3A11E4F3103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Projet RMSIP - Jess </a:t>
            </a:r>
            <a:r>
              <a:rPr lang="fr-FR" sz="2800" b="1" dirty="0" err="1">
                <a:solidFill>
                  <a:schemeClr val="bg1"/>
                </a:solidFill>
                <a:latin typeface="Avenir Book" panose="02000503020000020003" pitchFamily="2" charset="0"/>
              </a:rPr>
              <a:t>Kilubukila</a:t>
            </a:r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 &amp; Emmanuel Vangu Kambu  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68D0B26-04E1-A348-1EF9-8166C3D70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75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AAE498F-CEB4-3A45-B1EE-EF65E5C71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7496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0077C-867C-A442-F666-74F217A69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6CF8420-3FB2-A223-8F1C-0E3BD94D84B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Procédure d’intégration nouveaux doctorants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5E94F30-BC4B-2366-DD6A-6ACA7294E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76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E698A8-3A05-9F9C-F6E6-701F722A3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2683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3" name="Freeform 3"/>
          <p:cNvSpPr/>
          <p:nvPr/>
        </p:nvSpPr>
        <p:spPr>
          <a:xfrm rot="-5400000">
            <a:off x="-422974" y="-675826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4" name="Freeform 4"/>
          <p:cNvSpPr/>
          <p:nvPr/>
        </p:nvSpPr>
        <p:spPr>
          <a:xfrm>
            <a:off x="1711482" y="-213145"/>
            <a:ext cx="8597337" cy="7284289"/>
          </a:xfrm>
          <a:custGeom>
            <a:avLst/>
            <a:gdLst/>
            <a:ahLst/>
            <a:cxnLst/>
            <a:rect l="l" t="t" r="r" b="b"/>
            <a:pathLst>
              <a:path w="12896005" h="10926433">
                <a:moveTo>
                  <a:pt x="0" y="0"/>
                </a:moveTo>
                <a:lnTo>
                  <a:pt x="12896005" y="0"/>
                </a:lnTo>
                <a:lnTo>
                  <a:pt x="12896005" y="10926434"/>
                </a:lnTo>
                <a:lnTo>
                  <a:pt x="0" y="10926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5" name="Freeform 5"/>
          <p:cNvSpPr/>
          <p:nvPr/>
        </p:nvSpPr>
        <p:spPr>
          <a:xfrm rot="-5400000">
            <a:off x="7862802" y="3075815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6"/>
                </a:lnTo>
                <a:lnTo>
                  <a:pt x="0" y="7199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6" name="Freeform 6"/>
          <p:cNvSpPr/>
          <p:nvPr/>
        </p:nvSpPr>
        <p:spPr>
          <a:xfrm>
            <a:off x="4952884" y="4880053"/>
            <a:ext cx="2286233" cy="595604"/>
          </a:xfrm>
          <a:custGeom>
            <a:avLst/>
            <a:gdLst/>
            <a:ahLst/>
            <a:cxnLst/>
            <a:rect l="l" t="t" r="r" b="b"/>
            <a:pathLst>
              <a:path w="3429349" h="893406">
                <a:moveTo>
                  <a:pt x="0" y="0"/>
                </a:moveTo>
                <a:lnTo>
                  <a:pt x="3429348" y="0"/>
                </a:lnTo>
                <a:lnTo>
                  <a:pt x="3429348" y="893406"/>
                </a:lnTo>
                <a:lnTo>
                  <a:pt x="0" y="8934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7" name="TextBox 7"/>
          <p:cNvSpPr txBox="1"/>
          <p:nvPr/>
        </p:nvSpPr>
        <p:spPr>
          <a:xfrm>
            <a:off x="1446015" y="2501903"/>
            <a:ext cx="9299971" cy="174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PROCÉDURE </a:t>
            </a:r>
          </a:p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INTÉGRATION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798080" y="5203675"/>
            <a:ext cx="6095310" cy="5164390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9142965" y="0"/>
                </a:moveTo>
                <a:lnTo>
                  <a:pt x="0" y="0"/>
                </a:lnTo>
                <a:lnTo>
                  <a:pt x="0" y="7746585"/>
                </a:lnTo>
                <a:lnTo>
                  <a:pt x="9142965" y="7746585"/>
                </a:lnTo>
                <a:lnTo>
                  <a:pt x="914296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3" name="Freeform 3"/>
          <p:cNvSpPr/>
          <p:nvPr/>
        </p:nvSpPr>
        <p:spPr>
          <a:xfrm flipH="1">
            <a:off x="256832" y="5807098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6649743" y="0"/>
                </a:moveTo>
                <a:lnTo>
                  <a:pt x="0" y="0"/>
                </a:lnTo>
                <a:lnTo>
                  <a:pt x="0" y="7199525"/>
                </a:lnTo>
                <a:lnTo>
                  <a:pt x="6649743" y="7199525"/>
                </a:lnTo>
                <a:lnTo>
                  <a:pt x="66497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4" name="Freeform 4"/>
          <p:cNvSpPr/>
          <p:nvPr/>
        </p:nvSpPr>
        <p:spPr>
          <a:xfrm rot="5400000">
            <a:off x="-20579" y="240974"/>
            <a:ext cx="554820" cy="889653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grpSp>
        <p:nvGrpSpPr>
          <p:cNvPr id="5" name="Group 5"/>
          <p:cNvGrpSpPr/>
          <p:nvPr/>
        </p:nvGrpSpPr>
        <p:grpSpPr>
          <a:xfrm>
            <a:off x="256831" y="339115"/>
            <a:ext cx="693371" cy="693371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3D45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8" name="Freeform 8"/>
          <p:cNvSpPr/>
          <p:nvPr/>
        </p:nvSpPr>
        <p:spPr>
          <a:xfrm flipH="1" flipV="1">
            <a:off x="11170388" y="408390"/>
            <a:ext cx="1021612" cy="3384859"/>
          </a:xfrm>
          <a:custGeom>
            <a:avLst/>
            <a:gdLst/>
            <a:ahLst/>
            <a:cxnLst/>
            <a:rect l="l" t="t" r="r" b="b"/>
            <a:pathLst>
              <a:path w="1532418" h="5077288">
                <a:moveTo>
                  <a:pt x="1532418" y="5077288"/>
                </a:moveTo>
                <a:lnTo>
                  <a:pt x="0" y="5077288"/>
                </a:lnTo>
                <a:lnTo>
                  <a:pt x="0" y="0"/>
                </a:lnTo>
                <a:lnTo>
                  <a:pt x="1532418" y="0"/>
                </a:lnTo>
                <a:lnTo>
                  <a:pt x="1532418" y="507728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9" name="Freeform 9"/>
          <p:cNvSpPr/>
          <p:nvPr/>
        </p:nvSpPr>
        <p:spPr>
          <a:xfrm>
            <a:off x="9749036" y="6108429"/>
            <a:ext cx="2286233" cy="595604"/>
          </a:xfrm>
          <a:custGeom>
            <a:avLst/>
            <a:gdLst/>
            <a:ahLst/>
            <a:cxnLst/>
            <a:rect l="l" t="t" r="r" b="b"/>
            <a:pathLst>
              <a:path w="3429349" h="893406">
                <a:moveTo>
                  <a:pt x="0" y="0"/>
                </a:moveTo>
                <a:lnTo>
                  <a:pt x="3429349" y="0"/>
                </a:lnTo>
                <a:lnTo>
                  <a:pt x="3429349" y="893407"/>
                </a:lnTo>
                <a:lnTo>
                  <a:pt x="0" y="8934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0" name="TextBox 10"/>
          <p:cNvSpPr txBox="1"/>
          <p:nvPr/>
        </p:nvSpPr>
        <p:spPr>
          <a:xfrm>
            <a:off x="1144560" y="250215"/>
            <a:ext cx="9895942" cy="7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33"/>
              </a:lnSpc>
            </a:pPr>
            <a:r>
              <a:rPr lang="en-US" sz="4666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FORMATION SÉCURITÉ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7955" y="1630233"/>
            <a:ext cx="1140376" cy="39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Quoi?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7956" y="2491717"/>
            <a:ext cx="1539301" cy="39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Pour qui?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7956" y="3353201"/>
            <a:ext cx="1563131" cy="39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Pourquoi?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7955" y="4214685"/>
            <a:ext cx="1954572" cy="39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Comment?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7956" y="5076169"/>
            <a:ext cx="1334734" cy="391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Quand?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35427" y="1555092"/>
            <a:ext cx="7856724" cy="56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Une formation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sécurité avec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toutes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les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informations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du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livret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d’accueil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sécurité qui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s’intègre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à la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procédure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d’intégration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envoyée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le 12/06/2026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035428" y="5184624"/>
            <a:ext cx="2704973" cy="273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partir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 la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rentrée</a:t>
            </a:r>
            <a:endParaRPr lang="en-US" sz="1666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035427" y="4139543"/>
            <a:ext cx="8005075" cy="56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 format Moodle,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envoyé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par Orianne qui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garantit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facilité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d’accès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et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liberté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d’organisation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pour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suivre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les modules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35427" y="3278060"/>
            <a:ext cx="7856724" cy="568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Transmettre des consignes de sécurité obligatoires et préserver la santé et la sécurité de chacun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35427" y="2562626"/>
            <a:ext cx="5143373" cy="273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Pour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chaque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nouvel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arrivant</a:t>
            </a:r>
            <a:r>
              <a:rPr lang="en-US" sz="1666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à </a:t>
            </a:r>
            <a:r>
              <a:rPr lang="en-US" sz="1666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l’ENSAIT</a:t>
            </a:r>
            <a:endParaRPr lang="en-US" sz="1666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2790824" y="5605580"/>
            <a:ext cx="6095310" cy="5164390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9142966" y="0"/>
                </a:moveTo>
                <a:lnTo>
                  <a:pt x="0" y="0"/>
                </a:lnTo>
                <a:lnTo>
                  <a:pt x="0" y="7746585"/>
                </a:lnTo>
                <a:lnTo>
                  <a:pt x="9142966" y="7746585"/>
                </a:lnTo>
                <a:lnTo>
                  <a:pt x="91429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3" name="Freeform 3"/>
          <p:cNvSpPr/>
          <p:nvPr/>
        </p:nvSpPr>
        <p:spPr>
          <a:xfrm rot="5400000">
            <a:off x="-20579" y="240974"/>
            <a:ext cx="554820" cy="889653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grpSp>
        <p:nvGrpSpPr>
          <p:cNvPr id="4" name="Group 4"/>
          <p:cNvGrpSpPr/>
          <p:nvPr/>
        </p:nvGrpSpPr>
        <p:grpSpPr>
          <a:xfrm>
            <a:off x="256831" y="339115"/>
            <a:ext cx="693371" cy="69337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3D45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1170388" y="408390"/>
            <a:ext cx="1021612" cy="3384859"/>
          </a:xfrm>
          <a:custGeom>
            <a:avLst/>
            <a:gdLst/>
            <a:ahLst/>
            <a:cxnLst/>
            <a:rect l="l" t="t" r="r" b="b"/>
            <a:pathLst>
              <a:path w="1532418" h="5077288">
                <a:moveTo>
                  <a:pt x="1532418" y="5077288"/>
                </a:moveTo>
                <a:lnTo>
                  <a:pt x="0" y="5077288"/>
                </a:lnTo>
                <a:lnTo>
                  <a:pt x="0" y="0"/>
                </a:lnTo>
                <a:lnTo>
                  <a:pt x="1532418" y="0"/>
                </a:lnTo>
                <a:lnTo>
                  <a:pt x="1532418" y="507728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8" name="Freeform 8"/>
          <p:cNvSpPr/>
          <p:nvPr/>
        </p:nvSpPr>
        <p:spPr>
          <a:xfrm>
            <a:off x="9749036" y="6108429"/>
            <a:ext cx="2286233" cy="595604"/>
          </a:xfrm>
          <a:custGeom>
            <a:avLst/>
            <a:gdLst/>
            <a:ahLst/>
            <a:cxnLst/>
            <a:rect l="l" t="t" r="r" b="b"/>
            <a:pathLst>
              <a:path w="3429349" h="893406">
                <a:moveTo>
                  <a:pt x="0" y="0"/>
                </a:moveTo>
                <a:lnTo>
                  <a:pt x="3429349" y="0"/>
                </a:lnTo>
                <a:lnTo>
                  <a:pt x="3429349" y="893407"/>
                </a:lnTo>
                <a:lnTo>
                  <a:pt x="0" y="8934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2" name="TextBox 12"/>
          <p:cNvSpPr txBox="1"/>
          <p:nvPr/>
        </p:nvSpPr>
        <p:spPr>
          <a:xfrm>
            <a:off x="1144560" y="250215"/>
            <a:ext cx="8213306" cy="7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33"/>
              </a:lnSpc>
            </a:pPr>
            <a:r>
              <a:rPr lang="en-US" sz="4666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FAQ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2CEFE6C-8E2D-FC4A-A471-476F380A6B95}"/>
              </a:ext>
            </a:extLst>
          </p:cNvPr>
          <p:cNvGrpSpPr/>
          <p:nvPr/>
        </p:nvGrpSpPr>
        <p:grpSpPr>
          <a:xfrm>
            <a:off x="1132742" y="2350657"/>
            <a:ext cx="9857427" cy="391326"/>
            <a:chOff x="1699112" y="3525987"/>
            <a:chExt cx="14786141" cy="586990"/>
          </a:xfrm>
        </p:grpSpPr>
        <p:grpSp>
          <p:nvGrpSpPr>
            <p:cNvPr id="9" name="Group 9"/>
            <p:cNvGrpSpPr/>
            <p:nvPr/>
          </p:nvGrpSpPr>
          <p:grpSpPr>
            <a:xfrm>
              <a:off x="1699112" y="3682809"/>
              <a:ext cx="349931" cy="349931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DB03F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3"/>
                  </a:lnSpc>
                </a:pPr>
                <a:endParaRPr sz="1200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444920" y="3525987"/>
              <a:ext cx="14040333" cy="586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6"/>
                </a:lnSpc>
              </a:pP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Version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</a:t>
              </a: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anglais à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venir</a:t>
              </a:r>
              <a:endParaRPr lang="en-US" sz="2333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7652AC2-1C4A-7D2F-22C8-8A3C65C82106}"/>
              </a:ext>
            </a:extLst>
          </p:cNvPr>
          <p:cNvGrpSpPr/>
          <p:nvPr/>
        </p:nvGrpSpPr>
        <p:grpSpPr>
          <a:xfrm>
            <a:off x="1132742" y="3207807"/>
            <a:ext cx="9857427" cy="391326"/>
            <a:chOff x="1699112" y="4811712"/>
            <a:chExt cx="14786141" cy="586990"/>
          </a:xfrm>
        </p:grpSpPr>
        <p:sp>
          <p:nvSpPr>
            <p:cNvPr id="14" name="TextBox 14"/>
            <p:cNvSpPr txBox="1"/>
            <p:nvPr/>
          </p:nvSpPr>
          <p:spPr>
            <a:xfrm>
              <a:off x="2444920" y="4811712"/>
              <a:ext cx="14040333" cy="586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6"/>
                </a:lnSpc>
              </a:pP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Validation du module via un test final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obligatoire</a:t>
              </a:r>
              <a:endParaRPr lang="en-US" sz="2333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99112" y="4968534"/>
              <a:ext cx="349931" cy="349931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DB03F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3"/>
                  </a:lnSpc>
                </a:pPr>
                <a:endParaRPr sz="1200"/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BC4852D-BF49-FD91-FDB7-5F55E91F1CD7}"/>
              </a:ext>
            </a:extLst>
          </p:cNvPr>
          <p:cNvGrpSpPr/>
          <p:nvPr/>
        </p:nvGrpSpPr>
        <p:grpSpPr>
          <a:xfrm>
            <a:off x="1132742" y="4064955"/>
            <a:ext cx="9857427" cy="391326"/>
            <a:chOff x="1699112" y="6097437"/>
            <a:chExt cx="14786141" cy="586990"/>
          </a:xfrm>
        </p:grpSpPr>
        <p:sp>
          <p:nvSpPr>
            <p:cNvPr id="15" name="TextBox 15"/>
            <p:cNvSpPr txBox="1"/>
            <p:nvPr/>
          </p:nvSpPr>
          <p:spPr>
            <a:xfrm>
              <a:off x="2444920" y="6097437"/>
              <a:ext cx="14040333" cy="586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66"/>
                </a:lnSpc>
              </a:pP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Moodle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reste</a:t>
              </a: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accessible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même</a:t>
              </a: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après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avoir</a:t>
              </a:r>
              <a:r>
                <a:rPr lang="en-US" sz="2333" dirty="0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tout </a:t>
              </a:r>
              <a:r>
                <a:rPr lang="en-US" sz="2333" dirty="0" err="1">
                  <a:solidFill>
                    <a:srgbClr val="74797E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complété</a:t>
              </a:r>
              <a:endParaRPr lang="en-US" sz="2333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1699112" y="6251916"/>
              <a:ext cx="349931" cy="349931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DB03F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333"/>
                  </a:lnSpc>
                </a:pPr>
                <a:endParaRPr sz="12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56832" y="5807098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6649743" y="0"/>
                </a:moveTo>
                <a:lnTo>
                  <a:pt x="0" y="0"/>
                </a:lnTo>
                <a:lnTo>
                  <a:pt x="0" y="7199525"/>
                </a:lnTo>
                <a:lnTo>
                  <a:pt x="6649743" y="7199525"/>
                </a:lnTo>
                <a:lnTo>
                  <a:pt x="66497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3" name="Freeform 3"/>
          <p:cNvSpPr/>
          <p:nvPr/>
        </p:nvSpPr>
        <p:spPr>
          <a:xfrm rot="5400000">
            <a:off x="-20579" y="240974"/>
            <a:ext cx="554820" cy="889653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grpSp>
        <p:nvGrpSpPr>
          <p:cNvPr id="4" name="Group 4"/>
          <p:cNvGrpSpPr/>
          <p:nvPr/>
        </p:nvGrpSpPr>
        <p:grpSpPr>
          <a:xfrm>
            <a:off x="256831" y="339115"/>
            <a:ext cx="693371" cy="69337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3D45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1170388" y="408390"/>
            <a:ext cx="1021612" cy="3384859"/>
          </a:xfrm>
          <a:custGeom>
            <a:avLst/>
            <a:gdLst/>
            <a:ahLst/>
            <a:cxnLst/>
            <a:rect l="l" t="t" r="r" b="b"/>
            <a:pathLst>
              <a:path w="1532418" h="5077288">
                <a:moveTo>
                  <a:pt x="1532418" y="5077288"/>
                </a:moveTo>
                <a:lnTo>
                  <a:pt x="0" y="5077288"/>
                </a:lnTo>
                <a:lnTo>
                  <a:pt x="0" y="0"/>
                </a:lnTo>
                <a:lnTo>
                  <a:pt x="1532418" y="0"/>
                </a:lnTo>
                <a:lnTo>
                  <a:pt x="1532418" y="507728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8" name="Freeform 8"/>
          <p:cNvSpPr/>
          <p:nvPr/>
        </p:nvSpPr>
        <p:spPr>
          <a:xfrm>
            <a:off x="9749036" y="6108429"/>
            <a:ext cx="2286233" cy="595604"/>
          </a:xfrm>
          <a:custGeom>
            <a:avLst/>
            <a:gdLst/>
            <a:ahLst/>
            <a:cxnLst/>
            <a:rect l="l" t="t" r="r" b="b"/>
            <a:pathLst>
              <a:path w="3429349" h="893406">
                <a:moveTo>
                  <a:pt x="0" y="0"/>
                </a:moveTo>
                <a:lnTo>
                  <a:pt x="3429349" y="0"/>
                </a:lnTo>
                <a:lnTo>
                  <a:pt x="3429349" y="893407"/>
                </a:lnTo>
                <a:lnTo>
                  <a:pt x="0" y="8934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9" name="Freeform 9"/>
          <p:cNvSpPr/>
          <p:nvPr/>
        </p:nvSpPr>
        <p:spPr>
          <a:xfrm flipH="1">
            <a:off x="-2790824" y="5605580"/>
            <a:ext cx="6095310" cy="5164390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9142966" y="0"/>
                </a:moveTo>
                <a:lnTo>
                  <a:pt x="0" y="0"/>
                </a:lnTo>
                <a:lnTo>
                  <a:pt x="0" y="7746585"/>
                </a:lnTo>
                <a:lnTo>
                  <a:pt x="9142966" y="7746585"/>
                </a:lnTo>
                <a:lnTo>
                  <a:pt x="91429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0" name="TextBox 10"/>
          <p:cNvSpPr txBox="1"/>
          <p:nvPr/>
        </p:nvSpPr>
        <p:spPr>
          <a:xfrm>
            <a:off x="1144560" y="250215"/>
            <a:ext cx="4134846" cy="7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33"/>
              </a:lnSpc>
            </a:pPr>
            <a:r>
              <a:rPr lang="en-US" sz="4666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10138" y="2524453"/>
            <a:ext cx="6171724" cy="814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 dirty="0">
                <a:solidFill>
                  <a:srgbClr val="343D45"/>
                </a:solidFill>
                <a:latin typeface="Montserrat"/>
                <a:ea typeface="Montserrat"/>
                <a:cs typeface="Montserrat"/>
                <a:sym typeface="Montserrat"/>
              </a:rPr>
              <a:t>Clé </a:t>
            </a:r>
            <a:r>
              <a:rPr lang="en-US" sz="2333" dirty="0" err="1">
                <a:solidFill>
                  <a:srgbClr val="343D45"/>
                </a:solidFill>
                <a:latin typeface="Montserrat"/>
                <a:ea typeface="Montserrat"/>
                <a:cs typeface="Montserrat"/>
                <a:sym typeface="Montserrat"/>
              </a:rPr>
              <a:t>d'inscription</a:t>
            </a:r>
            <a:r>
              <a:rPr lang="en-US" sz="2333" dirty="0">
                <a:solidFill>
                  <a:srgbClr val="343D45"/>
                </a:solidFill>
                <a:latin typeface="Montserrat"/>
                <a:ea typeface="Montserrat"/>
                <a:cs typeface="Montserrat"/>
                <a:sym typeface="Montserrat"/>
              </a:rPr>
              <a:t> : </a:t>
            </a:r>
            <a:r>
              <a:rPr lang="en-US" sz="2333" dirty="0" err="1">
                <a:solidFill>
                  <a:srgbClr val="343D45"/>
                </a:solidFill>
                <a:latin typeface="Montserrat"/>
                <a:ea typeface="Montserrat"/>
                <a:cs typeface="Montserrat"/>
                <a:sym typeface="Montserrat"/>
              </a:rPr>
              <a:t>inscription_formationRH</a:t>
            </a:r>
            <a:endParaRPr lang="en-US" sz="2333" dirty="0">
              <a:solidFill>
                <a:srgbClr val="343D4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03400" y="1735441"/>
            <a:ext cx="8585200" cy="517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93"/>
              </a:lnSpc>
            </a:pPr>
            <a:r>
              <a:rPr lang="en-US" sz="3066" u="sng">
                <a:solidFill>
                  <a:srgbClr val="343D45"/>
                </a:solidFill>
                <a:latin typeface="Arimo"/>
                <a:ea typeface="Arimo"/>
                <a:cs typeface="Arimo"/>
                <a:sym typeface="Arimo"/>
                <a:hlinkClick r:id="rId7" tooltip="https://moodle.ensait.fr/course/view.php?id=2263"/>
              </a:rPr>
              <a:t>https://moodle.ensait.fr/course/view.php?id=2263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0036" y="3276600"/>
            <a:ext cx="3051928" cy="3051928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256832" y="5807098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6649743" y="0"/>
                </a:moveTo>
                <a:lnTo>
                  <a:pt x="0" y="0"/>
                </a:lnTo>
                <a:lnTo>
                  <a:pt x="0" y="7199525"/>
                </a:lnTo>
                <a:lnTo>
                  <a:pt x="6649743" y="7199525"/>
                </a:lnTo>
                <a:lnTo>
                  <a:pt x="664974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3" name="Freeform 3"/>
          <p:cNvSpPr/>
          <p:nvPr/>
        </p:nvSpPr>
        <p:spPr>
          <a:xfrm rot="5400000">
            <a:off x="-20579" y="240974"/>
            <a:ext cx="554820" cy="889653"/>
          </a:xfrm>
          <a:custGeom>
            <a:avLst/>
            <a:gdLst/>
            <a:ahLst/>
            <a:cxnLst/>
            <a:rect l="l" t="t" r="r" b="b"/>
            <a:pathLst>
              <a:path w="832230" h="1334479">
                <a:moveTo>
                  <a:pt x="0" y="0"/>
                </a:moveTo>
                <a:lnTo>
                  <a:pt x="832230" y="0"/>
                </a:lnTo>
                <a:lnTo>
                  <a:pt x="832230" y="1334478"/>
                </a:lnTo>
                <a:lnTo>
                  <a:pt x="0" y="13344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grpSp>
        <p:nvGrpSpPr>
          <p:cNvPr id="4" name="Group 4"/>
          <p:cNvGrpSpPr/>
          <p:nvPr/>
        </p:nvGrpSpPr>
        <p:grpSpPr>
          <a:xfrm>
            <a:off x="256831" y="339115"/>
            <a:ext cx="693371" cy="69337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3D45"/>
            </a:solid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 sz="1200"/>
            </a:p>
          </p:txBody>
        </p:sp>
      </p:grpSp>
      <p:sp>
        <p:nvSpPr>
          <p:cNvPr id="7" name="Freeform 7"/>
          <p:cNvSpPr/>
          <p:nvPr/>
        </p:nvSpPr>
        <p:spPr>
          <a:xfrm flipH="1" flipV="1">
            <a:off x="11170388" y="408390"/>
            <a:ext cx="1021612" cy="3384859"/>
          </a:xfrm>
          <a:custGeom>
            <a:avLst/>
            <a:gdLst/>
            <a:ahLst/>
            <a:cxnLst/>
            <a:rect l="l" t="t" r="r" b="b"/>
            <a:pathLst>
              <a:path w="1532418" h="5077288">
                <a:moveTo>
                  <a:pt x="1532418" y="5077288"/>
                </a:moveTo>
                <a:lnTo>
                  <a:pt x="0" y="5077288"/>
                </a:lnTo>
                <a:lnTo>
                  <a:pt x="0" y="0"/>
                </a:lnTo>
                <a:lnTo>
                  <a:pt x="1532418" y="0"/>
                </a:lnTo>
                <a:lnTo>
                  <a:pt x="1532418" y="507728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8" name="Freeform 8"/>
          <p:cNvSpPr/>
          <p:nvPr/>
        </p:nvSpPr>
        <p:spPr>
          <a:xfrm>
            <a:off x="9749036" y="6108429"/>
            <a:ext cx="2286233" cy="595604"/>
          </a:xfrm>
          <a:custGeom>
            <a:avLst/>
            <a:gdLst/>
            <a:ahLst/>
            <a:cxnLst/>
            <a:rect l="l" t="t" r="r" b="b"/>
            <a:pathLst>
              <a:path w="3429349" h="893406">
                <a:moveTo>
                  <a:pt x="0" y="0"/>
                </a:moveTo>
                <a:lnTo>
                  <a:pt x="3429349" y="0"/>
                </a:lnTo>
                <a:lnTo>
                  <a:pt x="3429349" y="893407"/>
                </a:lnTo>
                <a:lnTo>
                  <a:pt x="0" y="8934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9" name="Freeform 9"/>
          <p:cNvSpPr/>
          <p:nvPr/>
        </p:nvSpPr>
        <p:spPr>
          <a:xfrm flipH="1">
            <a:off x="-2790824" y="5605580"/>
            <a:ext cx="6095310" cy="5164390"/>
          </a:xfrm>
          <a:custGeom>
            <a:avLst/>
            <a:gdLst/>
            <a:ahLst/>
            <a:cxnLst/>
            <a:rect l="l" t="t" r="r" b="b"/>
            <a:pathLst>
              <a:path w="9142965" h="7746585">
                <a:moveTo>
                  <a:pt x="9142966" y="0"/>
                </a:moveTo>
                <a:lnTo>
                  <a:pt x="0" y="0"/>
                </a:lnTo>
                <a:lnTo>
                  <a:pt x="0" y="7746585"/>
                </a:lnTo>
                <a:lnTo>
                  <a:pt x="9142966" y="7746585"/>
                </a:lnTo>
                <a:lnTo>
                  <a:pt x="914296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0" name="Freeform 10"/>
          <p:cNvSpPr/>
          <p:nvPr/>
        </p:nvSpPr>
        <p:spPr>
          <a:xfrm>
            <a:off x="5230830" y="-6350"/>
            <a:ext cx="3524524" cy="6952104"/>
          </a:xfrm>
          <a:custGeom>
            <a:avLst/>
            <a:gdLst/>
            <a:ahLst/>
            <a:cxnLst/>
            <a:rect l="l" t="t" r="r" b="b"/>
            <a:pathLst>
              <a:path w="5286786" h="10428156">
                <a:moveTo>
                  <a:pt x="0" y="0"/>
                </a:moveTo>
                <a:lnTo>
                  <a:pt x="5286786" y="0"/>
                </a:lnTo>
                <a:lnTo>
                  <a:pt x="5286786" y="10428156"/>
                </a:lnTo>
                <a:lnTo>
                  <a:pt x="0" y="104281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2665"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1" name="AutoShape 11"/>
          <p:cNvSpPr/>
          <p:nvPr/>
        </p:nvSpPr>
        <p:spPr>
          <a:xfrm flipV="1">
            <a:off x="5230830" y="692598"/>
            <a:ext cx="12700" cy="4478413"/>
          </a:xfrm>
          <a:prstGeom prst="line">
            <a:avLst/>
          </a:prstGeom>
          <a:ln w="66675" cap="flat">
            <a:solidFill>
              <a:srgbClr val="9DB0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12" name="AutoShape 12"/>
          <p:cNvSpPr/>
          <p:nvPr/>
        </p:nvSpPr>
        <p:spPr>
          <a:xfrm flipV="1">
            <a:off x="8783041" y="5508746"/>
            <a:ext cx="0" cy="663454"/>
          </a:xfrm>
          <a:prstGeom prst="line">
            <a:avLst/>
          </a:prstGeom>
          <a:ln w="66675" cap="flat">
            <a:solidFill>
              <a:srgbClr val="9DB0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13" name="Freeform 13"/>
          <p:cNvSpPr/>
          <p:nvPr/>
        </p:nvSpPr>
        <p:spPr>
          <a:xfrm rot="-1765125" flipH="1">
            <a:off x="8910479" y="5374971"/>
            <a:ext cx="1440425" cy="474031"/>
          </a:xfrm>
          <a:custGeom>
            <a:avLst/>
            <a:gdLst/>
            <a:ahLst/>
            <a:cxnLst/>
            <a:rect l="l" t="t" r="r" b="b"/>
            <a:pathLst>
              <a:path w="2160638" h="711046">
                <a:moveTo>
                  <a:pt x="2160638" y="0"/>
                </a:moveTo>
                <a:lnTo>
                  <a:pt x="0" y="0"/>
                </a:lnTo>
                <a:lnTo>
                  <a:pt x="0" y="711046"/>
                </a:lnTo>
                <a:lnTo>
                  <a:pt x="2160638" y="711046"/>
                </a:lnTo>
                <a:lnTo>
                  <a:pt x="216063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4" name="TextBox 14"/>
          <p:cNvSpPr txBox="1"/>
          <p:nvPr/>
        </p:nvSpPr>
        <p:spPr>
          <a:xfrm>
            <a:off x="1144560" y="250215"/>
            <a:ext cx="4134846" cy="7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33"/>
              </a:lnSpc>
            </a:pPr>
            <a:r>
              <a:rPr lang="en-US" sz="4666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SOMMAIRE</a:t>
            </a:r>
          </a:p>
        </p:txBody>
      </p:sp>
      <p:sp>
        <p:nvSpPr>
          <p:cNvPr id="15" name="Freeform 15"/>
          <p:cNvSpPr/>
          <p:nvPr/>
        </p:nvSpPr>
        <p:spPr>
          <a:xfrm rot="9554271" flipH="1">
            <a:off x="3969284" y="1612846"/>
            <a:ext cx="1174730" cy="386593"/>
          </a:xfrm>
          <a:custGeom>
            <a:avLst/>
            <a:gdLst/>
            <a:ahLst/>
            <a:cxnLst/>
            <a:rect l="l" t="t" r="r" b="b"/>
            <a:pathLst>
              <a:path w="1762095" h="579889">
                <a:moveTo>
                  <a:pt x="1762095" y="0"/>
                </a:moveTo>
                <a:lnTo>
                  <a:pt x="0" y="0"/>
                </a:lnTo>
                <a:lnTo>
                  <a:pt x="0" y="579889"/>
                </a:lnTo>
                <a:lnTo>
                  <a:pt x="1762095" y="579889"/>
                </a:lnTo>
                <a:lnTo>
                  <a:pt x="17620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6" name="TextBox 16"/>
          <p:cNvSpPr txBox="1"/>
          <p:nvPr/>
        </p:nvSpPr>
        <p:spPr>
          <a:xfrm>
            <a:off x="491695" y="2251911"/>
            <a:ext cx="4504747" cy="93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1"/>
              </a:lnSpc>
            </a:pP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Toutes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les parties du module Sécurité</a:t>
            </a:r>
          </a:p>
          <a:p>
            <a:pPr>
              <a:lnSpc>
                <a:spcPts val="2521"/>
              </a:lnSpc>
            </a:pP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ouvrir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obligatoirement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pour passer au test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86836" y="3609458"/>
            <a:ext cx="3205165" cy="1259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1"/>
              </a:lnSpc>
            </a:pP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Test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2 parties. </a:t>
            </a:r>
          </a:p>
          <a:p>
            <a:pPr>
              <a:lnSpc>
                <a:spcPts val="2521"/>
              </a:lnSpc>
            </a:pP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La 1ère ne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concerne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que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les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personnes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travaillant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dans les ateliers/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laboratoires</a:t>
            </a:r>
            <a:endParaRPr lang="en-US" sz="1801" dirty="0">
              <a:solidFill>
                <a:srgbClr val="74797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Freeform 18"/>
          <p:cNvSpPr/>
          <p:nvPr/>
        </p:nvSpPr>
        <p:spPr>
          <a:xfrm rot="-9166911" flipH="1" flipV="1">
            <a:off x="3692609" y="6097563"/>
            <a:ext cx="1440425" cy="474031"/>
          </a:xfrm>
          <a:custGeom>
            <a:avLst/>
            <a:gdLst/>
            <a:ahLst/>
            <a:cxnLst/>
            <a:rect l="l" t="t" r="r" b="b"/>
            <a:pathLst>
              <a:path w="2160638" h="711046">
                <a:moveTo>
                  <a:pt x="2160638" y="711047"/>
                </a:moveTo>
                <a:lnTo>
                  <a:pt x="0" y="711047"/>
                </a:lnTo>
                <a:lnTo>
                  <a:pt x="0" y="0"/>
                </a:lnTo>
                <a:lnTo>
                  <a:pt x="2160638" y="0"/>
                </a:lnTo>
                <a:lnTo>
                  <a:pt x="2160638" y="7110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19" name="AutoShape 19"/>
          <p:cNvSpPr/>
          <p:nvPr/>
        </p:nvSpPr>
        <p:spPr>
          <a:xfrm flipV="1">
            <a:off x="5230830" y="6399881"/>
            <a:ext cx="0" cy="545872"/>
          </a:xfrm>
          <a:prstGeom prst="line">
            <a:avLst/>
          </a:prstGeom>
          <a:ln w="66675" cap="flat">
            <a:solidFill>
              <a:srgbClr val="9DB0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/>
          </a:p>
        </p:txBody>
      </p:sp>
      <p:sp>
        <p:nvSpPr>
          <p:cNvPr id="20" name="TextBox 20"/>
          <p:cNvSpPr txBox="1"/>
          <p:nvPr/>
        </p:nvSpPr>
        <p:spPr>
          <a:xfrm>
            <a:off x="491695" y="4837835"/>
            <a:ext cx="4504747" cy="938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1"/>
              </a:lnSpc>
            </a:pP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Tous les PPT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vus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dans les modules +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livret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d’accueil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sécurité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1" dirty="0" err="1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téléchargement</a:t>
            </a:r>
            <a:r>
              <a:rPr lang="en-US" sz="1801" dirty="0">
                <a:solidFill>
                  <a:srgbClr val="74797E"/>
                </a:solidFill>
                <a:latin typeface="Montserrat"/>
                <a:ea typeface="Montserrat"/>
                <a:cs typeface="Montserrat"/>
                <a:sym typeface="Montserrat"/>
              </a:rPr>
              <a:t> libre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7" grpId="0"/>
      <p:bldP spid="18" grpId="0" animBg="1"/>
      <p:bldP spid="2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3" name="Freeform 3"/>
          <p:cNvSpPr/>
          <p:nvPr/>
        </p:nvSpPr>
        <p:spPr>
          <a:xfrm rot="-5400000">
            <a:off x="-422974" y="-675826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5"/>
                </a:lnTo>
                <a:lnTo>
                  <a:pt x="0" y="7199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4" name="Freeform 4"/>
          <p:cNvSpPr/>
          <p:nvPr/>
        </p:nvSpPr>
        <p:spPr>
          <a:xfrm>
            <a:off x="1711482" y="-213145"/>
            <a:ext cx="8597337" cy="7284289"/>
          </a:xfrm>
          <a:custGeom>
            <a:avLst/>
            <a:gdLst/>
            <a:ahLst/>
            <a:cxnLst/>
            <a:rect l="l" t="t" r="r" b="b"/>
            <a:pathLst>
              <a:path w="12896005" h="10926433">
                <a:moveTo>
                  <a:pt x="0" y="0"/>
                </a:moveTo>
                <a:lnTo>
                  <a:pt x="12896005" y="0"/>
                </a:lnTo>
                <a:lnTo>
                  <a:pt x="12896005" y="10926434"/>
                </a:lnTo>
                <a:lnTo>
                  <a:pt x="0" y="10926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5" name="Freeform 5"/>
          <p:cNvSpPr/>
          <p:nvPr/>
        </p:nvSpPr>
        <p:spPr>
          <a:xfrm rot="-5400000">
            <a:off x="7862802" y="3075815"/>
            <a:ext cx="4433162" cy="4799683"/>
          </a:xfrm>
          <a:custGeom>
            <a:avLst/>
            <a:gdLst/>
            <a:ahLst/>
            <a:cxnLst/>
            <a:rect l="l" t="t" r="r" b="b"/>
            <a:pathLst>
              <a:path w="6649743" h="7199525">
                <a:moveTo>
                  <a:pt x="0" y="0"/>
                </a:moveTo>
                <a:lnTo>
                  <a:pt x="6649743" y="0"/>
                </a:lnTo>
                <a:lnTo>
                  <a:pt x="6649743" y="7199526"/>
                </a:lnTo>
                <a:lnTo>
                  <a:pt x="0" y="7199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  <p:sp>
        <p:nvSpPr>
          <p:cNvPr id="6" name="TextBox 6"/>
          <p:cNvSpPr txBox="1"/>
          <p:nvPr/>
        </p:nvSpPr>
        <p:spPr>
          <a:xfrm>
            <a:off x="1446015" y="2796164"/>
            <a:ext cx="9299971" cy="107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67"/>
              </a:lnSpc>
            </a:pPr>
            <a:r>
              <a:rPr lang="en-US" sz="6334" b="1">
                <a:solidFill>
                  <a:srgbClr val="343D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MERCI</a:t>
            </a:r>
          </a:p>
        </p:txBody>
      </p:sp>
      <p:sp>
        <p:nvSpPr>
          <p:cNvPr id="7" name="Freeform 7"/>
          <p:cNvSpPr/>
          <p:nvPr/>
        </p:nvSpPr>
        <p:spPr>
          <a:xfrm>
            <a:off x="9749036" y="6108429"/>
            <a:ext cx="2286233" cy="595604"/>
          </a:xfrm>
          <a:custGeom>
            <a:avLst/>
            <a:gdLst/>
            <a:ahLst/>
            <a:cxnLst/>
            <a:rect l="l" t="t" r="r" b="b"/>
            <a:pathLst>
              <a:path w="3429349" h="893406">
                <a:moveTo>
                  <a:pt x="0" y="0"/>
                </a:moveTo>
                <a:lnTo>
                  <a:pt x="3429349" y="0"/>
                </a:lnTo>
                <a:lnTo>
                  <a:pt x="3429349" y="893407"/>
                </a:lnTo>
                <a:lnTo>
                  <a:pt x="0" y="8934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 sz="12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0CABF-B26C-9777-17DC-26010EAE8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E98DF17-B8AD-1D78-5F70-12F0DFB5783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3C9D84F-A6C2-0E8D-4869-C3B4BD699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83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886EA2-E35C-71D5-DF44-8B980402F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FEB462-E976-1E96-42F4-6329DE544657}"/>
              </a:ext>
            </a:extLst>
          </p:cNvPr>
          <p:cNvSpPr txBox="1"/>
          <p:nvPr/>
        </p:nvSpPr>
        <p:spPr>
          <a:xfrm>
            <a:off x="125012" y="1732362"/>
            <a:ext cx="67209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La feuille de route du laboratoire s’appuie sur celle de l’université de Lille (</a:t>
            </a:r>
            <a:r>
              <a:rPr lang="fr-FR" dirty="0">
                <a:solidFill>
                  <a:srgbClr val="15608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https://scienceouverte.univ-lille.fr/nos-engagements/feuille-de-route</a:t>
            </a:r>
            <a:r>
              <a:rPr lang="fr-FR" dirty="0">
                <a:solidFill>
                  <a:srgbClr val="156082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rgbClr val="15608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Les actions feront l’objet d’un point d’étape tous les 6 mois en réunion de laboratoire pour évaluer la réalisation de chaque action.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5EBC55-5988-E79D-666E-7EDFE34CC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33" y="3578050"/>
            <a:ext cx="4681314" cy="14411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44D1D9C-C7F2-70B4-E236-DEED8F54CF2E}"/>
              </a:ext>
            </a:extLst>
          </p:cNvPr>
          <p:cNvSpPr/>
          <p:nvPr/>
        </p:nvSpPr>
        <p:spPr>
          <a:xfrm>
            <a:off x="214862" y="853230"/>
            <a:ext cx="24592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E97132"/>
                </a:solidFill>
              </a:rPr>
              <a:t>Préambule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BE7AEC4-6A40-C654-52EF-77C8861B2C5F}"/>
              </a:ext>
            </a:extLst>
          </p:cNvPr>
          <p:cNvSpPr txBox="1"/>
          <p:nvPr/>
        </p:nvSpPr>
        <p:spPr>
          <a:xfrm>
            <a:off x="125012" y="5103674"/>
            <a:ext cx="11544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L’objectif de cette feuille de route est de formaliser le rôle que doit jouer l’ENSAIT (et HEI-Junia), le laboratoire GEMTEX dans le partage des résultats de la recherche, dans la </a:t>
            </a:r>
            <a:r>
              <a:rPr lang="fr-FR" dirty="0">
                <a:solidFill>
                  <a:srgbClr val="E97132"/>
                </a:solidFill>
              </a:rPr>
              <a:t>formation du personnel </a:t>
            </a:r>
            <a:r>
              <a:rPr lang="fr-FR" dirty="0">
                <a:solidFill>
                  <a:srgbClr val="156082"/>
                </a:solidFill>
              </a:rPr>
              <a:t>de la recherche et des usagers, en incluant la </a:t>
            </a:r>
            <a:r>
              <a:rPr lang="fr-FR" dirty="0">
                <a:solidFill>
                  <a:srgbClr val="E97132"/>
                </a:solidFill>
              </a:rPr>
              <a:t>diffusion de la science </a:t>
            </a:r>
            <a:r>
              <a:rPr lang="fr-FR" dirty="0">
                <a:solidFill>
                  <a:srgbClr val="156082"/>
                </a:solidFill>
              </a:rPr>
              <a:t>auprès des citoyens.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15608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Mettre en place un </a:t>
            </a:r>
            <a:r>
              <a:rPr lang="fr-FR" dirty="0">
                <a:solidFill>
                  <a:srgbClr val="E97132"/>
                </a:solidFill>
              </a:rPr>
              <a:t>baromètre de la science ouverte </a:t>
            </a:r>
            <a:r>
              <a:rPr lang="fr-FR" dirty="0">
                <a:solidFill>
                  <a:srgbClr val="156082"/>
                </a:solidFill>
              </a:rPr>
              <a:t>au sein du laboratoire (et de l’ENSAIT)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rgbClr val="156082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1E1803-4308-2D0E-AE7C-F4CF3E4CF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968" y="756853"/>
            <a:ext cx="5312822" cy="407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051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6EB5E-FD95-23A6-B1D0-07AEB81BE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309A9CB-8F8B-38F2-9699-0B2DC2F4EF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C6CB638-887E-B259-EC48-6F503BB83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84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2860DA-C21F-0707-F151-C668726D8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BA0810-D3D1-543D-FE4F-A3D9E296C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25" y="1033045"/>
            <a:ext cx="10549575" cy="568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7666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CD6784-5231-4B2D-C066-BF2D772DD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4F85616-AE4F-A970-2C10-BBAAABF5340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159BE96-A866-C44E-7F60-A5DD319DB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85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276AB6-44D9-2BE0-7603-C53D0F13C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CD3B41A-818A-E41F-36C2-2A87DBC24348}"/>
              </a:ext>
            </a:extLst>
          </p:cNvPr>
          <p:cNvSpPr txBox="1"/>
          <p:nvPr/>
        </p:nvSpPr>
        <p:spPr>
          <a:xfrm>
            <a:off x="414935" y="920066"/>
            <a:ext cx="1109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chemeClr val="accent2"/>
                </a:solidFill>
              </a:rPr>
              <a:t>Former aux enjeux de la science ouverte</a:t>
            </a:r>
          </a:p>
          <a:p>
            <a:r>
              <a:rPr lang="fr-FR" dirty="0">
                <a:solidFill>
                  <a:schemeClr val="accent2"/>
                </a:solidFill>
              </a:rPr>
              <a:t>-&gt; Accompagnement des personnels dédiés à la recherche sur les différents volets de la science ouverte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A2FFF16-5323-54E2-3C00-E64F911A93F9}"/>
              </a:ext>
            </a:extLst>
          </p:cNvPr>
          <p:cNvGrpSpPr/>
          <p:nvPr/>
        </p:nvGrpSpPr>
        <p:grpSpPr>
          <a:xfrm>
            <a:off x="11002493" y="920066"/>
            <a:ext cx="503999" cy="503999"/>
            <a:chOff x="3021562" y="4596547"/>
            <a:chExt cx="503999" cy="503999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139E37F-7762-7F54-E63D-A11B1ABDF2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21562" y="4596547"/>
              <a:ext cx="503999" cy="5039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Graphique 9" descr="Classe contour">
              <a:extLst>
                <a:ext uri="{FF2B5EF4-FFF2-40B4-BE49-F238E27FC236}">
                  <a16:creationId xmlns:a16="http://schemas.microsoft.com/office/drawing/2014/main" id="{F308164F-FF7F-C487-6512-386EAFC1B6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42728" y="4617713"/>
              <a:ext cx="461666" cy="461666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CE22EAC-047D-5EBD-9C18-2F88A06C3B50}"/>
              </a:ext>
            </a:extLst>
          </p:cNvPr>
          <p:cNvSpPr txBox="1"/>
          <p:nvPr/>
        </p:nvSpPr>
        <p:spPr>
          <a:xfrm>
            <a:off x="524992" y="1763875"/>
            <a:ext cx="1047750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  <a:effectLst/>
              </a:rPr>
              <a:t>Aider les chercheurs et les usagers à concevoir leur stratégie de développement de compétences en science ouverte.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Former aux nouveaux outils bibliographiques et au dépôt dans les archives ouvertes.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Former et sensibiliser les chercheurs et les doctorants à la gestion, au dépôt, à la diffusion des données, et à la rédaction d’un PGD (DMP).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Accompagner les pratiques d’exploration et d’exploitation des contenus à travers la fouille de textes et de données.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Accompagner les chercheurs dans les pratiques émergentes (data </a:t>
            </a:r>
            <a:r>
              <a:rPr lang="fr-FR" dirty="0" err="1">
                <a:solidFill>
                  <a:srgbClr val="156082"/>
                </a:solidFill>
              </a:rPr>
              <a:t>papers</a:t>
            </a:r>
            <a:r>
              <a:rPr lang="fr-FR" dirty="0">
                <a:solidFill>
                  <a:srgbClr val="156082"/>
                </a:solidFill>
              </a:rPr>
              <a:t>, carnets de recherche en ligne...)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dirty="0">
              <a:solidFill>
                <a:srgbClr val="156082"/>
              </a:solidFill>
              <a:effectLst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1D339CC-5153-07FB-90DF-A41F00BFA2FA}"/>
              </a:ext>
            </a:extLst>
          </p:cNvPr>
          <p:cNvSpPr txBox="1"/>
          <p:nvPr/>
        </p:nvSpPr>
        <p:spPr>
          <a:xfrm>
            <a:off x="558604" y="4660987"/>
            <a:ext cx="10881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>
                <a:solidFill>
                  <a:schemeClr val="accent2"/>
                </a:solidFill>
              </a:rPr>
              <a:t>-</a:t>
            </a:r>
            <a:r>
              <a:rPr lang="fr-FR" dirty="0">
                <a:solidFill>
                  <a:schemeClr val="accent2"/>
                </a:solidFill>
                <a:effectLst/>
              </a:rPr>
              <a:t>&gt; Former et sensibiliser les doctorants, chercheurs et personnels d'appui, et promouvoir les pratiques vertueuses en matière de données ouvertes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FA510B-F919-91BE-7E0D-ECC7F4E351B6}"/>
              </a:ext>
            </a:extLst>
          </p:cNvPr>
          <p:cNvSpPr txBox="1"/>
          <p:nvPr/>
        </p:nvSpPr>
        <p:spPr>
          <a:xfrm>
            <a:off x="558604" y="5328485"/>
            <a:ext cx="110747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fr-FR" dirty="0">
                <a:solidFill>
                  <a:schemeClr val="accent2"/>
                </a:solidFill>
              </a:rPr>
              <a:t>-</a:t>
            </a:r>
            <a:r>
              <a:rPr lang="fr-FR" dirty="0">
                <a:solidFill>
                  <a:schemeClr val="accent2"/>
                </a:solidFill>
                <a:effectLst/>
              </a:rPr>
              <a:t>&gt; Compétences requises : compétences relatives au système de publication, à la structuration</a:t>
            </a:r>
          </a:p>
          <a:p>
            <a:pPr algn="just">
              <a:buNone/>
            </a:pPr>
            <a:r>
              <a:rPr lang="fr-FR" dirty="0">
                <a:solidFill>
                  <a:schemeClr val="accent2"/>
                </a:solidFill>
                <a:effectLst/>
              </a:rPr>
              <a:t>des données, au droit, aux nouveaux usages numériques et aux bonnes pratiques de la science ouverte.</a:t>
            </a:r>
          </a:p>
          <a:p>
            <a:pPr algn="just">
              <a:buNone/>
            </a:pPr>
            <a:endParaRPr lang="fr-FR" dirty="0">
              <a:solidFill>
                <a:schemeClr val="accent2"/>
              </a:solidFill>
            </a:endParaRPr>
          </a:p>
          <a:p>
            <a:pPr algn="just">
              <a:buNone/>
            </a:pPr>
            <a:r>
              <a:rPr lang="fr-FR" dirty="0">
                <a:solidFill>
                  <a:schemeClr val="accent2"/>
                </a:solidFill>
              </a:rPr>
              <a:t>-</a:t>
            </a:r>
            <a:r>
              <a:rPr lang="fr-FR" dirty="0">
                <a:solidFill>
                  <a:schemeClr val="accent2"/>
                </a:solidFill>
                <a:effectLst/>
              </a:rPr>
              <a:t>&gt; Création d’un référentiel de compétences de la science ouverte</a:t>
            </a:r>
          </a:p>
        </p:txBody>
      </p:sp>
    </p:spTree>
    <p:extLst>
      <p:ext uri="{BB962C8B-B14F-4D97-AF65-F5344CB8AC3E}">
        <p14:creationId xmlns:p14="http://schemas.microsoft.com/office/powerpoint/2010/main" val="17021092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860D-0DEB-CDDF-1D67-55003D369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730EBA0-77B4-18E6-0E08-E71AD460713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2E58752-EA0A-71F3-1E67-A7DDD31F5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86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72A8029-3E9D-E366-F2B7-6516ED35B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922A310-3713-C702-9CE9-6AB78FF0CE4F}"/>
              </a:ext>
            </a:extLst>
          </p:cNvPr>
          <p:cNvSpPr txBox="1"/>
          <p:nvPr/>
        </p:nvSpPr>
        <p:spPr>
          <a:xfrm>
            <a:off x="240262" y="1204670"/>
            <a:ext cx="1109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chemeClr val="accent2"/>
                </a:solidFill>
              </a:rPr>
              <a:t>Former aux enjeux de la science ouverte</a:t>
            </a:r>
          </a:p>
          <a:p>
            <a:r>
              <a:rPr lang="fr-FR" dirty="0">
                <a:solidFill>
                  <a:schemeClr val="accent2"/>
                </a:solidFill>
              </a:rPr>
              <a:t>-&gt; Accompagnement des personnels dédiés à la recherche sur les différents volets de la science ouverte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8AD2C18-4B88-F07B-459D-DCF4A37C407E}"/>
              </a:ext>
            </a:extLst>
          </p:cNvPr>
          <p:cNvGrpSpPr/>
          <p:nvPr/>
        </p:nvGrpSpPr>
        <p:grpSpPr>
          <a:xfrm>
            <a:off x="11183971" y="1057419"/>
            <a:ext cx="503999" cy="503999"/>
            <a:chOff x="3021562" y="4596547"/>
            <a:chExt cx="503999" cy="503999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033082B-E85D-2342-DF11-4316727FAB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21562" y="4596547"/>
              <a:ext cx="503999" cy="5039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Graphique 7" descr="Classe contour">
              <a:extLst>
                <a:ext uri="{FF2B5EF4-FFF2-40B4-BE49-F238E27FC236}">
                  <a16:creationId xmlns:a16="http://schemas.microsoft.com/office/drawing/2014/main" id="{251CE569-2070-F961-4BD3-0D1F48FDD3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42728" y="4617713"/>
              <a:ext cx="461666" cy="461666"/>
            </a:xfrm>
            <a:prstGeom prst="rect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013DCCC4-3A76-25E6-2FDE-5E5984CBA7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70" t="59653" r="61115"/>
          <a:stretch>
            <a:fillRect/>
          </a:stretch>
        </p:blipFill>
        <p:spPr>
          <a:xfrm>
            <a:off x="10681189" y="1872168"/>
            <a:ext cx="1301261" cy="78398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C8CEC6C-BF26-46CE-34AA-A1A054C8EBEF}"/>
              </a:ext>
            </a:extLst>
          </p:cNvPr>
          <p:cNvSpPr txBox="1"/>
          <p:nvPr/>
        </p:nvSpPr>
        <p:spPr>
          <a:xfrm>
            <a:off x="427830" y="1881767"/>
            <a:ext cx="81827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432FF"/>
                </a:solidFill>
              </a:rPr>
              <a:t>EC, techniciens, ingénieurs : MOOC - Évolution et transformations des pratiques de recherche, de la production des savoirs scientifiques jusqu'à leur diffusion</a:t>
            </a:r>
          </a:p>
          <a:p>
            <a:endParaRPr lang="fr-FR" dirty="0">
              <a:solidFill>
                <a:srgbClr val="0432FF"/>
              </a:solidFill>
            </a:endParaRPr>
          </a:p>
          <a:p>
            <a:r>
              <a:rPr lang="fr-FR" dirty="0">
                <a:solidFill>
                  <a:srgbClr val="0432FF"/>
                </a:solidFill>
              </a:rPr>
              <a:t>Durée : 8h00</a:t>
            </a:r>
          </a:p>
          <a:p>
            <a:endParaRPr lang="fr-FR" dirty="0">
              <a:solidFill>
                <a:srgbClr val="0432FF"/>
              </a:solidFill>
            </a:endParaRPr>
          </a:p>
          <a:p>
            <a:r>
              <a:rPr lang="fr-FR" dirty="0">
                <a:solidFill>
                  <a:srgbClr val="0432FF"/>
                </a:solidFill>
              </a:rPr>
              <a:t>Inscription : du 26 janv. 2026 au 18 déc. 2026</a:t>
            </a:r>
          </a:p>
          <a:p>
            <a:r>
              <a:rPr lang="fr-FR" dirty="0">
                <a:solidFill>
                  <a:srgbClr val="0432FF"/>
                </a:solidFill>
              </a:rPr>
              <a:t>Cours : du 26 janv. 2026 au 31 déc. 2026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8CAB88-C8D3-D6F2-2CFB-9376C71CA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437" y="2631249"/>
            <a:ext cx="6527738" cy="367378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2CFCB54-8B85-030A-0AE4-A537A744F410}"/>
              </a:ext>
            </a:extLst>
          </p:cNvPr>
          <p:cNvSpPr txBox="1"/>
          <p:nvPr/>
        </p:nvSpPr>
        <p:spPr>
          <a:xfrm>
            <a:off x="5540437" y="6354246"/>
            <a:ext cx="6157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46788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https://www.fun-mooc.fr/fr/cours/la-science-ouverte</a:t>
            </a:r>
            <a:r>
              <a:rPr lang="fr-FR" dirty="0">
                <a:solidFill>
                  <a:srgbClr val="0432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fr-FR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8261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52EF3-9A1F-E6D6-7997-1EBD303F5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974F9FF-EAE3-7C72-810C-F4B1BB65A5B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6E96CAC-5662-AC9F-A80D-FB8F27BF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87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273CA1-F8D5-E6B7-D350-154B5DE3D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C60F044-70E3-E5C3-FA00-65A5E99E5A86}"/>
              </a:ext>
            </a:extLst>
          </p:cNvPr>
          <p:cNvSpPr txBox="1"/>
          <p:nvPr/>
        </p:nvSpPr>
        <p:spPr>
          <a:xfrm>
            <a:off x="463703" y="1069960"/>
            <a:ext cx="11091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fr-FR" dirty="0">
                <a:solidFill>
                  <a:srgbClr val="E97132"/>
                </a:solidFill>
              </a:rPr>
              <a:t>Ouverture des publications scientifiques</a:t>
            </a:r>
          </a:p>
          <a:p>
            <a:endParaRPr lang="fr-FR" b="1" dirty="0">
              <a:solidFill>
                <a:srgbClr val="E97132"/>
              </a:solidFill>
            </a:endParaRPr>
          </a:p>
          <a:p>
            <a:r>
              <a:rPr lang="fr-FR" dirty="0">
                <a:solidFill>
                  <a:srgbClr val="E97132"/>
                </a:solidFill>
              </a:rPr>
              <a:t>-&gt; Sensibiliser et accompagner la publication en accès ouvert.</a:t>
            </a:r>
          </a:p>
          <a:p>
            <a:endParaRPr lang="fr-FR" dirty="0">
              <a:solidFill>
                <a:srgbClr val="E97132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4AE5629-1A9A-1FF8-A56E-CB95D24C9DB6}"/>
              </a:ext>
            </a:extLst>
          </p:cNvPr>
          <p:cNvGrpSpPr/>
          <p:nvPr/>
        </p:nvGrpSpPr>
        <p:grpSpPr>
          <a:xfrm>
            <a:off x="11003147" y="897632"/>
            <a:ext cx="468000" cy="468000"/>
            <a:chOff x="1058287" y="4027811"/>
            <a:chExt cx="468000" cy="46800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B311CC0-2E99-7541-7CCC-314EF4981E65}"/>
                </a:ext>
              </a:extLst>
            </p:cNvPr>
            <p:cNvSpPr/>
            <p:nvPr/>
          </p:nvSpPr>
          <p:spPr>
            <a:xfrm>
              <a:off x="1058287" y="4027811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Graphique 7" descr="Livre ouvert contour">
              <a:extLst>
                <a:ext uri="{FF2B5EF4-FFF2-40B4-BE49-F238E27FC236}">
                  <a16:creationId xmlns:a16="http://schemas.microsoft.com/office/drawing/2014/main" id="{F4E0D6F3-2AD9-95D7-AB53-1FE3883D0F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5487" y="4035011"/>
              <a:ext cx="460800" cy="460800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C27A8A1C-6591-AFC0-6560-C138739DD8E4}"/>
              </a:ext>
            </a:extLst>
          </p:cNvPr>
          <p:cNvSpPr txBox="1"/>
          <p:nvPr/>
        </p:nvSpPr>
        <p:spPr>
          <a:xfrm>
            <a:off x="550221" y="1848316"/>
            <a:ext cx="1109155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fr-FR" dirty="0">
              <a:solidFill>
                <a:srgbClr val="156082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Généraliser l’obligation de publication en accès ouvert des articles et livres issus de recherches financées par appel à projets sur fonds publics</a:t>
            </a:r>
          </a:p>
          <a:p>
            <a:pPr lvl="1"/>
            <a:endParaRPr lang="fr-FR" dirty="0">
              <a:solidFill>
                <a:srgbClr val="156082"/>
              </a:solidFill>
            </a:endParaRPr>
          </a:p>
          <a:p>
            <a:pPr marL="800100" lvl="1" indent="-342900">
              <a:buFont typeface="+mj-lt"/>
              <a:buAutoNum type="arabicPeriod" startAt="2"/>
            </a:pPr>
            <a:r>
              <a:rPr lang="fr-FR" dirty="0">
                <a:solidFill>
                  <a:srgbClr val="156082"/>
                </a:solidFill>
              </a:rPr>
              <a:t>Systématiser le dépôt des production scientifiques en archives ouvertes </a:t>
            </a:r>
          </a:p>
          <a:p>
            <a:pPr lvl="1"/>
            <a:r>
              <a:rPr lang="fr-FR" dirty="0">
                <a:solidFill>
                  <a:srgbClr val="156082"/>
                </a:solidFill>
              </a:rPr>
              <a:t>-&gt; Référencement des activités sur HAL – archives ouvertes</a:t>
            </a:r>
          </a:p>
          <a:p>
            <a:pPr lvl="1"/>
            <a:endParaRPr lang="fr-FR" dirty="0">
              <a:solidFill>
                <a:srgbClr val="156082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D599266-1BDE-F783-0DF6-7DFF7BD0E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039862"/>
            <a:ext cx="12192000" cy="141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877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2E539-5892-F897-288E-4E1D0F612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602E70C-A74F-527C-34C8-593A2B07C15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050D8CD-8967-BB88-DA0D-46CD4B98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88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F7EE0B-DBA2-3091-1D7D-5757C391A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D74A20-0BE1-0327-B60E-434657EAA96C}"/>
              </a:ext>
            </a:extLst>
          </p:cNvPr>
          <p:cNvSpPr txBox="1"/>
          <p:nvPr/>
        </p:nvSpPr>
        <p:spPr>
          <a:xfrm>
            <a:off x="379590" y="789423"/>
            <a:ext cx="11091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fr-FR" dirty="0">
                <a:solidFill>
                  <a:srgbClr val="E97132"/>
                </a:solidFill>
              </a:rPr>
              <a:t>Ouverture des publications scientifiques</a:t>
            </a:r>
          </a:p>
          <a:p>
            <a:endParaRPr lang="fr-FR" b="1" dirty="0">
              <a:solidFill>
                <a:srgbClr val="E97132"/>
              </a:solidFill>
            </a:endParaRPr>
          </a:p>
          <a:p>
            <a:r>
              <a:rPr lang="fr-FR" dirty="0">
                <a:solidFill>
                  <a:srgbClr val="E97132"/>
                </a:solidFill>
              </a:rPr>
              <a:t>-&gt; Sensibiliser et accompagner la publication en accès ouvert.</a:t>
            </a:r>
          </a:p>
          <a:p>
            <a:endParaRPr lang="fr-FR" dirty="0">
              <a:solidFill>
                <a:srgbClr val="E97132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0065885-22AD-F8AB-A47C-84E617523DA6}"/>
              </a:ext>
            </a:extLst>
          </p:cNvPr>
          <p:cNvGrpSpPr/>
          <p:nvPr/>
        </p:nvGrpSpPr>
        <p:grpSpPr>
          <a:xfrm>
            <a:off x="11003147" y="897632"/>
            <a:ext cx="468000" cy="468000"/>
            <a:chOff x="1058287" y="4027811"/>
            <a:chExt cx="468000" cy="468000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476A06DE-9F7F-270D-485D-A25A57171300}"/>
                </a:ext>
              </a:extLst>
            </p:cNvPr>
            <p:cNvSpPr/>
            <p:nvPr/>
          </p:nvSpPr>
          <p:spPr>
            <a:xfrm>
              <a:off x="1058287" y="4027811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Graphique 7" descr="Livre ouvert contour">
              <a:extLst>
                <a:ext uri="{FF2B5EF4-FFF2-40B4-BE49-F238E27FC236}">
                  <a16:creationId xmlns:a16="http://schemas.microsoft.com/office/drawing/2014/main" id="{51B58980-C995-14AF-D69D-A712F6F9326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5487" y="4035011"/>
              <a:ext cx="460800" cy="460800"/>
            </a:xfrm>
            <a:prstGeom prst="rect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8CE4CC9-FE85-82AA-0FC2-D5F4D6A266DF}"/>
              </a:ext>
            </a:extLst>
          </p:cNvPr>
          <p:cNvSpPr txBox="1"/>
          <p:nvPr/>
        </p:nvSpPr>
        <p:spPr>
          <a:xfrm>
            <a:off x="713581" y="1840147"/>
            <a:ext cx="110915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+mj-lt"/>
              <a:buAutoNum type="arabicPeriod" startAt="3"/>
            </a:pPr>
            <a:r>
              <a:rPr lang="fr-FR" dirty="0">
                <a:solidFill>
                  <a:srgbClr val="156082"/>
                </a:solidFill>
              </a:rPr>
              <a:t>Définir la politique de soutien en accès ouvert à travers une gestion des frais de publication </a:t>
            </a:r>
          </a:p>
          <a:p>
            <a:pPr lvl="1"/>
            <a:r>
              <a:rPr lang="fr-FR" dirty="0">
                <a:solidFill>
                  <a:srgbClr val="156082"/>
                </a:solidFill>
              </a:rPr>
              <a:t>-&gt;Aide à la publication en accès libre : mise en place </a:t>
            </a:r>
            <a:r>
              <a:rPr lang="fr-FR" dirty="0">
                <a:solidFill>
                  <a:srgbClr val="E97132"/>
                </a:solidFill>
              </a:rPr>
              <a:t>d’un fond APC </a:t>
            </a:r>
            <a:r>
              <a:rPr lang="fr-FR" dirty="0">
                <a:solidFill>
                  <a:srgbClr val="156082"/>
                </a:solidFill>
              </a:rPr>
              <a:t>au sein du laboratoire en complément des accords Couperin et de celui de l’université de Lille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E5060C7-07C7-D759-4480-41F209B67D26}"/>
              </a:ext>
            </a:extLst>
          </p:cNvPr>
          <p:cNvSpPr txBox="1"/>
          <p:nvPr/>
        </p:nvSpPr>
        <p:spPr>
          <a:xfrm>
            <a:off x="1186213" y="2800479"/>
            <a:ext cx="10509137" cy="4057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rtl="0">
              <a:buNone/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Les règles sont les suivantes pour les fonds APC du laboratoire :</a:t>
            </a:r>
          </a:p>
          <a:p>
            <a:pPr indent="0" algn="l" rtl="0">
              <a:lnSpc>
                <a:spcPct val="150000"/>
              </a:lnSpc>
              <a:buNone/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1- Privilégier les 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revues 100% OA</a:t>
            </a:r>
          </a:p>
          <a:p>
            <a:pPr indent="0" algn="l" rtl="0">
              <a:lnSpc>
                <a:spcPct val="150000"/>
              </a:lnSpc>
              <a:buNone/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2- Le </a:t>
            </a:r>
            <a:r>
              <a:rPr lang="fr-FR" sz="1800" b="0" i="0" dirty="0" err="1">
                <a:solidFill>
                  <a:srgbClr val="E97132"/>
                </a:solidFill>
                <a:effectLst/>
                <a:latin typeface="Helvetica" pitchFamily="2" charset="0"/>
              </a:rPr>
              <a:t>corresponding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 </a:t>
            </a:r>
            <a:r>
              <a:rPr lang="fr-FR" sz="1800" b="0" i="0" dirty="0" err="1">
                <a:solidFill>
                  <a:srgbClr val="E97132"/>
                </a:solidFill>
                <a:effectLst/>
                <a:latin typeface="Helvetica" pitchFamily="2" charset="0"/>
              </a:rPr>
              <a:t>author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 doit être du laboratoire </a:t>
            </a: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et il doit utiliser son adresse mail </a:t>
            </a:r>
            <a:r>
              <a:rPr lang="fr-FR" sz="1800" b="0" i="0" dirty="0" err="1">
                <a:solidFill>
                  <a:srgbClr val="156082"/>
                </a:solidFill>
                <a:effectLst/>
                <a:latin typeface="Helvetica" pitchFamily="2" charset="0"/>
              </a:rPr>
              <a:t>Ulille</a:t>
            </a:r>
            <a:endParaRPr lang="fr-FR" sz="1800" b="0" i="0" dirty="0">
              <a:solidFill>
                <a:srgbClr val="156082"/>
              </a:solidFill>
              <a:effectLst/>
              <a:latin typeface="Helvetica" pitchFamily="2" charset="0"/>
            </a:endParaRPr>
          </a:p>
          <a:p>
            <a:pPr indent="0" algn="l" rtl="0">
              <a:lnSpc>
                <a:spcPct val="150000"/>
              </a:lnSpc>
              <a:buNone/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3- Les revues à privilégier </a:t>
            </a:r>
            <a:r>
              <a:rPr lang="fr-FR" dirty="0">
                <a:solidFill>
                  <a:srgbClr val="156082"/>
                </a:solidFill>
                <a:latin typeface="Helvetica" pitchFamily="2" charset="0"/>
              </a:rPr>
              <a:t>: 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Q1 voire Q2</a:t>
            </a:r>
          </a:p>
          <a:p>
            <a:pPr>
              <a:lnSpc>
                <a:spcPct val="150000"/>
              </a:lnSpc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4- les revues ne font pas partie des 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accords </a:t>
            </a:r>
            <a:r>
              <a:rPr lang="fr-FR" dirty="0">
                <a:solidFill>
                  <a:srgbClr val="E97132"/>
                </a:solidFill>
                <a:latin typeface="Helvetica" pitchFamily="2" charset="0"/>
              </a:rPr>
              <a:t>C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ouperin </a:t>
            </a: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(</a:t>
            </a:r>
            <a:r>
              <a:rPr lang="fr-FR" sz="1600" dirty="0">
                <a:hlinkClick r:id="rId4"/>
              </a:rPr>
              <a:t>https://scienceouverte.univ-lille.fr/</a:t>
            </a:r>
            <a:r>
              <a:rPr lang="fr-FR" sz="1600" dirty="0">
                <a:solidFill>
                  <a:srgbClr val="156082"/>
                </a:solidFill>
              </a:rPr>
              <a:t>)</a:t>
            </a:r>
            <a:endParaRPr lang="fr-FR" sz="1600" b="0" i="0" dirty="0">
              <a:solidFill>
                <a:srgbClr val="156082"/>
              </a:solidFill>
              <a:effectLst/>
              <a:latin typeface="Helvetica" pitchFamily="2" charset="0"/>
            </a:endParaRPr>
          </a:p>
          <a:p>
            <a:pPr indent="0" algn="l" rtl="0">
              <a:lnSpc>
                <a:spcPct val="150000"/>
              </a:lnSpc>
              <a:buNone/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5- 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un article par an </a:t>
            </a: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et par co-auteur</a:t>
            </a:r>
          </a:p>
          <a:p>
            <a:pPr indent="0" algn="l" rtl="0">
              <a:lnSpc>
                <a:spcPct val="150000"/>
              </a:lnSpc>
              <a:buNone/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6- les APC ne doivent pas excéder </a:t>
            </a:r>
            <a:r>
              <a:rPr lang="fr-FR" sz="1800" b="0" i="0" dirty="0">
                <a:solidFill>
                  <a:srgbClr val="E97132"/>
                </a:solidFill>
                <a:effectLst/>
                <a:latin typeface="Helvetica" pitchFamily="2" charset="0"/>
              </a:rPr>
              <a:t>2000 euros </a:t>
            </a: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– à ajuster</a:t>
            </a:r>
          </a:p>
          <a:p>
            <a:pPr indent="0" algn="l" rtl="0">
              <a:lnSpc>
                <a:spcPct val="150000"/>
              </a:lnSpc>
              <a:buNone/>
            </a:pPr>
            <a:r>
              <a:rPr lang="fr-FR" dirty="0">
                <a:solidFill>
                  <a:srgbClr val="156082"/>
                </a:solidFill>
                <a:latin typeface="Helvetica" pitchFamily="2" charset="0"/>
              </a:rPr>
              <a:t>7- pas de </a:t>
            </a:r>
            <a:r>
              <a:rPr lang="fr-FR" dirty="0">
                <a:solidFill>
                  <a:srgbClr val="E97132"/>
                </a:solidFill>
                <a:latin typeface="Helvetica" pitchFamily="2" charset="0"/>
              </a:rPr>
              <a:t>revue prédatrice</a:t>
            </a:r>
          </a:p>
          <a:p>
            <a:pPr>
              <a:lnSpc>
                <a:spcPct val="150000"/>
              </a:lnSpc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8- </a:t>
            </a:r>
            <a:r>
              <a:rPr lang="fr-FR" dirty="0">
                <a:solidFill>
                  <a:srgbClr val="156082"/>
                </a:solidFill>
                <a:latin typeface="Helvetica" pitchFamily="2" charset="0"/>
              </a:rPr>
              <a:t>La demande doit se faire </a:t>
            </a:r>
            <a:r>
              <a:rPr lang="fr-FR" dirty="0">
                <a:solidFill>
                  <a:srgbClr val="E97132"/>
                </a:solidFill>
                <a:latin typeface="Helvetica" pitchFamily="2" charset="0"/>
              </a:rPr>
              <a:t>en amont du dépôt</a:t>
            </a:r>
          </a:p>
          <a:p>
            <a:pPr>
              <a:lnSpc>
                <a:spcPct val="150000"/>
              </a:lnSpc>
            </a:pPr>
            <a:r>
              <a:rPr lang="fr-FR" sz="1800" b="0" i="0" dirty="0">
                <a:solidFill>
                  <a:srgbClr val="156082"/>
                </a:solidFill>
                <a:effectLst/>
                <a:latin typeface="Helvetica" pitchFamily="2" charset="0"/>
              </a:rPr>
              <a:t>9</a:t>
            </a:r>
            <a:r>
              <a:rPr lang="fr-FR" dirty="0">
                <a:solidFill>
                  <a:srgbClr val="156082"/>
                </a:solidFill>
                <a:latin typeface="Helvetica" pitchFamily="2" charset="0"/>
              </a:rPr>
              <a:t>- Avoir suivi la </a:t>
            </a:r>
            <a:r>
              <a:rPr lang="fr-FR" dirty="0">
                <a:solidFill>
                  <a:srgbClr val="E97132"/>
                </a:solidFill>
                <a:latin typeface="Helvetica" pitchFamily="2" charset="0"/>
              </a:rPr>
              <a:t>formation science ouverte </a:t>
            </a:r>
            <a:r>
              <a:rPr lang="fr-FR" dirty="0">
                <a:solidFill>
                  <a:srgbClr val="156082"/>
                </a:solidFill>
                <a:latin typeface="Helvetica" pitchFamily="2" charset="0"/>
              </a:rPr>
              <a:t>(</a:t>
            </a:r>
            <a:r>
              <a:rPr lang="fr-FR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science ouverte - Cours - FUN </a:t>
            </a:r>
            <a:r>
              <a:rPr lang="fr-FR" dirty="0">
                <a:solidFill>
                  <a:srgbClr val="15608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MOOC</a:t>
            </a:r>
            <a:r>
              <a:rPr lang="fr-FR" dirty="0">
                <a:solidFill>
                  <a:srgbClr val="156082"/>
                </a:solidFill>
              </a:rPr>
              <a:t>)</a:t>
            </a:r>
            <a:endParaRPr lang="fr-FR" sz="1800" b="0" i="0" dirty="0">
              <a:solidFill>
                <a:srgbClr val="156082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5365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F2258-F087-E37A-1F3E-0FD0A55A0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BF82DDB7-F16D-AFC0-8391-806095DC29A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4DC647A-34F2-68C4-260D-C17F64BF8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89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E20FB3E-5CD0-F30D-9257-A507BE712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835D9916-A94F-3BA2-84AB-2AE9FD36C83F}"/>
              </a:ext>
            </a:extLst>
          </p:cNvPr>
          <p:cNvGrpSpPr/>
          <p:nvPr/>
        </p:nvGrpSpPr>
        <p:grpSpPr>
          <a:xfrm>
            <a:off x="11161294" y="1136635"/>
            <a:ext cx="468000" cy="473389"/>
            <a:chOff x="3657600" y="4712203"/>
            <a:chExt cx="468000" cy="473389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7CDF8A6-2208-DD14-D667-86AF5FE78C10}"/>
                </a:ext>
              </a:extLst>
            </p:cNvPr>
            <p:cNvSpPr/>
            <p:nvPr/>
          </p:nvSpPr>
          <p:spPr>
            <a:xfrm>
              <a:off x="3657600" y="4712203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Graphique 6" descr="Statistiques avec un remplissage uni">
              <a:extLst>
                <a:ext uri="{FF2B5EF4-FFF2-40B4-BE49-F238E27FC236}">
                  <a16:creationId xmlns:a16="http://schemas.microsoft.com/office/drawing/2014/main" id="{F78DB950-EB02-41BB-D3C3-5B1653C78A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57600" y="4724792"/>
              <a:ext cx="460800" cy="460800"/>
            </a:xfrm>
            <a:prstGeom prst="rect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3E6F1F5-B8BA-5DDF-5BC4-3E2E1E2C90D1}"/>
              </a:ext>
            </a:extLst>
          </p:cNvPr>
          <p:cNvSpPr txBox="1"/>
          <p:nvPr/>
        </p:nvSpPr>
        <p:spPr>
          <a:xfrm>
            <a:off x="924596" y="1136635"/>
            <a:ext cx="1109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fr-FR" dirty="0">
                <a:solidFill>
                  <a:srgbClr val="E97132"/>
                </a:solidFill>
              </a:rPr>
              <a:t>Ouverture des données de la recherche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9A84CF-8910-3C85-05A6-E849492DA4E8}"/>
              </a:ext>
            </a:extLst>
          </p:cNvPr>
          <p:cNvSpPr txBox="1"/>
          <p:nvPr/>
        </p:nvSpPr>
        <p:spPr>
          <a:xfrm>
            <a:off x="924597" y="1677067"/>
            <a:ext cx="871177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  <a:effectLst/>
              </a:rPr>
              <a:t>Former et sensibiliser les doctorants, chercheurs et personnels d'appui, et promouvoir les pratiques vertueuses en matière de données ouvertes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Accompagner les porteurs de projets dans l'élaboration du PGD et plus généralement pour ce qui concerne les attendus en matière de Science ouverte, </a:t>
            </a:r>
            <a:br>
              <a:rPr lang="fr-FR" dirty="0">
                <a:solidFill>
                  <a:srgbClr val="156082"/>
                </a:solidFill>
              </a:rPr>
            </a:br>
            <a:r>
              <a:rPr lang="fr-FR" dirty="0">
                <a:solidFill>
                  <a:srgbClr val="156082"/>
                </a:solidFill>
              </a:rPr>
              <a:t>Mettre en œuvre l’obligation de diffusion des données de recherche financées sur fonds publics et selon la règle « </a:t>
            </a:r>
            <a:r>
              <a:rPr lang="fr-FR" dirty="0">
                <a:solidFill>
                  <a:srgbClr val="E97132"/>
                </a:solidFill>
              </a:rPr>
              <a:t>aussi ouvert que possible, aussi fermé que nécessaire</a:t>
            </a:r>
            <a:r>
              <a:rPr lang="fr-FR" dirty="0">
                <a:solidFill>
                  <a:srgbClr val="0432FF"/>
                </a:solidFill>
              </a:rPr>
              <a:t> </a:t>
            </a:r>
            <a:r>
              <a:rPr lang="fr-FR" dirty="0">
                <a:solidFill>
                  <a:srgbClr val="156082"/>
                </a:solidFill>
              </a:rPr>
              <a:t>»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Définir et mettre en œuvre une stratégie en matière d'entrepôts de données, </a:t>
            </a:r>
            <a:br>
              <a:rPr lang="fr-FR" dirty="0">
                <a:solidFill>
                  <a:srgbClr val="156082"/>
                </a:solidFill>
              </a:rPr>
            </a:br>
            <a:r>
              <a:rPr lang="fr-FR" dirty="0">
                <a:solidFill>
                  <a:srgbClr val="156082"/>
                </a:solidFill>
              </a:rPr>
              <a:t>Promouvoir l’adoption d’une politique de données sur l’ensemble du cycle des données de la recherche, pour les rendre </a:t>
            </a:r>
            <a:r>
              <a:rPr lang="fr-FR" dirty="0">
                <a:solidFill>
                  <a:srgbClr val="E97132"/>
                </a:solidFill>
              </a:rPr>
              <a:t>faciles à trouver, accessibles, interopérables et réutilisables</a:t>
            </a:r>
            <a:r>
              <a:rPr lang="fr-FR" dirty="0">
                <a:solidFill>
                  <a:srgbClr val="0432FF"/>
                </a:solidFill>
              </a:rPr>
              <a:t> </a:t>
            </a:r>
            <a:r>
              <a:rPr lang="fr-FR" dirty="0">
                <a:solidFill>
                  <a:srgbClr val="156082"/>
                </a:solidFill>
              </a:rPr>
              <a:t>(FAIR).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Articuler la publication et les jeux de données externes liés à cette publication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  <a:effectLst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BC15B6-7152-D6C4-E703-CDA49C7862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942" t="56033" r="40312"/>
          <a:stretch>
            <a:fillRect/>
          </a:stretch>
        </p:blipFill>
        <p:spPr>
          <a:xfrm>
            <a:off x="9636369" y="1864210"/>
            <a:ext cx="2508738" cy="85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974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E8699-21B9-B1DD-E704-E31D6FEEB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0C0E1CD-87DB-D424-D8EA-B7D7831C83D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D6EA158-B58B-99BB-ED8A-FCC055EAD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90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392E5E-319D-F441-BD7E-D53567945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A231CDD-BB4A-E093-97FF-51B5B46ED80D}"/>
              </a:ext>
            </a:extLst>
          </p:cNvPr>
          <p:cNvSpPr txBox="1"/>
          <p:nvPr/>
        </p:nvSpPr>
        <p:spPr>
          <a:xfrm>
            <a:off x="924596" y="1136635"/>
            <a:ext cx="1109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fr-FR" dirty="0">
                <a:solidFill>
                  <a:srgbClr val="E97132"/>
                </a:solidFill>
              </a:rPr>
              <a:t>Ouverture des logiciels de la recherche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91ADC9-122E-EAC0-687B-C7F0F4BE18D1}"/>
              </a:ext>
            </a:extLst>
          </p:cNvPr>
          <p:cNvSpPr txBox="1"/>
          <p:nvPr/>
        </p:nvSpPr>
        <p:spPr>
          <a:xfrm>
            <a:off x="924597" y="1677067"/>
            <a:ext cx="871177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Valoriser et soutenir la diffusion sous licence libre des codes sources issus de recherches financées sur fonds publics.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Définir et promouvoir une politique en matière de logiciels libres selon une licence permettant les cinq R : </a:t>
            </a:r>
            <a:r>
              <a:rPr lang="fr-FR" dirty="0" err="1">
                <a:solidFill>
                  <a:srgbClr val="156082"/>
                </a:solidFill>
              </a:rPr>
              <a:t>retain</a:t>
            </a:r>
            <a:r>
              <a:rPr lang="fr-FR" dirty="0">
                <a:solidFill>
                  <a:srgbClr val="156082"/>
                </a:solidFill>
              </a:rPr>
              <a:t> (retenir), </a:t>
            </a:r>
            <a:r>
              <a:rPr lang="fr-FR" dirty="0" err="1">
                <a:solidFill>
                  <a:srgbClr val="156082"/>
                </a:solidFill>
              </a:rPr>
              <a:t>reuse</a:t>
            </a:r>
            <a:r>
              <a:rPr lang="fr-FR" dirty="0">
                <a:solidFill>
                  <a:srgbClr val="156082"/>
                </a:solidFill>
              </a:rPr>
              <a:t> (réutiliser), </a:t>
            </a:r>
            <a:r>
              <a:rPr lang="fr-FR" dirty="0" err="1">
                <a:solidFill>
                  <a:srgbClr val="156082"/>
                </a:solidFill>
              </a:rPr>
              <a:t>revise</a:t>
            </a:r>
            <a:r>
              <a:rPr lang="fr-FR" dirty="0">
                <a:solidFill>
                  <a:srgbClr val="156082"/>
                </a:solidFill>
              </a:rPr>
              <a:t> (réviser), remix (remixer), </a:t>
            </a:r>
            <a:r>
              <a:rPr lang="fr-FR" dirty="0" err="1">
                <a:solidFill>
                  <a:srgbClr val="156082"/>
                </a:solidFill>
              </a:rPr>
              <a:t>redistribute</a:t>
            </a:r>
            <a:r>
              <a:rPr lang="fr-FR" dirty="0">
                <a:solidFill>
                  <a:srgbClr val="156082"/>
                </a:solidFill>
              </a:rPr>
              <a:t> (redistribuer).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Mettre en valeur et promouvoir la production des codes sources de manière collaborative et traçable et diffusable (utilisation de forges logicielles : </a:t>
            </a:r>
            <a:r>
              <a:rPr lang="fr-FR" dirty="0">
                <a:solidFill>
                  <a:srgbClr val="E9713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https://gitlab.univ-lille.fr/</a:t>
            </a:r>
            <a:r>
              <a:rPr lang="fr-FR" dirty="0">
                <a:solidFill>
                  <a:srgbClr val="E97132"/>
                </a:solidFill>
              </a:rPr>
              <a:t> </a:t>
            </a:r>
            <a:r>
              <a:rPr lang="fr-FR" dirty="0">
                <a:solidFill>
                  <a:srgbClr val="156082"/>
                </a:solidFill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Garantir la pérennité et la reproductibilité des codes et logiciels produits dans l’unité par le signalement du code source sur </a:t>
            </a:r>
            <a:r>
              <a:rPr lang="fr-FR" dirty="0">
                <a:solidFill>
                  <a:srgbClr val="E97132"/>
                </a:solidFill>
              </a:rPr>
              <a:t>HAL</a:t>
            </a:r>
            <a:r>
              <a:rPr lang="fr-FR" dirty="0">
                <a:solidFill>
                  <a:srgbClr val="0432FF"/>
                </a:solidFill>
              </a:rPr>
              <a:t> </a:t>
            </a:r>
            <a:r>
              <a:rPr lang="fr-FR" dirty="0">
                <a:solidFill>
                  <a:srgbClr val="156082"/>
                </a:solidFill>
              </a:rPr>
              <a:t>et son archivage sur </a:t>
            </a:r>
            <a:r>
              <a:rPr lang="fr-FR" dirty="0">
                <a:solidFill>
                  <a:srgbClr val="E97132"/>
                </a:solidFill>
              </a:rPr>
              <a:t>Software Heritage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0432FF"/>
              </a:solidFill>
              <a:effectLst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0AABC7B-9093-7495-20DB-39EA6232951C}"/>
              </a:ext>
            </a:extLst>
          </p:cNvPr>
          <p:cNvGrpSpPr/>
          <p:nvPr/>
        </p:nvGrpSpPr>
        <p:grpSpPr>
          <a:xfrm>
            <a:off x="11267404" y="917348"/>
            <a:ext cx="468000" cy="468000"/>
            <a:chOff x="3769309" y="3275745"/>
            <a:chExt cx="468000" cy="468000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F4E3109-4E55-6043-2A82-0B17FCE2643E}"/>
                </a:ext>
              </a:extLst>
            </p:cNvPr>
            <p:cNvSpPr/>
            <p:nvPr/>
          </p:nvSpPr>
          <p:spPr>
            <a:xfrm>
              <a:off x="3769309" y="3275745"/>
              <a:ext cx="468000" cy="46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Graphique 14" descr="Disque contour">
              <a:extLst>
                <a:ext uri="{FF2B5EF4-FFF2-40B4-BE49-F238E27FC236}">
                  <a16:creationId xmlns:a16="http://schemas.microsoft.com/office/drawing/2014/main" id="{1EF35EEA-DAA2-7616-25B6-2C2E1E2E2A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9309" y="3282945"/>
              <a:ext cx="460800" cy="460800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98A7905-9204-BC62-C678-AF47C4A1C2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0256" r="80802"/>
          <a:stretch>
            <a:fillRect/>
          </a:stretch>
        </p:blipFill>
        <p:spPr>
          <a:xfrm>
            <a:off x="10804398" y="1743591"/>
            <a:ext cx="1211755" cy="77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496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ABE5A-1172-A57C-9754-1C849A6C7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00963E38-176F-F7CC-C3EF-1EC6BD404A9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Feuille de route Science Ouverte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2B1684B-8F2F-4A6A-2D01-722ACAAC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91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E5C3481-3C7B-E5B6-124D-139E0AF04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8760D0A-1A3C-B729-7DCB-5161AB1B21AE}"/>
              </a:ext>
            </a:extLst>
          </p:cNvPr>
          <p:cNvSpPr txBox="1"/>
          <p:nvPr/>
        </p:nvSpPr>
        <p:spPr>
          <a:xfrm>
            <a:off x="924596" y="1136635"/>
            <a:ext cx="1109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fr-FR" dirty="0">
                <a:solidFill>
                  <a:srgbClr val="E97132"/>
                </a:solidFill>
              </a:rPr>
              <a:t>Favoriser les échanges entre chercheurs et citoyens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94295BF-ED36-9FAA-550B-195091D8B921}"/>
              </a:ext>
            </a:extLst>
          </p:cNvPr>
          <p:cNvSpPr txBox="1"/>
          <p:nvPr/>
        </p:nvSpPr>
        <p:spPr>
          <a:xfrm>
            <a:off x="924597" y="1677067"/>
            <a:ext cx="87117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Mettre à disposition des citoyens les résultats de la recherche locale sur les sujets de société et/ou d’actualité.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Favoriser la recherche participative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Accompagner les pratiques de diffusion du savoir auprès des trois publics cibles :  professionnels, grand public, scolaires.</a:t>
            </a: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fr-FR" dirty="0">
              <a:solidFill>
                <a:srgbClr val="156082"/>
              </a:solidFill>
              <a:effectLst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222B126-5302-73F6-B7D3-8774B602378F}"/>
              </a:ext>
            </a:extLst>
          </p:cNvPr>
          <p:cNvSpPr/>
          <p:nvPr/>
        </p:nvSpPr>
        <p:spPr>
          <a:xfrm>
            <a:off x="11213182" y="965535"/>
            <a:ext cx="503999" cy="503999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5CA63D-9DBF-7918-2E1A-1F390351C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404" y="1033286"/>
            <a:ext cx="392400" cy="3612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386149B-3675-9067-A4BD-372DA03B27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557" t="55430" r="40127"/>
          <a:stretch>
            <a:fillRect/>
          </a:stretch>
        </p:blipFill>
        <p:spPr>
          <a:xfrm>
            <a:off x="10892024" y="1677067"/>
            <a:ext cx="1219200" cy="86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934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2B347-50E0-E077-7519-7DAED0472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265491B-EFBC-B30D-CBAF-C7D63C8D3EE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4134"/>
          </a:xfrm>
          <a:prstGeom prst="rect">
            <a:avLst/>
          </a:prstGeom>
          <a:solidFill>
            <a:srgbClr val="15608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Avenir Book" panose="02000503020000020003" pitchFamily="2" charset="0"/>
              </a:rPr>
              <a:t>Calendrier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6849E37-0331-75A3-601B-DAC4631A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BC0FE-00EA-7B46-86D7-D4B8AB2F511D}" type="slidenum">
              <a:rPr lang="fr-FR" smtClean="0"/>
              <a:t>92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D2C2C4-BE5D-799B-BC25-636E3CB6C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524" y="-10183"/>
            <a:ext cx="1895475" cy="7568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DD6FCFB-C1D6-E732-D19D-D0A32259F58F}"/>
              </a:ext>
            </a:extLst>
          </p:cNvPr>
          <p:cNvSpPr txBox="1"/>
          <p:nvPr/>
        </p:nvSpPr>
        <p:spPr>
          <a:xfrm>
            <a:off x="170422" y="1737911"/>
            <a:ext cx="60981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FR" dirty="0">
                <a:solidFill>
                  <a:srgbClr val="156082"/>
                </a:solidFill>
              </a:rPr>
              <a:t>Conférences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Fin août 2026 : TBIS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Mi novembre 2026 : ITMC, Matériaux, GFP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52402A-41FC-C582-6024-08EAA9021C62}"/>
              </a:ext>
            </a:extLst>
          </p:cNvPr>
          <p:cNvSpPr txBox="1"/>
          <p:nvPr/>
        </p:nvSpPr>
        <p:spPr>
          <a:xfrm>
            <a:off x="670626" y="3341174"/>
            <a:ext cx="6100996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fr-FR" sz="1800" kern="100" dirty="0" err="1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GEMTEXDay</a:t>
            </a:r>
            <a:r>
              <a:rPr lang="fr-FR" sz="1800" kern="100" dirty="0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: 24 novembre 2026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1D9C93-1307-72B9-745B-7A28FD3B27C8}"/>
              </a:ext>
            </a:extLst>
          </p:cNvPr>
          <p:cNvSpPr txBox="1"/>
          <p:nvPr/>
        </p:nvSpPr>
        <p:spPr>
          <a:xfrm>
            <a:off x="670626" y="4347410"/>
            <a:ext cx="6100996" cy="13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fr-FR" sz="1800" kern="100" dirty="0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Réunions GEMTEX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 septembre 2026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 février 2027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 avril 2027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0C09DD-4548-71CE-D107-6EC8CD80C56C}"/>
              </a:ext>
            </a:extLst>
          </p:cNvPr>
          <p:cNvSpPr txBox="1"/>
          <p:nvPr/>
        </p:nvSpPr>
        <p:spPr>
          <a:xfrm>
            <a:off x="6268568" y="4938306"/>
            <a:ext cx="4690786" cy="1032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342900" lvl="0" indent="-342900">
              <a:lnSpc>
                <a:spcPct val="115000"/>
              </a:lnSpc>
              <a:buFont typeface="+mj-lt"/>
              <a:buAutoNum type="arabicPeriod" startAt="2"/>
              <a:defRPr kern="100">
                <a:solidFill>
                  <a:srgbClr val="0432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  <a:lvl2pPr marL="800100" lvl="1" indent="-342900">
              <a:lnSpc>
                <a:spcPct val="115000"/>
              </a:lnSpc>
              <a:buFont typeface="+mj-lt"/>
              <a:buAutoNum type="arabicPeriod"/>
              <a:defRPr kern="100">
                <a:solidFill>
                  <a:srgbClr val="0432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2pPr>
          </a:lstStyle>
          <a:p>
            <a:pPr marL="0" indent="0">
              <a:buNone/>
            </a:pPr>
            <a:r>
              <a:rPr lang="fr-FR" dirty="0">
                <a:solidFill>
                  <a:srgbClr val="156082"/>
                </a:solidFill>
              </a:rPr>
              <a:t>Séminaires GEMTEX – journée complète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10 décembre 2026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3 juin 2027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C22AFBB-FE5E-1394-7B41-C47F27A63B01}"/>
              </a:ext>
            </a:extLst>
          </p:cNvPr>
          <p:cNvSpPr txBox="1"/>
          <p:nvPr/>
        </p:nvSpPr>
        <p:spPr>
          <a:xfrm>
            <a:off x="6360148" y="1737911"/>
            <a:ext cx="4852057" cy="2409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defRPr kern="100">
                <a:solidFill>
                  <a:srgbClr val="0432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defRPr>
            </a:lvl1pPr>
          </a:lstStyle>
          <a:p>
            <a:pPr marL="0" indent="0">
              <a:buNone/>
            </a:pPr>
            <a:r>
              <a:rPr lang="fr-FR" dirty="0">
                <a:solidFill>
                  <a:srgbClr val="156082"/>
                </a:solidFill>
              </a:rPr>
              <a:t>CLG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156082"/>
                </a:solidFill>
              </a:rPr>
              <a:t> </a:t>
            </a:r>
            <a:r>
              <a:rPr lang="fr-FR" kern="100" dirty="0">
                <a:solidFill>
                  <a:srgbClr val="15608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24 Août 2026 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15 octobre 2026 (CS 19 novembre)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3 décembre 2026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11 mars 2027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5 mai 2027</a:t>
            </a: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fr-FR" kern="100" dirty="0">
                <a:solidFill>
                  <a:srgbClr val="15608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8 juillet 2027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DC503D7-2AD3-7674-83EA-635C12539331}"/>
              </a:ext>
            </a:extLst>
          </p:cNvPr>
          <p:cNvSpPr/>
          <p:nvPr/>
        </p:nvSpPr>
        <p:spPr>
          <a:xfrm>
            <a:off x="579046" y="1691829"/>
            <a:ext cx="4690786" cy="1032270"/>
          </a:xfrm>
          <a:prstGeom prst="roundRect">
            <a:avLst/>
          </a:prstGeom>
          <a:noFill/>
          <a:ln w="9525">
            <a:solidFill>
              <a:srgbClr val="00B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179181E-72AE-EBFD-0946-D6C965EA7FA0}"/>
              </a:ext>
            </a:extLst>
          </p:cNvPr>
          <p:cNvSpPr/>
          <p:nvPr/>
        </p:nvSpPr>
        <p:spPr>
          <a:xfrm>
            <a:off x="579046" y="3304522"/>
            <a:ext cx="4690786" cy="516135"/>
          </a:xfrm>
          <a:prstGeom prst="roundRect">
            <a:avLst/>
          </a:prstGeom>
          <a:noFill/>
          <a:ln w="9525">
            <a:solidFill>
              <a:srgbClr val="00B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8FDCF4D-7251-B436-D350-3C79D914B259}"/>
              </a:ext>
            </a:extLst>
          </p:cNvPr>
          <p:cNvSpPr/>
          <p:nvPr/>
        </p:nvSpPr>
        <p:spPr>
          <a:xfrm>
            <a:off x="579046" y="4347411"/>
            <a:ext cx="4690786" cy="1403788"/>
          </a:xfrm>
          <a:prstGeom prst="roundRect">
            <a:avLst/>
          </a:prstGeom>
          <a:noFill/>
          <a:ln w="9525">
            <a:solidFill>
              <a:srgbClr val="00B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2515303-FE4D-82F7-BDC6-F2A5350DEDD0}"/>
              </a:ext>
            </a:extLst>
          </p:cNvPr>
          <p:cNvSpPr/>
          <p:nvPr/>
        </p:nvSpPr>
        <p:spPr>
          <a:xfrm>
            <a:off x="6153678" y="1683441"/>
            <a:ext cx="4690786" cy="2663970"/>
          </a:xfrm>
          <a:prstGeom prst="roundRect">
            <a:avLst/>
          </a:prstGeom>
          <a:noFill/>
          <a:ln w="9525">
            <a:solidFill>
              <a:srgbClr val="00B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AE772AB-C19E-C6C1-40A6-B72C60AEC75E}"/>
              </a:ext>
            </a:extLst>
          </p:cNvPr>
          <p:cNvSpPr/>
          <p:nvPr/>
        </p:nvSpPr>
        <p:spPr>
          <a:xfrm>
            <a:off x="6153678" y="4863198"/>
            <a:ext cx="4690786" cy="1107377"/>
          </a:xfrm>
          <a:prstGeom prst="roundRect">
            <a:avLst/>
          </a:prstGeom>
          <a:noFill/>
          <a:ln w="9525">
            <a:solidFill>
              <a:srgbClr val="00B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4417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8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50916</TotalTime>
  <Words>5475</Words>
  <Application>Microsoft Office PowerPoint</Application>
  <PresentationFormat>Grand écran</PresentationFormat>
  <Paragraphs>1151</Paragraphs>
  <Slides>92</Slides>
  <Notes>61</Notes>
  <HiddenSlides>4</HiddenSlides>
  <MMClips>1</MMClips>
  <ScaleCrop>false</ScaleCrop>
  <HeadingPairs>
    <vt:vector size="8" baseType="variant">
      <vt:variant>
        <vt:lpstr>Polices utilisées</vt:lpstr>
      </vt:variant>
      <vt:variant>
        <vt:i4>24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92</vt:i4>
      </vt:variant>
    </vt:vector>
  </HeadingPairs>
  <TitlesOfParts>
    <vt:vector size="118" baseType="lpstr">
      <vt:lpstr>Microsoft JhengHei Light</vt:lpstr>
      <vt:lpstr>Aptos</vt:lpstr>
      <vt:lpstr>Aptos Display</vt:lpstr>
      <vt:lpstr>Arial</vt:lpstr>
      <vt:lpstr>Arimo</vt:lpstr>
      <vt:lpstr>Avenir Black</vt:lpstr>
      <vt:lpstr>Avenir Book</vt:lpstr>
      <vt:lpstr>Calibri</vt:lpstr>
      <vt:lpstr>Calibri Light</vt:lpstr>
      <vt:lpstr>Cambria Math</vt:lpstr>
      <vt:lpstr>DIN 2014</vt:lpstr>
      <vt:lpstr>DIN 2014 Demi</vt:lpstr>
      <vt:lpstr>DIN 2014 Light</vt:lpstr>
      <vt:lpstr>Dubai Medium</vt:lpstr>
      <vt:lpstr>Helvetica</vt:lpstr>
      <vt:lpstr>Inter Bold</vt:lpstr>
      <vt:lpstr>Montserrat</vt:lpstr>
      <vt:lpstr>Montserrat Bold</vt:lpstr>
      <vt:lpstr>Montserrat SemiBold</vt:lpstr>
      <vt:lpstr>Open Sans</vt:lpstr>
      <vt:lpstr>Poppins</vt:lpstr>
      <vt:lpstr>Times New Roman</vt:lpstr>
      <vt:lpstr>Wingdings</vt:lpstr>
      <vt:lpstr>YAFcfq7XuZE_0</vt:lpstr>
      <vt:lpstr>Thème Office</vt:lpstr>
      <vt:lpstr>CS ChemDraw Drawing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Plan de la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de l’étude 1: Influence des paramètres A1,N1,T1,T2 sur la transparence des plaques composites</vt:lpstr>
      <vt:lpstr>Présentation de l’étude 1: Influence des paramètres A1,N1,T1,T2 sur la transparence des plaques composites</vt:lpstr>
      <vt:lpstr>Présentation des résultats: Plaques du plan d’expérience</vt:lpstr>
      <vt:lpstr>Présentation PowerPoint</vt:lpstr>
      <vt:lpstr>En cours: étude sur l’nfluence du paramètres R1 sur la transparence des plaques composites</vt:lpstr>
      <vt:lpstr>Suite :tests composite-TPU-composite puis céramique-TPU-composite</vt:lpstr>
      <vt:lpstr>Présentation PowerPoint</vt:lpstr>
      <vt:lpstr>Sommaire</vt:lpstr>
      <vt:lpstr>Objectifs</vt:lpstr>
      <vt:lpstr>Contexte</vt:lpstr>
      <vt:lpstr>Contexte</vt:lpstr>
      <vt:lpstr>Résultats</vt:lpstr>
      <vt:lpstr>Résultats</vt:lpstr>
      <vt:lpstr>Résultats</vt:lpstr>
      <vt:lpstr>Résultats</vt:lpstr>
      <vt:lpstr>Résultats</vt:lpstr>
      <vt:lpstr>Résultats</vt:lpstr>
      <vt:lpstr>Résultats</vt:lpstr>
      <vt:lpstr>Conclusion</vt:lpstr>
      <vt:lpstr>Merci de votre attention</vt:lpstr>
      <vt:lpstr>Annexes</vt:lpstr>
      <vt:lpstr>Annexes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GEMTEX - Textile Engineering and Material Multidisciplinary Laboratory - ULR 2461</dc:title>
  <dc:creator>Fabien Salaun</dc:creator>
  <cp:lastModifiedBy>Sébastien Thomassey</cp:lastModifiedBy>
  <cp:revision>205</cp:revision>
  <dcterms:created xsi:type="dcterms:W3CDTF">2024-11-27T12:09:34Z</dcterms:created>
  <dcterms:modified xsi:type="dcterms:W3CDTF">2026-07-01T19:09:47Z</dcterms:modified>
</cp:coreProperties>
</file>