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6" r:id="rId38"/>
    <p:sldId id="292" r:id="rId39"/>
    <p:sldId id="295" r:id="rId40"/>
    <p:sldId id="293" r:id="rId41"/>
    <p:sldId id="294"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41134-E84B-4482-8804-BF142666341B}" type="datetimeFigureOut">
              <a:rPr lang="fr-FR" smtClean="0"/>
              <a:t>02/10/2025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8EA5A-EFC4-4DAC-8A01-F0339AB6653B}" type="slidenum">
              <a:rPr lang="fr-FR" smtClean="0"/>
              <a:t>‹N°›</a:t>
            </a:fld>
            <a:endParaRPr lang="fr-FR"/>
          </a:p>
        </p:txBody>
      </p:sp>
    </p:spTree>
    <p:extLst>
      <p:ext uri="{BB962C8B-B14F-4D97-AF65-F5344CB8AC3E}">
        <p14:creationId xmlns:p14="http://schemas.microsoft.com/office/powerpoint/2010/main" val="188462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1B0D45D-FBF4-4C11-8646-23C1B8CF4776}" type="slidenum">
              <a:rPr kumimoji="0" 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543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1B0D45D-FBF4-4C11-8646-23C1B8CF4776}" type="slidenum">
              <a:rPr kumimoji="0" 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1393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1B0D45D-FBF4-4C11-8646-23C1B8CF4776}" type="slidenum">
              <a:rPr kumimoji="0" 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7436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1B0D45D-FBF4-4C11-8646-23C1B8CF4776}" type="slidenum">
              <a:rPr kumimoji="0" 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4979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1B0D45D-FBF4-4C11-8646-23C1B8CF4776}" type="slidenum">
              <a:rPr kumimoji="0" 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1958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1B0D45D-FBF4-4C11-8646-23C1B8CF4776}" type="slidenum">
              <a:rPr kumimoji="0" 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93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986" indent="-309610" eaLnBrk="0" hangingPunct="0">
              <a:spcBef>
                <a:spcPct val="30000"/>
              </a:spcBef>
              <a:defRPr sz="1300">
                <a:solidFill>
                  <a:schemeClr val="tx1"/>
                </a:solidFill>
                <a:latin typeface="Calibri" pitchFamily="34" charset="0"/>
              </a:defRPr>
            </a:lvl2pPr>
            <a:lvl3pPr marL="1238441" indent="-247688" eaLnBrk="0" hangingPunct="0">
              <a:spcBef>
                <a:spcPct val="30000"/>
              </a:spcBef>
              <a:defRPr sz="1300">
                <a:solidFill>
                  <a:schemeClr val="tx1"/>
                </a:solidFill>
                <a:latin typeface="Calibri" pitchFamily="34" charset="0"/>
              </a:defRPr>
            </a:lvl3pPr>
            <a:lvl4pPr marL="1733817" indent="-247688" eaLnBrk="0" hangingPunct="0">
              <a:spcBef>
                <a:spcPct val="30000"/>
              </a:spcBef>
              <a:defRPr sz="1300">
                <a:solidFill>
                  <a:schemeClr val="tx1"/>
                </a:solidFill>
                <a:latin typeface="Calibri" pitchFamily="34" charset="0"/>
              </a:defRPr>
            </a:lvl4pPr>
            <a:lvl5pPr marL="2229193" indent="-247688" eaLnBrk="0" hangingPunct="0">
              <a:spcBef>
                <a:spcPct val="30000"/>
              </a:spcBef>
              <a:defRPr sz="1300">
                <a:solidFill>
                  <a:schemeClr val="tx1"/>
                </a:solidFill>
                <a:latin typeface="Calibri" pitchFamily="34" charset="0"/>
              </a:defRPr>
            </a:lvl5pPr>
            <a:lvl6pPr marL="2724569" indent="-247688" defTabSz="495376" eaLnBrk="0" fontAlgn="base" hangingPunct="0">
              <a:spcBef>
                <a:spcPct val="30000"/>
              </a:spcBef>
              <a:spcAft>
                <a:spcPct val="0"/>
              </a:spcAft>
              <a:defRPr sz="1300">
                <a:solidFill>
                  <a:schemeClr val="tx1"/>
                </a:solidFill>
                <a:latin typeface="Calibri" pitchFamily="34" charset="0"/>
              </a:defRPr>
            </a:lvl6pPr>
            <a:lvl7pPr marL="3219945" indent="-247688" defTabSz="495376" eaLnBrk="0" fontAlgn="base" hangingPunct="0">
              <a:spcBef>
                <a:spcPct val="30000"/>
              </a:spcBef>
              <a:spcAft>
                <a:spcPct val="0"/>
              </a:spcAft>
              <a:defRPr sz="1300">
                <a:solidFill>
                  <a:schemeClr val="tx1"/>
                </a:solidFill>
                <a:latin typeface="Calibri" pitchFamily="34" charset="0"/>
              </a:defRPr>
            </a:lvl7pPr>
            <a:lvl8pPr marL="3715322" indent="-247688" defTabSz="495376" eaLnBrk="0" fontAlgn="base" hangingPunct="0">
              <a:spcBef>
                <a:spcPct val="30000"/>
              </a:spcBef>
              <a:spcAft>
                <a:spcPct val="0"/>
              </a:spcAft>
              <a:defRPr sz="1300">
                <a:solidFill>
                  <a:schemeClr val="tx1"/>
                </a:solidFill>
                <a:latin typeface="Calibri" pitchFamily="34" charset="0"/>
              </a:defRPr>
            </a:lvl8pPr>
            <a:lvl9pPr marL="4210698" indent="-247688" defTabSz="495376" eaLnBrk="0" fontAlgn="base" hangingPunct="0">
              <a:spcBef>
                <a:spcPct val="30000"/>
              </a:spcBef>
              <a:spcAft>
                <a:spcPct val="0"/>
              </a:spcAft>
              <a:defRPr sz="1300">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E162FC6-9323-4B87-9263-9D096AD3F482}" type="slidenum">
              <a:rPr kumimoji="0" lang="fr-FR" alt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fr-FR" altLang="fr-FR" sz="1300" b="0" i="0" u="none" strike="noStrike" kern="1200" cap="none" spc="0" normalizeH="0" baseline="0" noProof="0" smtClean="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4880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8" descr="MOT ENSAITgrispas bleu.bmp"/>
          <p:cNvPicPr>
            <a:picLocks noChangeAspect="1"/>
          </p:cNvPicPr>
          <p:nvPr userDrawn="1"/>
        </p:nvPicPr>
        <p:blipFill>
          <a:blip r:embed="rId2">
            <a:extLst>
              <a:ext uri="{28A0092B-C50C-407E-A947-70E740481C1C}">
                <a14:useLocalDpi xmlns:a14="http://schemas.microsoft.com/office/drawing/2010/main" val="0"/>
              </a:ext>
            </a:extLst>
          </a:blip>
          <a:srcRect l="42340" t="47391" r="42130" b="47485"/>
          <a:stretch>
            <a:fillRect/>
          </a:stretch>
        </p:blipFill>
        <p:spPr bwMode="auto">
          <a:xfrm>
            <a:off x="9855201" y="6234114"/>
            <a:ext cx="18330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BDE7325-E7B4-4FF9-BE3E-DA9D185692AF}" type="slidenum">
              <a:rPr lang="fr-FR"/>
              <a:pPr>
                <a:defRPr/>
              </a:pPr>
              <a:t>‹N°›</a:t>
            </a:fld>
            <a:endParaRPr lang="fr-FR"/>
          </a:p>
        </p:txBody>
      </p:sp>
    </p:spTree>
    <p:extLst>
      <p:ext uri="{BB962C8B-B14F-4D97-AF65-F5344CB8AC3E}">
        <p14:creationId xmlns:p14="http://schemas.microsoft.com/office/powerpoint/2010/main" val="2609781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F060C46B-56BA-40C6-A2AE-5D89BC66EA94}" type="slidenum">
              <a:rPr lang="fr-FR"/>
              <a:pPr>
                <a:defRPr/>
              </a:pPr>
              <a:t>‹N°›</a:t>
            </a:fld>
            <a:endParaRPr lang="fr-FR"/>
          </a:p>
        </p:txBody>
      </p:sp>
    </p:spTree>
    <p:extLst>
      <p:ext uri="{BB962C8B-B14F-4D97-AF65-F5344CB8AC3E}">
        <p14:creationId xmlns:p14="http://schemas.microsoft.com/office/powerpoint/2010/main" val="36367116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89BCFAF1-3ED7-4DA6-B640-E7405498722C}" type="slidenum">
              <a:rPr lang="fr-FR"/>
              <a:pPr>
                <a:defRPr/>
              </a:pPr>
              <a:t>‹N°›</a:t>
            </a:fld>
            <a:endParaRPr lang="fr-FR"/>
          </a:p>
        </p:txBody>
      </p:sp>
    </p:spTree>
    <p:extLst>
      <p:ext uri="{BB962C8B-B14F-4D97-AF65-F5344CB8AC3E}">
        <p14:creationId xmlns:p14="http://schemas.microsoft.com/office/powerpoint/2010/main" val="41724704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rot="16200000">
            <a:off x="5872163" y="368301"/>
            <a:ext cx="447675" cy="12192000"/>
          </a:xfrm>
          <a:prstGeom prst="rect">
            <a:avLst/>
          </a:prstGeom>
          <a:solidFill>
            <a:srgbClr val="B5D60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a:solidFill>
                <a:prstClr val="white"/>
              </a:solidFill>
            </a:endParaRPr>
          </a:p>
        </p:txBody>
      </p:sp>
      <p:sp>
        <p:nvSpPr>
          <p:cNvPr id="3" name="ZoneTexte 5"/>
          <p:cNvSpPr txBox="1">
            <a:spLocks noChangeArrowheads="1"/>
          </p:cNvSpPr>
          <p:nvPr userDrawn="1"/>
        </p:nvSpPr>
        <p:spPr bwMode="auto">
          <a:xfrm>
            <a:off x="681567" y="6307139"/>
            <a:ext cx="609176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400" smtClean="0">
                <a:solidFill>
                  <a:prstClr val="black"/>
                </a:solidFill>
                <a:latin typeface="Calibri" pitchFamily="34" charset="0"/>
              </a:rPr>
              <a:t>Prénom NOM – date</a:t>
            </a:r>
          </a:p>
        </p:txBody>
      </p:sp>
      <p:pic>
        <p:nvPicPr>
          <p:cNvPr id="4" name="Image 8" descr="MOT ENSAITgrispas bleu.bmp"/>
          <p:cNvPicPr>
            <a:picLocks noChangeAspect="1"/>
          </p:cNvPicPr>
          <p:nvPr userDrawn="1"/>
        </p:nvPicPr>
        <p:blipFill>
          <a:blip r:embed="rId2">
            <a:extLst>
              <a:ext uri="{28A0092B-C50C-407E-A947-70E740481C1C}">
                <a14:useLocalDpi xmlns:a14="http://schemas.microsoft.com/office/drawing/2010/main" val="0"/>
              </a:ext>
            </a:extLst>
          </a:blip>
          <a:srcRect l="42340" t="47391" r="42130" b="47485"/>
          <a:stretch>
            <a:fillRect/>
          </a:stretch>
        </p:blipFill>
        <p:spPr bwMode="auto">
          <a:xfrm>
            <a:off x="9855201" y="6234114"/>
            <a:ext cx="18330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7AC88788-2FA6-4640-BDEE-8A81136A4282}"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2717555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3936191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D871FD1A-F5AD-40F5-A4E8-5C9E98BA1A04}"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92276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61A957AB-354F-4A56-A9EC-7FB833AE98B9}"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644311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8"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9"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97D4EBAA-B4CD-466D-BC69-9C26EF68395D}"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93335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4"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5"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F5E541F2-7B14-4636-91CB-7D10E8B9BA35}"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52069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3"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4"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38F1C0A5-E91D-434D-B203-8E741E08F38A}"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81731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E87D58E-D4FF-4EF4-B0B4-0E6015EA3261}"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4703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2C8211EA-C043-48AC-833F-377E85E8CE44}" type="slidenum">
              <a:rPr lang="fr-FR"/>
              <a:pPr>
                <a:defRPr/>
              </a:pPr>
              <a:t>‹N°›</a:t>
            </a:fld>
            <a:endParaRPr lang="fr-FR" dirty="0"/>
          </a:p>
        </p:txBody>
      </p:sp>
    </p:spTree>
    <p:extLst>
      <p:ext uri="{BB962C8B-B14F-4D97-AF65-F5344CB8AC3E}">
        <p14:creationId xmlns:p14="http://schemas.microsoft.com/office/powerpoint/2010/main" val="114660908"/>
      </p:ext>
    </p:extLst>
  </p:cSld>
  <p:clrMapOvr>
    <a:masterClrMapping/>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7C43A09-8018-4A8F-8FC3-01D282B96B9A}"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929202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4AD3F33-C717-40D3-BB76-C00E32E24F4B}"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096237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solidFill>
                  <a:prstClr val="black"/>
                </a:solidFill>
              </a:rPr>
              <a:t>- Mise à jour Sept.2017 -</a:t>
            </a:r>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F26890B3-5926-484C-8FB3-3E9CCAFE4341}"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99474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2CC6B46C-2AE6-40CC-B10A-63FF3A45B8B4}" type="slidenum">
              <a:rPr lang="fr-FR"/>
              <a:pPr>
                <a:defRPr/>
              </a:pPr>
              <a:t>‹N°›</a:t>
            </a:fld>
            <a:endParaRPr lang="fr-FR"/>
          </a:p>
        </p:txBody>
      </p:sp>
    </p:spTree>
    <p:extLst>
      <p:ext uri="{BB962C8B-B14F-4D97-AF65-F5344CB8AC3E}">
        <p14:creationId xmlns:p14="http://schemas.microsoft.com/office/powerpoint/2010/main" val="22314241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CFB08F0-3017-4543-8438-70668B65B190}" type="slidenum">
              <a:rPr lang="fr-FR"/>
              <a:pPr>
                <a:defRPr/>
              </a:pPr>
              <a:t>‹N°›</a:t>
            </a:fld>
            <a:endParaRPr lang="fr-FR"/>
          </a:p>
        </p:txBody>
      </p:sp>
    </p:spTree>
    <p:extLst>
      <p:ext uri="{BB962C8B-B14F-4D97-AF65-F5344CB8AC3E}">
        <p14:creationId xmlns:p14="http://schemas.microsoft.com/office/powerpoint/2010/main" val="176943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8"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9"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C136066D-43FD-436C-84E0-00916C2EC342}" type="slidenum">
              <a:rPr lang="fr-FR"/>
              <a:pPr>
                <a:defRPr/>
              </a:pPr>
              <a:t>‹N°›</a:t>
            </a:fld>
            <a:endParaRPr lang="fr-FR"/>
          </a:p>
        </p:txBody>
      </p:sp>
    </p:spTree>
    <p:extLst>
      <p:ext uri="{BB962C8B-B14F-4D97-AF65-F5344CB8AC3E}">
        <p14:creationId xmlns:p14="http://schemas.microsoft.com/office/powerpoint/2010/main" val="2909677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4"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5"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3BF55AE8-F312-4839-988D-68B51BF727F2}" type="slidenum">
              <a:rPr lang="fr-FR"/>
              <a:pPr>
                <a:defRPr/>
              </a:pPr>
              <a:t>‹N°›</a:t>
            </a:fld>
            <a:endParaRPr lang="fr-FR"/>
          </a:p>
        </p:txBody>
      </p:sp>
    </p:spTree>
    <p:extLst>
      <p:ext uri="{BB962C8B-B14F-4D97-AF65-F5344CB8AC3E}">
        <p14:creationId xmlns:p14="http://schemas.microsoft.com/office/powerpoint/2010/main" val="23549634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3"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4"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4F346DD8-9157-4FA7-B392-E8EE9382EFDD}" type="slidenum">
              <a:rPr lang="fr-FR"/>
              <a:pPr>
                <a:defRPr/>
              </a:pPr>
              <a:t>‹N°›</a:t>
            </a:fld>
            <a:endParaRPr lang="fr-FR"/>
          </a:p>
        </p:txBody>
      </p:sp>
    </p:spTree>
    <p:extLst>
      <p:ext uri="{BB962C8B-B14F-4D97-AF65-F5344CB8AC3E}">
        <p14:creationId xmlns:p14="http://schemas.microsoft.com/office/powerpoint/2010/main" val="9625344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44324641-244C-4A09-870A-0D989D351AD7}" type="slidenum">
              <a:rPr lang="fr-FR"/>
              <a:pPr>
                <a:defRPr/>
              </a:pPr>
              <a:t>‹N°›</a:t>
            </a:fld>
            <a:endParaRPr lang="fr-FR"/>
          </a:p>
        </p:txBody>
      </p:sp>
    </p:spTree>
    <p:extLst>
      <p:ext uri="{BB962C8B-B14F-4D97-AF65-F5344CB8AC3E}">
        <p14:creationId xmlns:p14="http://schemas.microsoft.com/office/powerpoint/2010/main" val="35908794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fr-F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fr-FR" smtClean="0"/>
              <a:t>- Mise à jour Sept.2017 -</a:t>
            </a:r>
            <a:endParaRPr lang="fr-F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D3376948-E9A7-4FAA-AA12-F49C1931EA21}" type="slidenum">
              <a:rPr lang="fr-FR"/>
              <a:pPr>
                <a:defRPr/>
              </a:pPr>
              <a:t>‹N°›</a:t>
            </a:fld>
            <a:endParaRPr lang="fr-FR"/>
          </a:p>
        </p:txBody>
      </p:sp>
    </p:spTree>
    <p:extLst>
      <p:ext uri="{BB962C8B-B14F-4D97-AF65-F5344CB8AC3E}">
        <p14:creationId xmlns:p14="http://schemas.microsoft.com/office/powerpoint/2010/main" val="353284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2F3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3" name="Rectangle 12"/>
          <p:cNvSpPr/>
          <p:nvPr userDrawn="1"/>
        </p:nvSpPr>
        <p:spPr>
          <a:xfrm rot="16200000">
            <a:off x="5872163" y="368301"/>
            <a:ext cx="447675" cy="12192000"/>
          </a:xfrm>
          <a:prstGeom prst="rect">
            <a:avLst/>
          </a:prstGeom>
          <a:solidFill>
            <a:srgbClr val="B5D60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029" name="ZoneTexte 5"/>
          <p:cNvSpPr txBox="1">
            <a:spLocks noChangeArrowheads="1"/>
          </p:cNvSpPr>
          <p:nvPr userDrawn="1"/>
        </p:nvSpPr>
        <p:spPr bwMode="auto">
          <a:xfrm>
            <a:off x="609600" y="6307138"/>
            <a:ext cx="609176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400" dirty="0">
                <a:latin typeface="Calibri" pitchFamily="34" charset="0"/>
              </a:rPr>
              <a:t>Domenica SZRAMA </a:t>
            </a:r>
            <a:r>
              <a:rPr lang="fr-FR" altLang="fr-FR" sz="1400" dirty="0" smtClean="0">
                <a:latin typeface="Calibri" pitchFamily="34" charset="0"/>
              </a:rPr>
              <a:t>–</a:t>
            </a:r>
            <a:r>
              <a:rPr lang="fr-FR" altLang="fr-FR" sz="1400" baseline="0" dirty="0" smtClean="0">
                <a:latin typeface="Calibri" pitchFamily="34" charset="0"/>
              </a:rPr>
              <a:t> sept 2025</a:t>
            </a:r>
            <a:endParaRPr lang="fr-FR" altLang="fr-FR" sz="1400" dirty="0">
              <a:latin typeface="Calibri" pitchFamily="34" charset="0"/>
            </a:endParaRPr>
          </a:p>
        </p:txBody>
      </p:sp>
      <p:pic>
        <p:nvPicPr>
          <p:cNvPr id="1030" name="Image 8" descr="MOT ENSAITgrispas bleu.bmp"/>
          <p:cNvPicPr>
            <a:picLocks noChangeAspect="1"/>
          </p:cNvPicPr>
          <p:nvPr userDrawn="1"/>
        </p:nvPicPr>
        <p:blipFill>
          <a:blip r:embed="rId13">
            <a:extLst>
              <a:ext uri="{28A0092B-C50C-407E-A947-70E740481C1C}">
                <a14:useLocalDpi xmlns:a14="http://schemas.microsoft.com/office/drawing/2010/main" val="0"/>
              </a:ext>
            </a:extLst>
          </a:blip>
          <a:srcRect l="42340" t="47391" r="42130" b="47485"/>
          <a:stretch>
            <a:fillRect/>
          </a:stretch>
        </p:blipFill>
        <p:spPr bwMode="auto">
          <a:xfrm>
            <a:off x="9855201" y="6234114"/>
            <a:ext cx="18330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884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92F3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3" name="Rectangle 12"/>
          <p:cNvSpPr/>
          <p:nvPr userDrawn="1"/>
        </p:nvSpPr>
        <p:spPr>
          <a:xfrm rot="16200000">
            <a:off x="5872163" y="368301"/>
            <a:ext cx="447675" cy="12192000"/>
          </a:xfrm>
          <a:prstGeom prst="rect">
            <a:avLst/>
          </a:prstGeom>
          <a:solidFill>
            <a:srgbClr val="B5D60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a:solidFill>
                <a:prstClr val="white"/>
              </a:solidFill>
            </a:endParaRPr>
          </a:p>
        </p:txBody>
      </p:sp>
      <p:sp>
        <p:nvSpPr>
          <p:cNvPr id="1029" name="ZoneTexte 5"/>
          <p:cNvSpPr txBox="1">
            <a:spLocks noChangeArrowheads="1"/>
          </p:cNvSpPr>
          <p:nvPr userDrawn="1"/>
        </p:nvSpPr>
        <p:spPr bwMode="auto">
          <a:xfrm>
            <a:off x="681567" y="6307139"/>
            <a:ext cx="6091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400" dirty="0" smtClean="0">
                <a:solidFill>
                  <a:prstClr val="black"/>
                </a:solidFill>
                <a:latin typeface="Calibri" pitchFamily="34" charset="0"/>
              </a:rPr>
              <a:t>Domenica SZRAMA – </a:t>
            </a:r>
            <a:r>
              <a:rPr lang="fr-FR" altLang="fr-FR" sz="1400" baseline="0" dirty="0" smtClean="0">
                <a:latin typeface="Calibri" pitchFamily="34" charset="0"/>
              </a:rPr>
              <a:t>sept 2021</a:t>
            </a:r>
            <a:endParaRPr lang="fr-FR" altLang="fr-FR" sz="1400" dirty="0" smtClean="0">
              <a:latin typeface="Calibri" pitchFamily="34" charset="0"/>
            </a:endParaRPr>
          </a:p>
          <a:p>
            <a:pPr eaLnBrk="1" hangingPunct="1"/>
            <a:endParaRPr lang="fr-FR" altLang="fr-FR" sz="1400" dirty="0" smtClean="0">
              <a:solidFill>
                <a:prstClr val="black"/>
              </a:solidFill>
              <a:latin typeface="Calibri" pitchFamily="34" charset="0"/>
            </a:endParaRPr>
          </a:p>
        </p:txBody>
      </p:sp>
      <p:pic>
        <p:nvPicPr>
          <p:cNvPr id="1030" name="Image 8" descr="MOT ENSAITgrispas bleu.bmp"/>
          <p:cNvPicPr>
            <a:picLocks noChangeAspect="1"/>
          </p:cNvPicPr>
          <p:nvPr userDrawn="1"/>
        </p:nvPicPr>
        <p:blipFill>
          <a:blip r:embed="rId13">
            <a:extLst>
              <a:ext uri="{28A0092B-C50C-407E-A947-70E740481C1C}">
                <a14:useLocalDpi xmlns:a14="http://schemas.microsoft.com/office/drawing/2010/main" val="0"/>
              </a:ext>
            </a:extLst>
          </a:blip>
          <a:srcRect l="42340" t="47391" r="42130" b="47485"/>
          <a:stretch>
            <a:fillRect/>
          </a:stretch>
        </p:blipFill>
        <p:spPr bwMode="auto">
          <a:xfrm>
            <a:off x="9855201" y="6234114"/>
            <a:ext cx="18330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233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gif"/></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arch.ebscohost.com/"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search.ebscohost.com/login.aspx?profile=ehost&amp;groupid=main&amp;defaultdb=e230tww&amp;authtype=ip,uid&amp;custid=s748643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olour-index.com/"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echniques-ingenieur.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colour-index.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obaz.afnor.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hyperlink" Target="http://univ.scholarvox.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univ.scholarvox.com/qlq/192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kompass-international.com/Corporate/home/kompass-know-how.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fr.kompass.com/ebol/i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istex.fr/ressources-acqui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hyperlink" Target="https://lillocat.univ-lille.fr/discovery/search?vid=33UDLILLE_INST:ENSAIT" TargetMode="External"/><Relationship Id="rId2" Type="http://schemas.openxmlformats.org/officeDocument/2006/relationships/hyperlink" Target="https://lillocat.univ-lille.fr/"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hyperlink" Target="https://www.sudoc.abes.f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ffluences.com/fr/sites/bibliotheque-de-lensait" TargetMode="External"/><Relationship Id="rId2" Type="http://schemas.openxmlformats.org/officeDocument/2006/relationships/hyperlink" Target="https://doc.ensait.fr/contact/"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mailto:frederic.baudrin@ensait.fr" TargetMode="External"/><Relationship Id="rId4" Type="http://schemas.openxmlformats.org/officeDocument/2006/relationships/hyperlink" Target="mailto:domenica.szrama@ensait.f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ffluences.com/sites" TargetMode="External"/><Relationship Id="rId2" Type="http://schemas.openxmlformats.org/officeDocument/2006/relationships/hyperlink" Target="https://www.sudoc.abes.fr/" TargetMode="External"/><Relationship Id="rId1" Type="http://schemas.openxmlformats.org/officeDocument/2006/relationships/slideLayout" Target="../slideLayouts/slideLayout2.xml"/><Relationship Id="rId6" Type="http://schemas.openxmlformats.org/officeDocument/2006/relationships/hyperlink" Target="https://www.sciencespo-lille.eu/bibliotheque-0" TargetMode="External"/><Relationship Id="rId5" Type="http://schemas.openxmlformats.org/officeDocument/2006/relationships/hyperlink" Target="https://lilliad.univ-lille.fr/a-votre-service/imprimer-photocopier-et-scanner" TargetMode="External"/><Relationship Id="rId4" Type="http://schemas.openxmlformats.org/officeDocument/2006/relationships/hyperlink" Target="https://www.univ-lille.fr/vie-des-campus/bibliotheques-et-learning-cent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nt.ensait.fr/" TargetMode="External"/><Relationship Id="rId2" Type="http://schemas.openxmlformats.org/officeDocument/2006/relationships/hyperlink" Target="http://doc.ensait.fr/"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ent.ensait.fr/uPortal/f/u31l1s61/p/centre_doc.u31l1n204/max/render.uP?pC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altLang="fr-FR" dirty="0" smtClean="0">
                <a:solidFill>
                  <a:schemeClr val="bg1"/>
                </a:solidFill>
              </a:rPr>
              <a:t>L’ENSAIT et sa Bibliothèque</a:t>
            </a:r>
          </a:p>
        </p:txBody>
      </p:sp>
      <p:pic>
        <p:nvPicPr>
          <p:cNvPr id="13315" name="Espace réservé du contenu 3" descr="_BKB8416.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05100" y="1600201"/>
            <a:ext cx="6781800" cy="4525963"/>
          </a:xfrm>
        </p:spPr>
      </p:pic>
    </p:spTree>
    <p:extLst>
      <p:ext uri="{BB962C8B-B14F-4D97-AF65-F5344CB8AC3E}">
        <p14:creationId xmlns:p14="http://schemas.microsoft.com/office/powerpoint/2010/main" val="247415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altLang="fr-FR" smtClean="0">
                <a:solidFill>
                  <a:schemeClr val="bg1"/>
                </a:solidFill>
              </a:rPr>
              <a:t>La Bibliothèque</a:t>
            </a:r>
          </a:p>
        </p:txBody>
      </p:sp>
      <p:pic>
        <p:nvPicPr>
          <p:cNvPr id="22531" name="Espace réservé du contenu 3" descr="Bibliot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19439" y="1600201"/>
            <a:ext cx="5953125" cy="4525963"/>
          </a:xfrm>
        </p:spPr>
      </p:pic>
    </p:spTree>
    <p:extLst>
      <p:ext uri="{BB962C8B-B14F-4D97-AF65-F5344CB8AC3E}">
        <p14:creationId xmlns:p14="http://schemas.microsoft.com/office/powerpoint/2010/main" val="2433917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25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altLang="fr-FR" dirty="0" smtClean="0">
                <a:solidFill>
                  <a:srgbClr val="92D050"/>
                </a:solidFill>
              </a:rPr>
              <a:t>La Bibliothèque de l’ENSAIT - Architecture</a:t>
            </a:r>
          </a:p>
        </p:txBody>
      </p:sp>
      <p:sp>
        <p:nvSpPr>
          <p:cNvPr id="23555" name="Espace réservé du contenu 2"/>
          <p:cNvSpPr>
            <a:spLocks noGrp="1"/>
          </p:cNvSpPr>
          <p:nvPr>
            <p:ph idx="1"/>
          </p:nvPr>
        </p:nvSpPr>
        <p:spPr>
          <a:xfrm>
            <a:off x="4432301" y="1762125"/>
            <a:ext cx="5254625" cy="4364038"/>
          </a:xfrm>
        </p:spPr>
        <p:txBody>
          <a:bodyPr/>
          <a:lstStyle/>
          <a:p>
            <a:pPr eaLnBrk="1" hangingPunct="1">
              <a:lnSpc>
                <a:spcPct val="80000"/>
              </a:lnSpc>
              <a:buFontTx/>
              <a:buNone/>
            </a:pPr>
            <a:r>
              <a:rPr lang="fr-FR" altLang="fr-FR" sz="1200">
                <a:solidFill>
                  <a:schemeClr val="bg1"/>
                </a:solidFill>
                <a:cs typeface="Arial" charset="0"/>
              </a:rPr>
              <a:t>La construction jumelée d’une bibliothèque municipale et d’un centre d’instruction est inhabituelle pour l’époque.</a:t>
            </a:r>
          </a:p>
          <a:p>
            <a:pPr eaLnBrk="1" hangingPunct="1">
              <a:lnSpc>
                <a:spcPct val="80000"/>
              </a:lnSpc>
              <a:buFontTx/>
              <a:buNone/>
            </a:pPr>
            <a:r>
              <a:rPr lang="fr-FR" altLang="fr-FR" sz="1200">
                <a:solidFill>
                  <a:schemeClr val="bg1"/>
                </a:solidFill>
                <a:cs typeface="Arial" charset="0"/>
              </a:rPr>
              <a:t>Sa situation géographique au sein même de l’école est privilégiée car centrale et donc directement accessible au public. Elle est néanmoins éloignée des ateliers bruyants.</a:t>
            </a:r>
          </a:p>
          <a:p>
            <a:pPr eaLnBrk="1" hangingPunct="1">
              <a:lnSpc>
                <a:spcPct val="80000"/>
              </a:lnSpc>
            </a:pPr>
            <a:endParaRPr lang="fr-FR" altLang="fr-FR" sz="1200">
              <a:solidFill>
                <a:schemeClr val="bg1"/>
              </a:solidFill>
              <a:cs typeface="Arial" charset="0"/>
            </a:endParaRPr>
          </a:p>
          <a:p>
            <a:pPr eaLnBrk="1" hangingPunct="1">
              <a:lnSpc>
                <a:spcPct val="80000"/>
              </a:lnSpc>
              <a:buFontTx/>
              <a:buNone/>
            </a:pPr>
            <a:r>
              <a:rPr lang="fr-FR" altLang="fr-FR" sz="1200">
                <a:solidFill>
                  <a:schemeClr val="bg1"/>
                </a:solidFill>
                <a:cs typeface="Arial" charset="0"/>
              </a:rPr>
              <a:t>La bibliothèque est rectangulaire (210 m2) . Les livres sont stockés en périphérie, accessibles à tous. </a:t>
            </a:r>
          </a:p>
          <a:p>
            <a:pPr eaLnBrk="1" hangingPunct="1">
              <a:lnSpc>
                <a:spcPct val="80000"/>
              </a:lnSpc>
            </a:pPr>
            <a:endParaRPr lang="fr-FR" altLang="fr-FR" sz="1200">
              <a:solidFill>
                <a:schemeClr val="bg1"/>
              </a:solidFill>
              <a:cs typeface="Arial" charset="0"/>
            </a:endParaRPr>
          </a:p>
          <a:p>
            <a:pPr eaLnBrk="1" hangingPunct="1">
              <a:lnSpc>
                <a:spcPct val="80000"/>
              </a:lnSpc>
              <a:buFontTx/>
              <a:buNone/>
            </a:pPr>
            <a:r>
              <a:rPr lang="fr-FR" altLang="fr-FR" sz="1200">
                <a:solidFill>
                  <a:schemeClr val="bg1"/>
                </a:solidFill>
                <a:cs typeface="Arial" charset="0"/>
              </a:rPr>
              <a:t>Elle est tapissée d’étagères en chêne. Les rayonnages se substituent aux murs. </a:t>
            </a:r>
          </a:p>
          <a:p>
            <a:pPr eaLnBrk="1" hangingPunct="1">
              <a:lnSpc>
                <a:spcPct val="80000"/>
              </a:lnSpc>
              <a:buFontTx/>
              <a:buNone/>
            </a:pPr>
            <a:endParaRPr lang="fr-FR" altLang="fr-FR" sz="1200">
              <a:solidFill>
                <a:schemeClr val="bg1"/>
              </a:solidFill>
              <a:cs typeface="Arial" charset="0"/>
            </a:endParaRPr>
          </a:p>
          <a:p>
            <a:pPr eaLnBrk="1" hangingPunct="1">
              <a:lnSpc>
                <a:spcPct val="80000"/>
              </a:lnSpc>
              <a:buFontTx/>
              <a:buNone/>
            </a:pPr>
            <a:r>
              <a:rPr lang="fr-FR" altLang="fr-FR" sz="1200">
                <a:solidFill>
                  <a:schemeClr val="bg1"/>
                </a:solidFill>
                <a:cs typeface="Arial" charset="0"/>
              </a:rPr>
              <a:t>La Bibliothèque est inscrite à l’inventaire supplémentaire des monuments historiques.</a:t>
            </a:r>
          </a:p>
          <a:p>
            <a:pPr eaLnBrk="1" hangingPunct="1">
              <a:lnSpc>
                <a:spcPct val="80000"/>
              </a:lnSpc>
              <a:buFont typeface="Arial" charset="0"/>
              <a:buNone/>
            </a:pPr>
            <a:endParaRPr lang="fr-FR" altLang="fr-FR" sz="1100">
              <a:solidFill>
                <a:schemeClr val="bg1"/>
              </a:solidFill>
              <a:cs typeface="Arial" charset="0"/>
            </a:endParaRPr>
          </a:p>
        </p:txBody>
      </p:sp>
      <p:pic>
        <p:nvPicPr>
          <p:cNvPr id="23556" name="Image 3" descr="DSC0019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25" y="1762126"/>
            <a:ext cx="1817688"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 5" descr="_BKB84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5351" y="3967164"/>
            <a:ext cx="28749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82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altLang="fr-FR" dirty="0" smtClean="0">
                <a:solidFill>
                  <a:srgbClr val="92D050"/>
                </a:solidFill>
              </a:rPr>
              <a:t>Les Cariatides</a:t>
            </a:r>
          </a:p>
        </p:txBody>
      </p:sp>
      <p:pic>
        <p:nvPicPr>
          <p:cNvPr id="24579" name="Espace réservé du contenu 3" descr="11694835_1016475378387175_1140062870367333491_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1" y="1417638"/>
            <a:ext cx="4525963" cy="4525962"/>
          </a:xfrm>
        </p:spPr>
      </p:pic>
      <p:sp>
        <p:nvSpPr>
          <p:cNvPr id="24580" name="Rectangle 4"/>
          <p:cNvSpPr>
            <a:spLocks noChangeArrowheads="1"/>
          </p:cNvSpPr>
          <p:nvPr/>
        </p:nvSpPr>
        <p:spPr bwMode="auto">
          <a:xfrm>
            <a:off x="7451726" y="1993901"/>
            <a:ext cx="2962275"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1" fontAlgn="base" hangingPunct="1">
              <a:lnSpc>
                <a:spcPct val="80000"/>
              </a:lnSpc>
              <a:spcBef>
                <a:spcPct val="0"/>
              </a:spcBef>
              <a:spcAft>
                <a:spcPct val="0"/>
              </a:spcAft>
              <a:buNone/>
            </a:pPr>
            <a:r>
              <a:rPr lang="fr-FR" altLang="fr-FR" sz="2400">
                <a:solidFill>
                  <a:prstClr val="white"/>
                </a:solidFill>
                <a:latin typeface="Arial" charset="0"/>
                <a:cs typeface="Arial" charset="0"/>
              </a:rPr>
              <a:t>A l ‘entrée de la bibliothèque : Les Cariatides </a:t>
            </a:r>
          </a:p>
          <a:p>
            <a:pPr defTabSz="457200" eaLnBrk="1" fontAlgn="base" hangingPunct="1">
              <a:lnSpc>
                <a:spcPct val="80000"/>
              </a:lnSpc>
              <a:spcBef>
                <a:spcPct val="0"/>
              </a:spcBef>
              <a:spcAft>
                <a:spcPct val="0"/>
              </a:spcAft>
              <a:buNone/>
            </a:pPr>
            <a:r>
              <a:rPr lang="fr-FR" altLang="fr-FR" sz="2400">
                <a:solidFill>
                  <a:prstClr val="white"/>
                </a:solidFill>
                <a:latin typeface="Arial" charset="0"/>
                <a:cs typeface="Arial" charset="0"/>
              </a:rPr>
              <a:t>A l’est, la pensée tenant un rouleau et à l’ouest l’étude.</a:t>
            </a:r>
          </a:p>
        </p:txBody>
      </p:sp>
    </p:spTree>
    <p:extLst>
      <p:ext uri="{BB962C8B-B14F-4D97-AF65-F5344CB8AC3E}">
        <p14:creationId xmlns:p14="http://schemas.microsoft.com/office/powerpoint/2010/main" val="2121775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altLang="fr-FR" dirty="0" smtClean="0">
                <a:solidFill>
                  <a:srgbClr val="92D050"/>
                </a:solidFill>
              </a:rPr>
              <a:t>La Bibliothèque de l’ENSAIT - Architecture</a:t>
            </a:r>
          </a:p>
        </p:txBody>
      </p:sp>
      <p:sp>
        <p:nvSpPr>
          <p:cNvPr id="25603" name="Espace réservé du contenu 2"/>
          <p:cNvSpPr>
            <a:spLocks noGrp="1"/>
          </p:cNvSpPr>
          <p:nvPr>
            <p:ph idx="1"/>
          </p:nvPr>
        </p:nvSpPr>
        <p:spPr>
          <a:xfrm>
            <a:off x="1981200" y="1600201"/>
            <a:ext cx="3575050" cy="4492625"/>
          </a:xfrm>
        </p:spPr>
        <p:txBody>
          <a:bodyPr/>
          <a:lstStyle/>
          <a:p>
            <a:pPr eaLnBrk="1" hangingPunct="1">
              <a:lnSpc>
                <a:spcPct val="80000"/>
              </a:lnSpc>
              <a:buFontTx/>
              <a:buNone/>
            </a:pPr>
            <a:endParaRPr lang="fr-FR" altLang="fr-FR" sz="1400">
              <a:solidFill>
                <a:schemeClr val="bg1"/>
              </a:solidFill>
              <a:cs typeface="Arial" charset="0"/>
            </a:endParaRPr>
          </a:p>
          <a:p>
            <a:pPr eaLnBrk="1" hangingPunct="1">
              <a:lnSpc>
                <a:spcPct val="80000"/>
              </a:lnSpc>
              <a:buFontTx/>
              <a:buNone/>
            </a:pPr>
            <a:r>
              <a:rPr lang="fr-FR" altLang="fr-FR" sz="1200">
                <a:solidFill>
                  <a:schemeClr val="bg1"/>
                </a:solidFill>
                <a:cs typeface="Arial" charset="0"/>
              </a:rPr>
              <a:t>Quatre escaliers sont positionnés à chaque angle de la bibliothèque. Ils sont particuliers car la contre courbe finale recentre la descente des usagers vers la salle de lecture : on les appelle des escaliers à plan serpentin.</a:t>
            </a:r>
          </a:p>
          <a:p>
            <a:pPr eaLnBrk="1" hangingPunct="1">
              <a:lnSpc>
                <a:spcPct val="80000"/>
              </a:lnSpc>
              <a:buFontTx/>
              <a:buNone/>
            </a:pPr>
            <a:endParaRPr lang="fr-FR" altLang="fr-FR" sz="1200">
              <a:solidFill>
                <a:schemeClr val="bg1"/>
              </a:solidFill>
              <a:cs typeface="Arial" charset="0"/>
            </a:endParaRPr>
          </a:p>
          <a:p>
            <a:pPr eaLnBrk="1" hangingPunct="1">
              <a:lnSpc>
                <a:spcPct val="80000"/>
              </a:lnSpc>
              <a:buFontTx/>
              <a:buNone/>
            </a:pPr>
            <a:r>
              <a:rPr lang="fr-FR" altLang="fr-FR" sz="1200">
                <a:solidFill>
                  <a:schemeClr val="bg1"/>
                </a:solidFill>
                <a:cs typeface="Arial" charset="0"/>
              </a:rPr>
              <a:t>Ces escaliers mènent à une galerie de circulation en bois. C’est à nouveau une originalité pour l’époque. La plupart de ces galeries étaient réalisées en fer par souci de former un dispositif primitif de lutte contre le feu.</a:t>
            </a:r>
          </a:p>
          <a:p>
            <a:pPr>
              <a:buFont typeface="Arial" charset="0"/>
              <a:buNone/>
            </a:pPr>
            <a:endParaRPr lang="fr-FR" altLang="fr-FR" sz="1200">
              <a:solidFill>
                <a:schemeClr val="bg1"/>
              </a:solidFill>
            </a:endParaRPr>
          </a:p>
          <a:p>
            <a:pPr>
              <a:buFont typeface="Arial" charset="0"/>
              <a:buNone/>
            </a:pPr>
            <a:r>
              <a:rPr lang="fr-FR" altLang="fr-FR" sz="1200">
                <a:solidFill>
                  <a:schemeClr val="bg1"/>
                </a:solidFill>
              </a:rPr>
              <a:t>Sur les murs : les couleurs vives (rouge, bleu et crème)</a:t>
            </a:r>
          </a:p>
          <a:p>
            <a:pPr>
              <a:buFont typeface="Arial" charset="0"/>
              <a:buNone/>
            </a:pPr>
            <a:endParaRPr lang="fr-FR" altLang="fr-FR" sz="1200">
              <a:solidFill>
                <a:schemeClr val="bg1"/>
              </a:solidFill>
            </a:endParaRPr>
          </a:p>
          <a:p>
            <a:pPr>
              <a:buFont typeface="Arial" charset="0"/>
              <a:buNone/>
            </a:pPr>
            <a:r>
              <a:rPr lang="fr-FR" altLang="fr-FR" sz="1200">
                <a:solidFill>
                  <a:schemeClr val="bg1"/>
                </a:solidFill>
              </a:rPr>
              <a:t>Les noms d’artistes illustres  sont inscrits dans des cartouches (peintres, sculpteurs et architectes de la renaissance Italienne ou du classicisme Français).</a:t>
            </a:r>
          </a:p>
          <a:p>
            <a:pPr eaLnBrk="1" hangingPunct="1">
              <a:lnSpc>
                <a:spcPct val="80000"/>
              </a:lnSpc>
              <a:buFontTx/>
              <a:buNone/>
            </a:pPr>
            <a:endParaRPr lang="fr-FR" altLang="fr-FR" sz="1200">
              <a:solidFill>
                <a:schemeClr val="bg1"/>
              </a:solidFill>
              <a:cs typeface="Arial" charset="0"/>
            </a:endParaRPr>
          </a:p>
          <a:p>
            <a:pPr eaLnBrk="1" hangingPunct="1">
              <a:lnSpc>
                <a:spcPct val="80000"/>
              </a:lnSpc>
              <a:buFontTx/>
              <a:buNone/>
            </a:pPr>
            <a:endParaRPr lang="fr-FR" altLang="fr-FR" sz="1200">
              <a:solidFill>
                <a:schemeClr val="bg1"/>
              </a:solidFill>
              <a:cs typeface="Arial" charset="0"/>
            </a:endParaRPr>
          </a:p>
          <a:p>
            <a:pPr eaLnBrk="1" hangingPunct="1">
              <a:lnSpc>
                <a:spcPct val="80000"/>
              </a:lnSpc>
              <a:buFontTx/>
              <a:buNone/>
            </a:pPr>
            <a:r>
              <a:rPr lang="fr-FR" altLang="fr-FR" sz="1200">
                <a:solidFill>
                  <a:schemeClr val="bg1"/>
                </a:solidFill>
                <a:cs typeface="Arial" charset="0"/>
              </a:rPr>
              <a:t>Quelques poulies sur les poutres, au plafond, et dans les niches rappellent encore aujourd’hui </a:t>
            </a:r>
            <a:r>
              <a:rPr lang="fr-FR" altLang="fr-FR" sz="1200" b="1">
                <a:solidFill>
                  <a:schemeClr val="bg1"/>
                </a:solidFill>
                <a:cs typeface="Arial" charset="0"/>
              </a:rPr>
              <a:t>l’époque de l’éclairage au gaz.</a:t>
            </a:r>
            <a:endParaRPr lang="fr-FR" altLang="fr-FR" sz="1200">
              <a:solidFill>
                <a:schemeClr val="bg1"/>
              </a:solidFill>
            </a:endParaRPr>
          </a:p>
          <a:p>
            <a:endParaRPr lang="fr-FR" altLang="fr-FR" sz="1400"/>
          </a:p>
        </p:txBody>
      </p:sp>
      <p:pic>
        <p:nvPicPr>
          <p:cNvPr id="25604" name="Image 4" descr="ensait 2008--4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3238" y="2027238"/>
            <a:ext cx="462756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224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ox(in)">
                                      <p:cBhvr>
                                        <p:cTn id="7" dur="500"/>
                                        <p:tgtEl>
                                          <p:spTgt spid="2560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603">
                                            <p:txEl>
                                              <p:pRg st="5" end="5"/>
                                            </p:txEl>
                                          </p:spTgt>
                                        </p:tgtEl>
                                        <p:attrNameLst>
                                          <p:attrName>style.visibility</p:attrName>
                                        </p:attrNameLst>
                                      </p:cBhvr>
                                      <p:to>
                                        <p:strVal val="visible"/>
                                      </p:to>
                                    </p:set>
                                    <p:animEffect transition="in" filter="box(in)">
                                      <p:cBhvr>
                                        <p:cTn id="12" dur="500"/>
                                        <p:tgtEl>
                                          <p:spTgt spid="2560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animEffect transition="in" filter="box(in)">
                                      <p:cBhvr>
                                        <p:cTn id="17" dur="500"/>
                                        <p:tgtEl>
                                          <p:spTgt spid="25603">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603">
                                            <p:txEl>
                                              <p:pRg st="10" end="10"/>
                                            </p:txEl>
                                          </p:spTgt>
                                        </p:tgtEl>
                                        <p:attrNameLst>
                                          <p:attrName>style.visibility</p:attrName>
                                        </p:attrNameLst>
                                      </p:cBhvr>
                                      <p:to>
                                        <p:strVal val="visible"/>
                                      </p:to>
                                    </p:set>
                                    <p:animEffect transition="in" filter="box(in)">
                                      <p:cBhvr>
                                        <p:cTn id="22"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r>
              <a:rPr lang="fr-FR" altLang="fr-FR" dirty="0" smtClean="0">
                <a:solidFill>
                  <a:srgbClr val="92D050"/>
                </a:solidFill>
              </a:rPr>
              <a:t>Le Fonds Ancien</a:t>
            </a:r>
          </a:p>
        </p:txBody>
      </p:sp>
      <p:sp>
        <p:nvSpPr>
          <p:cNvPr id="26627" name="Espace réservé du contenu 2"/>
          <p:cNvSpPr>
            <a:spLocks noGrp="1"/>
          </p:cNvSpPr>
          <p:nvPr>
            <p:ph idx="1"/>
          </p:nvPr>
        </p:nvSpPr>
        <p:spPr/>
        <p:txBody>
          <a:bodyPr/>
          <a:lstStyle/>
          <a:p>
            <a:r>
              <a:rPr lang="fr-FR" altLang="fr-FR" sz="1400" dirty="0">
                <a:solidFill>
                  <a:schemeClr val="bg1"/>
                </a:solidFill>
              </a:rPr>
              <a:t>Le fonds de l'</a:t>
            </a:r>
            <a:r>
              <a:rPr lang="fr-FR" altLang="fr-FR" sz="1400" dirty="0" err="1">
                <a:solidFill>
                  <a:schemeClr val="bg1"/>
                </a:solidFill>
              </a:rPr>
              <a:t>Ensait</a:t>
            </a:r>
            <a:r>
              <a:rPr lang="fr-FR" altLang="fr-FR" sz="1400" dirty="0">
                <a:solidFill>
                  <a:schemeClr val="bg1"/>
                </a:solidFill>
              </a:rPr>
              <a:t> a initialement été constitué par le don des ouvrages de la bibliothèque publique de Roubaix à l'</a:t>
            </a:r>
            <a:r>
              <a:rPr lang="fr-FR" altLang="fr-FR" sz="1400" dirty="0" err="1">
                <a:solidFill>
                  <a:schemeClr val="bg1"/>
                </a:solidFill>
              </a:rPr>
              <a:t>Enai</a:t>
            </a:r>
            <a:r>
              <a:rPr lang="fr-FR" altLang="fr-FR" sz="1400" dirty="0">
                <a:solidFill>
                  <a:schemeClr val="bg1"/>
                </a:solidFill>
              </a:rPr>
              <a:t> (Ecole Nationale des Arts industriels) en 1890. Ce fonds  a ensuite été enrichi par l'école </a:t>
            </a:r>
          </a:p>
          <a:p>
            <a:pPr>
              <a:buFont typeface="Arial" charset="0"/>
              <a:buNone/>
            </a:pPr>
            <a:endParaRPr lang="fr-FR" altLang="fr-FR" sz="1400" dirty="0">
              <a:solidFill>
                <a:schemeClr val="bg1"/>
              </a:solidFill>
            </a:endParaRPr>
          </a:p>
          <a:p>
            <a:r>
              <a:rPr lang="fr-FR" altLang="fr-FR" sz="1400" dirty="0">
                <a:solidFill>
                  <a:schemeClr val="bg1"/>
                </a:solidFill>
              </a:rPr>
              <a:t>Ce fonds, après avoir été géré durant une cinquantaine d'années (catalogue, inventaire), fut laissé à l'abandon à partir de la Seconde Guerre Mondiale. Le bâtiment d'origine de l'</a:t>
            </a:r>
            <a:r>
              <a:rPr lang="fr-FR" altLang="fr-FR" sz="1400" dirty="0" err="1">
                <a:solidFill>
                  <a:schemeClr val="bg1"/>
                </a:solidFill>
              </a:rPr>
              <a:t>Enai</a:t>
            </a:r>
            <a:r>
              <a:rPr lang="fr-FR" altLang="fr-FR" sz="1400" dirty="0">
                <a:solidFill>
                  <a:schemeClr val="bg1"/>
                </a:solidFill>
              </a:rPr>
              <a:t> qui abrite la bibliothèque était en déshérence et un premier éclatement du fonds s'opéra.</a:t>
            </a:r>
            <a:br>
              <a:rPr lang="fr-FR" altLang="fr-FR" sz="1400" dirty="0">
                <a:solidFill>
                  <a:schemeClr val="bg1"/>
                </a:solidFill>
              </a:rPr>
            </a:br>
            <a:endParaRPr lang="fr-FR" altLang="fr-FR" sz="1400" dirty="0">
              <a:solidFill>
                <a:schemeClr val="bg1"/>
              </a:solidFill>
            </a:endParaRPr>
          </a:p>
          <a:p>
            <a:r>
              <a:rPr lang="fr-FR" altLang="fr-FR" sz="1400" dirty="0">
                <a:solidFill>
                  <a:schemeClr val="bg1"/>
                </a:solidFill>
              </a:rPr>
              <a:t>Dès 1915 une nouvelle bibliothèque municipale se met peu à peu en place</a:t>
            </a:r>
            <a:br>
              <a:rPr lang="fr-FR" altLang="fr-FR" sz="1400" dirty="0">
                <a:solidFill>
                  <a:schemeClr val="bg1"/>
                </a:solidFill>
              </a:rPr>
            </a:br>
            <a:endParaRPr lang="fr-FR" altLang="fr-FR" sz="1400" dirty="0">
              <a:solidFill>
                <a:schemeClr val="bg1"/>
              </a:solidFill>
            </a:endParaRPr>
          </a:p>
          <a:p>
            <a:r>
              <a:rPr lang="fr-FR" altLang="fr-FR" sz="1400" dirty="0">
                <a:solidFill>
                  <a:schemeClr val="bg1"/>
                </a:solidFill>
              </a:rPr>
              <a:t>La bibliothèque actuelle de l’ENSAIT cesse de fonctionner en 1975 (définitivement fermée au public)</a:t>
            </a:r>
          </a:p>
          <a:p>
            <a:pPr>
              <a:buFont typeface="Arial" charset="0"/>
              <a:buNone/>
            </a:pPr>
            <a:r>
              <a:rPr lang="fr-FR" altLang="fr-FR" sz="1400" dirty="0">
                <a:solidFill>
                  <a:schemeClr val="bg1"/>
                </a:solidFill>
              </a:rPr>
              <a:t>	: elle est affectée par un incendie cette année là. Les ouvrages sont rapatriés dans les locaux de la bibliothèque municipale,  par souci de sauvegarde. Et dans le musée de la ville.</a:t>
            </a:r>
            <a:br>
              <a:rPr lang="fr-FR" altLang="fr-FR" sz="1400" dirty="0">
                <a:solidFill>
                  <a:schemeClr val="bg1"/>
                </a:solidFill>
              </a:rPr>
            </a:br>
            <a:endParaRPr lang="fr-FR" altLang="fr-FR" sz="1400" dirty="0">
              <a:solidFill>
                <a:schemeClr val="bg1"/>
              </a:solidFill>
            </a:endParaRPr>
          </a:p>
          <a:p>
            <a:r>
              <a:rPr lang="fr-FR" altLang="fr-FR" sz="1400" dirty="0">
                <a:solidFill>
                  <a:schemeClr val="bg1"/>
                </a:solidFill>
              </a:rPr>
              <a:t>Le manque d ‘entretien abime les ouvrages stockés ici.</a:t>
            </a:r>
          </a:p>
          <a:p>
            <a:pPr eaLnBrk="1" hangingPunct="1">
              <a:buFontTx/>
              <a:buNone/>
            </a:pPr>
            <a:r>
              <a:rPr lang="fr-FR" altLang="fr-FR" sz="1400" dirty="0">
                <a:solidFill>
                  <a:schemeClr val="bg1"/>
                </a:solidFill>
                <a:cs typeface="Arial" charset="0"/>
              </a:rPr>
              <a:t>Des travaux de restauration et de mises en conformité aux normes actuelles ont permis </a:t>
            </a:r>
            <a:r>
              <a:rPr lang="fr-FR" altLang="fr-FR" sz="1400" b="1" dirty="0">
                <a:solidFill>
                  <a:schemeClr val="bg1"/>
                </a:solidFill>
                <a:cs typeface="Arial" charset="0"/>
              </a:rPr>
              <a:t>la réintégration des locaux en 2003. Une partie du « Fonds Ancien », qui n’avait pas été récupéré par la Ville, est donc toujours entreposé à l’ENSAIT.  Un travail sur ce fonds en commun avec l’actuelle médiathèque de Roubaix et le Musée La Piscine a été initié en 2013. Le document le plus ancien est un Traité de Tissage (allemand) de 1740 !</a:t>
            </a:r>
          </a:p>
          <a:p>
            <a:pPr>
              <a:buFont typeface="Arial" charset="0"/>
              <a:buNone/>
            </a:pPr>
            <a:endParaRPr lang="fr-FR" altLang="fr-FR" dirty="0" smtClean="0"/>
          </a:p>
        </p:txBody>
      </p:sp>
    </p:spTree>
    <p:extLst>
      <p:ext uri="{BB962C8B-B14F-4D97-AF65-F5344CB8AC3E}">
        <p14:creationId xmlns:p14="http://schemas.microsoft.com/office/powerpoint/2010/main" val="1101933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7" dur="500"/>
                                        <p:tgtEl>
                                          <p:spTgt spid="266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checkerboard(across)">
                                      <p:cBhvr>
                                        <p:cTn id="12" dur="500"/>
                                        <p:tgtEl>
                                          <p:spTgt spid="266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checkerboard(across)">
                                      <p:cBhvr>
                                        <p:cTn id="17" dur="500"/>
                                        <p:tgtEl>
                                          <p:spTgt spid="26627">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6627">
                                            <p:txEl>
                                              <p:pRg st="5" end="5"/>
                                            </p:txEl>
                                          </p:spTgt>
                                        </p:tgtEl>
                                        <p:attrNameLst>
                                          <p:attrName>style.visibility</p:attrName>
                                        </p:attrNameLst>
                                      </p:cBhvr>
                                      <p:to>
                                        <p:strVal val="visible"/>
                                      </p:to>
                                    </p:set>
                                    <p:animEffect transition="in" filter="checkerboard(across)">
                                      <p:cBhvr>
                                        <p:cTn id="20" dur="500"/>
                                        <p:tgtEl>
                                          <p:spTgt spid="26627">
                                            <p:txEl>
                                              <p:pRg st="5" end="5"/>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animEffect transition="in" filter="checkerboard(across)">
                                      <p:cBhvr>
                                        <p:cTn id="23" dur="500"/>
                                        <p:tgtEl>
                                          <p:spTgt spid="26627">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6627">
                                            <p:txEl>
                                              <p:pRg st="7" end="7"/>
                                            </p:txEl>
                                          </p:spTgt>
                                        </p:tgtEl>
                                        <p:attrNameLst>
                                          <p:attrName>style.visibility</p:attrName>
                                        </p:attrNameLst>
                                      </p:cBhvr>
                                      <p:to>
                                        <p:strVal val="visible"/>
                                      </p:to>
                                    </p:set>
                                    <p:animEffect transition="in" filter="checkerboard(across)">
                                      <p:cBhvr>
                                        <p:cTn id="28"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r>
              <a:rPr lang="fr-FR" altLang="fr-FR" smtClean="0">
                <a:solidFill>
                  <a:schemeClr val="bg1"/>
                </a:solidFill>
              </a:rPr>
              <a:t>Encyclopédie Diderot D’Alembert 1777</a:t>
            </a:r>
          </a:p>
        </p:txBody>
      </p:sp>
      <p:pic>
        <p:nvPicPr>
          <p:cNvPr id="27651" name="Espace réservé du contenu 4" descr="DSC_8660.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16214" y="1600201"/>
            <a:ext cx="6759575" cy="4525963"/>
          </a:xfrm>
        </p:spPr>
      </p:pic>
    </p:spTree>
    <p:extLst>
      <p:ext uri="{BB962C8B-B14F-4D97-AF65-F5344CB8AC3E}">
        <p14:creationId xmlns:p14="http://schemas.microsoft.com/office/powerpoint/2010/main" val="149555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endParaRPr lang="fr-FR" altLang="fr-FR" smtClean="0"/>
          </a:p>
        </p:txBody>
      </p:sp>
      <p:pic>
        <p:nvPicPr>
          <p:cNvPr id="28675" name="Espace réservé du contenu 3" descr="_BKB8465.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05100" y="1600201"/>
            <a:ext cx="6781800" cy="4525963"/>
          </a:xfrm>
        </p:spPr>
      </p:pic>
    </p:spTree>
    <p:extLst>
      <p:ext uri="{BB962C8B-B14F-4D97-AF65-F5344CB8AC3E}">
        <p14:creationId xmlns:p14="http://schemas.microsoft.com/office/powerpoint/2010/main" val="161796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endParaRPr lang="fr-FR" altLang="fr-FR" smtClean="0"/>
          </a:p>
        </p:txBody>
      </p:sp>
      <p:pic>
        <p:nvPicPr>
          <p:cNvPr id="29699" name="Espace réservé du contenu 3" descr="12509509_1111160352252010_9214697892773640646_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0" y="1600201"/>
            <a:ext cx="3619500" cy="4525963"/>
          </a:xfrm>
        </p:spPr>
      </p:pic>
    </p:spTree>
    <p:extLst>
      <p:ext uri="{BB962C8B-B14F-4D97-AF65-F5344CB8AC3E}">
        <p14:creationId xmlns:p14="http://schemas.microsoft.com/office/powerpoint/2010/main" val="2592716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endParaRPr lang="fr-FR" altLang="fr-FR" smtClean="0"/>
          </a:p>
        </p:txBody>
      </p:sp>
      <p:pic>
        <p:nvPicPr>
          <p:cNvPr id="30723" name="Espace réservé du contenu 3" descr="Copie de DSC_0089.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92400" y="1600201"/>
            <a:ext cx="6807200" cy="4525963"/>
          </a:xfrm>
        </p:spPr>
      </p:pic>
    </p:spTree>
    <p:extLst>
      <p:ext uri="{BB962C8B-B14F-4D97-AF65-F5344CB8AC3E}">
        <p14:creationId xmlns:p14="http://schemas.microsoft.com/office/powerpoint/2010/main" val="136420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endParaRPr lang="fr-FR" altLang="fr-FR" smtClean="0"/>
          </a:p>
        </p:txBody>
      </p:sp>
      <p:pic>
        <p:nvPicPr>
          <p:cNvPr id="31747" name="Espace réservé du contenu 3" descr="Copie de DSC_0104.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08214" y="1720851"/>
            <a:ext cx="3673475" cy="2443163"/>
          </a:xfrm>
        </p:spPr>
      </p:pic>
      <p:pic>
        <p:nvPicPr>
          <p:cNvPr id="31748" name="Image 4" descr="IMG_87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464" y="3184526"/>
            <a:ext cx="4046537"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6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algn="l"/>
            <a:r>
              <a:rPr lang="fr-FR" altLang="fr-FR" dirty="0" smtClean="0">
                <a:solidFill>
                  <a:srgbClr val="92D050"/>
                </a:solidFill>
              </a:rPr>
              <a:t>Back to the </a:t>
            </a:r>
            <a:r>
              <a:rPr lang="fr-FR" altLang="fr-FR" dirty="0" err="1" smtClean="0">
                <a:solidFill>
                  <a:srgbClr val="92D050"/>
                </a:solidFill>
              </a:rPr>
              <a:t>past</a:t>
            </a:r>
            <a:r>
              <a:rPr lang="fr-FR" altLang="fr-FR" dirty="0" smtClean="0">
                <a:solidFill>
                  <a:srgbClr val="92D050"/>
                </a:solidFill>
              </a:rPr>
              <a:t>…</a:t>
            </a:r>
          </a:p>
        </p:txBody>
      </p:sp>
      <p:sp>
        <p:nvSpPr>
          <p:cNvPr id="14339" name="Espace réservé du contenu 2"/>
          <p:cNvSpPr>
            <a:spLocks noGrp="1"/>
          </p:cNvSpPr>
          <p:nvPr>
            <p:ph idx="1"/>
          </p:nvPr>
        </p:nvSpPr>
        <p:spPr/>
        <p:txBody>
          <a:bodyPr/>
          <a:lstStyle/>
          <a:p>
            <a:endParaRPr lang="fr-FR" altLang="fr-FR" dirty="0" smtClean="0">
              <a:solidFill>
                <a:schemeClr val="bg1"/>
              </a:solidFill>
            </a:endParaRPr>
          </a:p>
          <a:p>
            <a:endParaRPr lang="fr-FR" altLang="fr-FR" dirty="0" smtClean="0">
              <a:solidFill>
                <a:schemeClr val="bg1"/>
              </a:solidFill>
            </a:endParaRPr>
          </a:p>
          <a:p>
            <a:r>
              <a:rPr lang="fr-FR" altLang="fr-FR" dirty="0" smtClean="0">
                <a:solidFill>
                  <a:schemeClr val="bg1"/>
                </a:solidFill>
              </a:rPr>
              <a:t>Pour bien appréhender ce qu’est la Bibliothèque de l’ENSAIT aujourd’hui, un petit saut dans le passé s’impose !</a:t>
            </a:r>
          </a:p>
          <a:p>
            <a:r>
              <a:rPr lang="fr-FR" altLang="fr-FR" dirty="0" smtClean="0">
                <a:solidFill>
                  <a:schemeClr val="bg1"/>
                </a:solidFill>
              </a:rPr>
              <a:t>Le lieu, le fonds documentaire sont profondément liés à l’histoire de l’Ecole.</a:t>
            </a:r>
          </a:p>
        </p:txBody>
      </p:sp>
      <p:pic>
        <p:nvPicPr>
          <p:cNvPr id="14340" name="Image 3" descr="Bibliotheque ENSAIT 475p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063" y="274638"/>
            <a:ext cx="37084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359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altLang="fr-FR" dirty="0" smtClean="0">
                <a:solidFill>
                  <a:srgbClr val="92D050"/>
                </a:solidFill>
              </a:rPr>
              <a:t>La Bibliothèque </a:t>
            </a:r>
          </a:p>
        </p:txBody>
      </p:sp>
      <p:pic>
        <p:nvPicPr>
          <p:cNvPr id="4" name="Espace réservé du contenu 3" descr="IMGP9395-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2000" y="2389188"/>
            <a:ext cx="8128000" cy="2946400"/>
          </a:xfrm>
        </p:spPr>
      </p:pic>
    </p:spTree>
    <p:extLst>
      <p:ext uri="{BB962C8B-B14F-4D97-AF65-F5344CB8AC3E}">
        <p14:creationId xmlns:p14="http://schemas.microsoft.com/office/powerpoint/2010/main" val="2668860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981200" y="457200"/>
            <a:ext cx="8229600" cy="1143000"/>
          </a:xfrm>
        </p:spPr>
        <p:txBody>
          <a:bodyPr/>
          <a:lstStyle/>
          <a:p>
            <a:r>
              <a:rPr lang="fr-FR" altLang="fr-FR" b="1" dirty="0" smtClean="0">
                <a:solidFill>
                  <a:srgbClr val="92D050"/>
                </a:solidFill>
              </a:rPr>
              <a:t>L’espace de travail</a:t>
            </a:r>
            <a:r>
              <a:rPr lang="fr-FR" altLang="fr-FR" dirty="0" smtClean="0">
                <a:solidFill>
                  <a:srgbClr val="92D050"/>
                </a:solidFill>
              </a:rPr>
              <a:t/>
            </a:r>
            <a:br>
              <a:rPr lang="fr-FR" altLang="fr-FR" dirty="0" smtClean="0">
                <a:solidFill>
                  <a:srgbClr val="92D050"/>
                </a:solidFill>
              </a:rPr>
            </a:br>
            <a:endParaRPr lang="fr-FR" altLang="fr-FR" dirty="0" smtClean="0">
              <a:solidFill>
                <a:srgbClr val="92D050"/>
              </a:solidFill>
            </a:endParaRPr>
          </a:p>
        </p:txBody>
      </p:sp>
      <p:sp>
        <p:nvSpPr>
          <p:cNvPr id="33795" name="Espace réservé du contenu 2"/>
          <p:cNvSpPr>
            <a:spLocks noGrp="1"/>
          </p:cNvSpPr>
          <p:nvPr>
            <p:ph idx="1"/>
          </p:nvPr>
        </p:nvSpPr>
        <p:spPr/>
        <p:txBody>
          <a:bodyPr/>
          <a:lstStyle/>
          <a:p>
            <a:r>
              <a:rPr lang="fr-FR" altLang="fr-FR" sz="2800" dirty="0">
                <a:solidFill>
                  <a:schemeClr val="bg1"/>
                </a:solidFill>
              </a:rPr>
              <a:t>1 salle de travail, 40 places assises, 8 postes informatiques dédiés aux usagers </a:t>
            </a:r>
          </a:p>
          <a:p>
            <a:r>
              <a:rPr lang="fr-FR" altLang="fr-FR" sz="2800" dirty="0">
                <a:solidFill>
                  <a:schemeClr val="bg1"/>
                </a:solidFill>
              </a:rPr>
              <a:t>1 bureau des bibliothécaires</a:t>
            </a:r>
          </a:p>
          <a:p>
            <a:r>
              <a:rPr lang="fr-FR" altLang="fr-FR" sz="2800" dirty="0">
                <a:solidFill>
                  <a:schemeClr val="bg1"/>
                </a:solidFill>
              </a:rPr>
              <a:t>WIFI</a:t>
            </a:r>
          </a:p>
          <a:p>
            <a:pPr>
              <a:buFont typeface="Arial" charset="0"/>
              <a:buNone/>
            </a:pPr>
            <a:endParaRPr lang="fr-FR" altLang="fr-FR" dirty="0" smtClean="0"/>
          </a:p>
        </p:txBody>
      </p:sp>
      <p:pic>
        <p:nvPicPr>
          <p:cNvPr id="33796" name="Image 3" descr="10639586_1111160302252015_8864864681170578807_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189" y="2928939"/>
            <a:ext cx="223678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36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FR" altLang="fr-FR" dirty="0" smtClean="0">
                <a:solidFill>
                  <a:srgbClr val="92D050"/>
                </a:solidFill>
              </a:rPr>
              <a:t>Missions</a:t>
            </a:r>
          </a:p>
        </p:txBody>
      </p:sp>
      <p:sp>
        <p:nvSpPr>
          <p:cNvPr id="35843" name="Espace réservé du contenu 2"/>
          <p:cNvSpPr>
            <a:spLocks noGrp="1"/>
          </p:cNvSpPr>
          <p:nvPr>
            <p:ph idx="1"/>
          </p:nvPr>
        </p:nvSpPr>
        <p:spPr/>
        <p:txBody>
          <a:bodyPr/>
          <a:lstStyle/>
          <a:p>
            <a:endParaRPr lang="fr-FR" altLang="fr-FR" sz="1600" dirty="0">
              <a:solidFill>
                <a:schemeClr val="bg1"/>
              </a:solidFill>
            </a:endParaRPr>
          </a:p>
          <a:p>
            <a:endParaRPr lang="fr-FR" altLang="fr-FR" sz="1600" dirty="0">
              <a:solidFill>
                <a:schemeClr val="bg1"/>
              </a:solidFill>
            </a:endParaRPr>
          </a:p>
          <a:p>
            <a:endParaRPr lang="fr-FR" altLang="fr-FR" sz="1600" dirty="0">
              <a:solidFill>
                <a:schemeClr val="bg1"/>
              </a:solidFill>
            </a:endParaRPr>
          </a:p>
          <a:p>
            <a:r>
              <a:rPr lang="fr-FR" altLang="fr-FR" sz="1600" dirty="0">
                <a:solidFill>
                  <a:schemeClr val="bg1"/>
                </a:solidFill>
              </a:rPr>
              <a:t>Le centre de documentation est un service d’appui pour les 3 principales missions de l’école : </a:t>
            </a:r>
            <a:r>
              <a:rPr lang="fr-FR" altLang="fr-FR" sz="1600" b="1" dirty="0">
                <a:solidFill>
                  <a:schemeClr val="bg1"/>
                </a:solidFill>
              </a:rPr>
              <a:t>Formation des élèves ingénieurs</a:t>
            </a:r>
            <a:r>
              <a:rPr lang="fr-FR" altLang="fr-FR" sz="1600" dirty="0">
                <a:solidFill>
                  <a:schemeClr val="bg1"/>
                </a:solidFill>
              </a:rPr>
              <a:t>, </a:t>
            </a:r>
            <a:r>
              <a:rPr lang="fr-FR" altLang="fr-FR" sz="1600" b="1" dirty="0">
                <a:solidFill>
                  <a:schemeClr val="bg1"/>
                </a:solidFill>
              </a:rPr>
              <a:t>Recherche, Valorisation.</a:t>
            </a:r>
          </a:p>
          <a:p>
            <a:pPr>
              <a:buFont typeface="Arial" charset="0"/>
              <a:buNone/>
            </a:pPr>
            <a:endParaRPr lang="fr-FR" altLang="fr-FR" sz="1600" dirty="0">
              <a:solidFill>
                <a:schemeClr val="bg1"/>
              </a:solidFill>
            </a:endParaRPr>
          </a:p>
          <a:p>
            <a:r>
              <a:rPr lang="fr-FR" altLang="fr-FR" sz="1600" dirty="0">
                <a:solidFill>
                  <a:schemeClr val="bg1"/>
                </a:solidFill>
              </a:rPr>
              <a:t>La bibliothèque de l’ENSAIT a pour mission principale de répondre aux besoins documentaires des élèves- ingénieurs, et des enseignants chercheurs de l’ENSAIT et du laboratoire de recherche GEMTEX.</a:t>
            </a:r>
          </a:p>
          <a:p>
            <a:pPr>
              <a:buFont typeface="Arial" charset="0"/>
              <a:buNone/>
            </a:pPr>
            <a:r>
              <a:rPr lang="fr-FR" altLang="fr-FR" sz="1600" dirty="0">
                <a:solidFill>
                  <a:schemeClr val="bg1"/>
                </a:solidFill>
              </a:rPr>
              <a:t>	Le contenu du fonds documentaire se doit donc de coller parfaitement aux enseignements et thématiques de recherche en cours.</a:t>
            </a:r>
            <a:br>
              <a:rPr lang="fr-FR" altLang="fr-FR" sz="1600" dirty="0">
                <a:solidFill>
                  <a:schemeClr val="bg1"/>
                </a:solidFill>
              </a:rPr>
            </a:br>
            <a:endParaRPr lang="fr-FR" altLang="fr-FR" sz="1600" dirty="0">
              <a:solidFill>
                <a:schemeClr val="bg1"/>
              </a:solidFill>
            </a:endParaRPr>
          </a:p>
          <a:p>
            <a:r>
              <a:rPr lang="fr-FR" altLang="fr-FR" sz="1600" dirty="0">
                <a:solidFill>
                  <a:schemeClr val="bg1"/>
                </a:solidFill>
              </a:rPr>
              <a:t>La </a:t>
            </a:r>
            <a:r>
              <a:rPr lang="fr-FR" altLang="fr-FR" sz="1600" b="1" dirty="0">
                <a:solidFill>
                  <a:schemeClr val="bg1"/>
                </a:solidFill>
              </a:rPr>
              <a:t>spécificité textile </a:t>
            </a:r>
            <a:r>
              <a:rPr lang="fr-FR" altLang="fr-FR" sz="1600" dirty="0">
                <a:solidFill>
                  <a:schemeClr val="bg1"/>
                </a:solidFill>
              </a:rPr>
              <a:t>du fonds documentaire de l’ENSAIT en fait un lieu avec de la documentation assez rare et recherchée, par les enseignants chercheurs, les élèves ingénieurs, mais aussi par les élèves de classes prépa ou d’autres écoles ou universités et par les professionnels que nous recevons.</a:t>
            </a:r>
          </a:p>
          <a:p>
            <a:pPr>
              <a:buFont typeface="Arial" charset="0"/>
              <a:buNone/>
            </a:pPr>
            <a:endParaRPr lang="fr-FR" altLang="fr-FR" sz="1600" dirty="0">
              <a:solidFill>
                <a:schemeClr val="bg1"/>
              </a:solidFill>
            </a:endParaRPr>
          </a:p>
        </p:txBody>
      </p:sp>
      <p:pic>
        <p:nvPicPr>
          <p:cNvPr id="36868" name="Image 6" descr="liste2-186x2002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52439"/>
            <a:ext cx="17208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207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animEffect transition="in" filter="box(in)">
                                      <p:cBhvr>
                                        <p:cTn id="7" dur="500"/>
                                        <p:tgtEl>
                                          <p:spTgt spid="35843">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5843">
                                            <p:txEl>
                                              <p:pRg st="6" end="6"/>
                                            </p:txEl>
                                          </p:spTgt>
                                        </p:tgtEl>
                                        <p:attrNameLst>
                                          <p:attrName>style.visibility</p:attrName>
                                        </p:attrNameLst>
                                      </p:cBhvr>
                                      <p:to>
                                        <p:strVal val="visible"/>
                                      </p:to>
                                    </p:set>
                                    <p:animEffect transition="in" filter="box(in)">
                                      <p:cBhvr>
                                        <p:cTn id="10" dur="500"/>
                                        <p:tgtEl>
                                          <p:spTgt spid="35843">
                                            <p:txEl>
                                              <p:pRg st="6" end="6"/>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animEffect transition="in" filter="box(in)">
                                      <p:cBhvr>
                                        <p:cTn id="15"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fr-FR" altLang="fr-FR" dirty="0" smtClean="0">
                <a:solidFill>
                  <a:srgbClr val="92D050"/>
                </a:solidFill>
              </a:rPr>
              <a:t>Le Budget</a:t>
            </a:r>
          </a:p>
        </p:txBody>
      </p:sp>
      <p:sp>
        <p:nvSpPr>
          <p:cNvPr id="38915" name="Espace réservé du contenu 2"/>
          <p:cNvSpPr>
            <a:spLocks noGrp="1"/>
          </p:cNvSpPr>
          <p:nvPr>
            <p:ph idx="1"/>
          </p:nvPr>
        </p:nvSpPr>
        <p:spPr/>
        <p:txBody>
          <a:bodyPr/>
          <a:lstStyle/>
          <a:p>
            <a:r>
              <a:rPr lang="fr-FR" altLang="fr-FR" dirty="0" smtClean="0">
                <a:solidFill>
                  <a:schemeClr val="bg1"/>
                </a:solidFill>
              </a:rPr>
              <a:t>Le Budget annuel du centre de Documentation s’élève à environ 40.000€</a:t>
            </a:r>
            <a:br>
              <a:rPr lang="fr-FR" altLang="fr-FR" dirty="0" smtClean="0">
                <a:solidFill>
                  <a:schemeClr val="bg1"/>
                </a:solidFill>
              </a:rPr>
            </a:br>
            <a:endParaRPr lang="fr-FR" altLang="fr-FR" dirty="0" smtClean="0">
              <a:solidFill>
                <a:schemeClr val="bg1"/>
              </a:solidFill>
            </a:endParaRPr>
          </a:p>
          <a:p>
            <a:pPr>
              <a:buFont typeface="Wingdings" pitchFamily="2" charset="2"/>
              <a:buChar char="ü"/>
            </a:pPr>
            <a:r>
              <a:rPr lang="fr-FR" altLang="fr-FR" dirty="0" smtClean="0">
                <a:solidFill>
                  <a:schemeClr val="bg1"/>
                </a:solidFill>
              </a:rPr>
              <a:t> Ressources électroniques (pour plus de 25.000€)</a:t>
            </a:r>
          </a:p>
          <a:p>
            <a:pPr>
              <a:buFont typeface="Wingdings" pitchFamily="2" charset="2"/>
              <a:buChar char="ü"/>
            </a:pPr>
            <a:r>
              <a:rPr lang="fr-FR" altLang="fr-FR" dirty="0" smtClean="0">
                <a:solidFill>
                  <a:schemeClr val="bg1"/>
                </a:solidFill>
              </a:rPr>
              <a:t> Ouvrages, commandes de publications.</a:t>
            </a:r>
          </a:p>
          <a:p>
            <a:pPr>
              <a:buFont typeface="Wingdings" pitchFamily="2" charset="2"/>
              <a:buChar char="ü"/>
            </a:pPr>
            <a:r>
              <a:rPr lang="fr-FR" altLang="fr-FR" dirty="0" smtClean="0">
                <a:solidFill>
                  <a:schemeClr val="bg1"/>
                </a:solidFill>
              </a:rPr>
              <a:t>Abonnements Papier </a:t>
            </a:r>
          </a:p>
          <a:p>
            <a:pPr>
              <a:buFont typeface="Wingdings" pitchFamily="2" charset="2"/>
              <a:buChar char="ü"/>
            </a:pPr>
            <a:r>
              <a:rPr lang="fr-FR" altLang="fr-FR" dirty="0" smtClean="0">
                <a:solidFill>
                  <a:schemeClr val="bg1"/>
                </a:solidFill>
              </a:rPr>
              <a:t>Autres Achats pour le Service, Maintenance…</a:t>
            </a:r>
            <a:br>
              <a:rPr lang="fr-FR" altLang="fr-FR" dirty="0" smtClean="0">
                <a:solidFill>
                  <a:schemeClr val="bg1"/>
                </a:solidFill>
              </a:rPr>
            </a:br>
            <a:endParaRPr lang="fr-FR" altLang="fr-FR" dirty="0" smtClean="0">
              <a:solidFill>
                <a:schemeClr val="bg1"/>
              </a:solidFill>
            </a:endParaRPr>
          </a:p>
          <a:p>
            <a:endParaRPr lang="fr-FR" altLang="fr-FR" dirty="0" smtClean="0"/>
          </a:p>
        </p:txBody>
      </p:sp>
      <p:pic>
        <p:nvPicPr>
          <p:cNvPr id="40964" name="Image 3" descr="pièces-de-monnaie-en-or-300x18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2875" y="303214"/>
            <a:ext cx="18367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744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2" dur="500"/>
                                        <p:tgtEl>
                                          <p:spTgt spid="389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checkerboard(across)">
                                      <p:cBhvr>
                                        <p:cTn id="17" dur="500"/>
                                        <p:tgtEl>
                                          <p:spTgt spid="389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checkerboard(across)">
                                      <p:cBhvr>
                                        <p:cTn id="22"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FR" altLang="fr-FR" dirty="0" smtClean="0">
                <a:solidFill>
                  <a:srgbClr val="92D050"/>
                </a:solidFill>
              </a:rPr>
              <a:t/>
            </a:r>
            <a:br>
              <a:rPr lang="fr-FR" altLang="fr-FR" dirty="0" smtClean="0">
                <a:solidFill>
                  <a:srgbClr val="92D050"/>
                </a:solidFill>
              </a:rPr>
            </a:br>
            <a:r>
              <a:rPr lang="fr-FR" altLang="fr-FR" dirty="0" smtClean="0">
                <a:solidFill>
                  <a:srgbClr val="92D050"/>
                </a:solidFill>
              </a:rPr>
              <a:t>Le fonds </a:t>
            </a:r>
            <a:br>
              <a:rPr lang="fr-FR" altLang="fr-FR" dirty="0" smtClean="0">
                <a:solidFill>
                  <a:srgbClr val="92D050"/>
                </a:solidFill>
              </a:rPr>
            </a:br>
            <a:r>
              <a:rPr lang="fr-FR" altLang="fr-FR" dirty="0" smtClean="0">
                <a:solidFill>
                  <a:srgbClr val="92D050"/>
                </a:solidFill>
              </a:rPr>
              <a:t>documentaire </a:t>
            </a:r>
            <a:br>
              <a:rPr lang="fr-FR" altLang="fr-FR" dirty="0" smtClean="0">
                <a:solidFill>
                  <a:srgbClr val="92D050"/>
                </a:solidFill>
              </a:rPr>
            </a:br>
            <a:endParaRPr lang="fr-FR" altLang="fr-FR" dirty="0" smtClean="0">
              <a:solidFill>
                <a:srgbClr val="92D050"/>
              </a:solidFill>
            </a:endParaRPr>
          </a:p>
        </p:txBody>
      </p:sp>
      <p:sp>
        <p:nvSpPr>
          <p:cNvPr id="3" name="Espace réservé du contenu 2"/>
          <p:cNvSpPr>
            <a:spLocks noGrp="1"/>
          </p:cNvSpPr>
          <p:nvPr>
            <p:ph idx="1"/>
          </p:nvPr>
        </p:nvSpPr>
        <p:spPr/>
        <p:txBody>
          <a:bodyPr/>
          <a:lstStyle/>
          <a:p>
            <a:r>
              <a:rPr lang="fr-FR" altLang="fr-FR" sz="1800" b="1" dirty="0">
                <a:solidFill>
                  <a:schemeClr val="bg1"/>
                </a:solidFill>
                <a:cs typeface="Arial" charset="0"/>
              </a:rPr>
              <a:t>Le fonds documentaire est principalement constitué d’ouvrages sur le textile et les sciences pour l’Ingénieur.</a:t>
            </a:r>
          </a:p>
          <a:p>
            <a:r>
              <a:rPr lang="fr-FR" altLang="fr-FR" sz="1800" b="1" dirty="0">
                <a:solidFill>
                  <a:schemeClr val="bg1"/>
                </a:solidFill>
                <a:cs typeface="Arial" charset="0"/>
              </a:rPr>
              <a:t>Environ 9000 documents  dans le SIGB (fonds ancien non inclus) , dans ces principaux domaines : </a:t>
            </a:r>
            <a:br>
              <a:rPr lang="fr-FR" altLang="fr-FR" sz="1800" b="1" dirty="0">
                <a:solidFill>
                  <a:schemeClr val="bg1"/>
                </a:solidFill>
                <a:cs typeface="Arial" charset="0"/>
              </a:rPr>
            </a:br>
            <a:endParaRPr lang="fr-FR" altLang="fr-FR" sz="1800" b="1" dirty="0">
              <a:solidFill>
                <a:schemeClr val="bg1"/>
              </a:solidFill>
              <a:cs typeface="Arial" charset="0"/>
            </a:endParaRPr>
          </a:p>
          <a:p>
            <a:r>
              <a:rPr lang="fr-FR" altLang="fr-FR" sz="1400" dirty="0">
                <a:solidFill>
                  <a:schemeClr val="bg1"/>
                </a:solidFill>
              </a:rPr>
              <a:t>Le Textile : Filature, Bonneterie, Tissage, Teinture/Ennoblissement, Textiles Techniques, </a:t>
            </a:r>
            <a:r>
              <a:rPr lang="fr-FR" altLang="fr-FR" sz="1400" dirty="0" err="1">
                <a:solidFill>
                  <a:schemeClr val="bg1"/>
                </a:solidFill>
              </a:rPr>
              <a:t>Nontissés</a:t>
            </a:r>
            <a:r>
              <a:rPr lang="fr-FR" altLang="fr-FR" sz="1400" dirty="0">
                <a:solidFill>
                  <a:schemeClr val="bg1"/>
                </a:solidFill>
              </a:rPr>
              <a:t>, Fibres, Généralités, Données Economiques, Design, Composites…</a:t>
            </a:r>
          </a:p>
          <a:p>
            <a:r>
              <a:rPr lang="fr-FR" altLang="fr-FR" sz="1400" dirty="0">
                <a:solidFill>
                  <a:schemeClr val="bg1"/>
                </a:solidFill>
              </a:rPr>
              <a:t>Sciences pour l’ingénieur : Chimie, Physique, Mécanique, Automatique, Informatique, Electricité, Economie, Mathématiques, Logistique / Gestion de Production, Sécurité, Techniques de l’Ingénieur….</a:t>
            </a:r>
          </a:p>
          <a:p>
            <a:r>
              <a:rPr lang="fr-FR" altLang="fr-FR" sz="1400" dirty="0">
                <a:solidFill>
                  <a:schemeClr val="bg1"/>
                </a:solidFill>
              </a:rPr>
              <a:t>Environnement, Développement Durable</a:t>
            </a:r>
          </a:p>
          <a:p>
            <a:r>
              <a:rPr lang="fr-FR" altLang="fr-FR" sz="1400" dirty="0">
                <a:solidFill>
                  <a:schemeClr val="bg1"/>
                </a:solidFill>
              </a:rPr>
              <a:t>Langues Etrangères</a:t>
            </a:r>
          </a:p>
          <a:p>
            <a:r>
              <a:rPr lang="fr-FR" altLang="fr-FR" sz="1400" dirty="0">
                <a:solidFill>
                  <a:schemeClr val="bg1"/>
                </a:solidFill>
              </a:rPr>
              <a:t>Dictionnaires, Encyclopédies, autres documents de référence.</a:t>
            </a:r>
          </a:p>
          <a:p>
            <a:r>
              <a:rPr lang="fr-FR" altLang="fr-FR" sz="1400" dirty="0">
                <a:solidFill>
                  <a:schemeClr val="bg1"/>
                </a:solidFill>
              </a:rPr>
              <a:t>Emploi /Insertion Professionnelle </a:t>
            </a:r>
          </a:p>
          <a:p>
            <a:r>
              <a:rPr lang="fr-FR" altLang="fr-FR" sz="1400" b="1" dirty="0">
                <a:solidFill>
                  <a:schemeClr val="bg1"/>
                </a:solidFill>
              </a:rPr>
              <a:t>Sont également mis à disposition tous les travaux réalisés par les élèves ingénieurs depuis les années 60 : mémoires de Projets de Fin d’Etudes, Rapports de Stage, Projets divers.</a:t>
            </a:r>
          </a:p>
          <a:p>
            <a:r>
              <a:rPr lang="fr-FR" altLang="fr-FR" sz="1400" dirty="0">
                <a:solidFill>
                  <a:schemeClr val="bg1"/>
                </a:solidFill>
              </a:rPr>
              <a:t>Le fonds est également constitué de : Presse régionale et nationale</a:t>
            </a:r>
          </a:p>
          <a:p>
            <a:r>
              <a:rPr lang="fr-FR" altLang="fr-FR" sz="1400" b="1" dirty="0">
                <a:solidFill>
                  <a:schemeClr val="bg1"/>
                </a:solidFill>
              </a:rPr>
              <a:t>Importante collection de périodiques</a:t>
            </a:r>
            <a:r>
              <a:rPr lang="fr-FR" altLang="fr-FR" sz="1400" dirty="0">
                <a:solidFill>
                  <a:schemeClr val="bg1"/>
                </a:solidFill>
              </a:rPr>
              <a:t> portant notamment sur le textile </a:t>
            </a:r>
          </a:p>
          <a:p>
            <a:endParaRPr lang="fr-FR" altLang="fr-FR" b="1" dirty="0" smtClean="0">
              <a:solidFill>
                <a:schemeClr val="bg1"/>
              </a:solidFill>
              <a:cs typeface="Arial" charset="0"/>
            </a:endParaRPr>
          </a:p>
          <a:p>
            <a:endParaRPr lang="fr-FR" altLang="fr-FR" dirty="0" smtClean="0">
              <a:solidFill>
                <a:schemeClr val="bg1"/>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866" y="83508"/>
            <a:ext cx="2025649" cy="1516692"/>
          </a:xfrm>
          <a:prstGeom prst="rect">
            <a:avLst/>
          </a:prstGeom>
        </p:spPr>
      </p:pic>
    </p:spTree>
    <p:extLst>
      <p:ext uri="{BB962C8B-B14F-4D97-AF65-F5344CB8AC3E}">
        <p14:creationId xmlns:p14="http://schemas.microsoft.com/office/powerpoint/2010/main" val="387738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heckerboard(across)">
                                      <p:cBhvr>
                                        <p:cTn id="16" dur="500"/>
                                        <p:tgtEl>
                                          <p:spTgt spid="3">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heckerboard(across)">
                                      <p:cBhvr>
                                        <p:cTn id="19" dur="500"/>
                                        <p:tgtEl>
                                          <p:spTgt spid="3">
                                            <p:txEl>
                                              <p:pRg st="6" end="6"/>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heckerboard(across)">
                                      <p:cBhvr>
                                        <p:cTn id="25" dur="500"/>
                                        <p:tgtEl>
                                          <p:spTgt spid="3">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checkerboard(across)">
                                      <p:cBhvr>
                                        <p:cTn id="28" dur="500"/>
                                        <p:tgtEl>
                                          <p:spTgt spid="3">
                                            <p:txEl>
                                              <p:pRg st="9" end="9"/>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714" y="1805781"/>
            <a:ext cx="1135985" cy="172119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714" y="2317296"/>
            <a:ext cx="1183915" cy="179979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729" y="2317296"/>
            <a:ext cx="1905000" cy="241935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353" y="4117087"/>
            <a:ext cx="1241675" cy="1858455"/>
          </a:xfrm>
          <a:prstGeom prst="rect">
            <a:avLst/>
          </a:prstGeom>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714" y="4511867"/>
            <a:ext cx="914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68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981200" y="274639"/>
            <a:ext cx="8229600" cy="155575"/>
          </a:xfrm>
        </p:spPr>
        <p:txBody>
          <a:bodyPr/>
          <a:lstStyle/>
          <a:p>
            <a:endParaRPr lang="fr-FR" altLang="fr-FR" smtClean="0"/>
          </a:p>
        </p:txBody>
      </p:sp>
      <p:pic>
        <p:nvPicPr>
          <p:cNvPr id="4" name="Espace réservé du contenu 3" descr="51P4J48RKSL._.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895475"/>
            <a:ext cx="2084388" cy="2819400"/>
          </a:xfrm>
        </p:spPr>
      </p:pic>
      <p:pic>
        <p:nvPicPr>
          <p:cNvPr id="35844" name="Image 4" descr="journal_du_textile_21-2-13_h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2088" y="717551"/>
            <a:ext cx="45910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pixx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3241675"/>
            <a:ext cx="216852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952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a:t>
            </a:r>
          </a:p>
        </p:txBody>
      </p:sp>
      <p:sp>
        <p:nvSpPr>
          <p:cNvPr id="38915" name="Espace réservé du contenu 2"/>
          <p:cNvSpPr>
            <a:spLocks noGrp="1"/>
          </p:cNvSpPr>
          <p:nvPr>
            <p:ph idx="1"/>
          </p:nvPr>
        </p:nvSpPr>
        <p:spPr/>
        <p:txBody>
          <a:bodyPr/>
          <a:lstStyle/>
          <a:p>
            <a:pPr>
              <a:buFont typeface="Arial" charset="0"/>
              <a:buNone/>
            </a:pPr>
            <a:r>
              <a:rPr lang="fr-FR" altLang="fr-FR" sz="1800" b="1" dirty="0">
                <a:solidFill>
                  <a:schemeClr val="bg1"/>
                </a:solidFill>
              </a:rPr>
              <a:t>De nombreuses ressources accessibles en ligne, notamment : </a:t>
            </a:r>
          </a:p>
          <a:p>
            <a:pPr>
              <a:buFont typeface="Arial" charset="0"/>
              <a:buNone/>
            </a:pPr>
            <a:endParaRPr lang="fr-FR" altLang="fr-FR" sz="1800" dirty="0">
              <a:solidFill>
                <a:schemeClr val="bg1"/>
              </a:solidFill>
            </a:endParaRPr>
          </a:p>
          <a:p>
            <a:r>
              <a:rPr lang="fr-FR" altLang="fr-FR" sz="1800" dirty="0">
                <a:solidFill>
                  <a:schemeClr val="bg1"/>
                </a:solidFill>
              </a:rPr>
              <a:t>Bases de données spécialisées textiles: </a:t>
            </a:r>
          </a:p>
          <a:p>
            <a:r>
              <a:rPr lang="fr-FR" altLang="fr-FR" sz="1800" b="1" dirty="0">
                <a:solidFill>
                  <a:schemeClr val="bg1"/>
                </a:solidFill>
              </a:rPr>
              <a:t>Textile </a:t>
            </a:r>
            <a:r>
              <a:rPr lang="fr-FR" altLang="fr-FR" sz="1800" b="1" dirty="0" err="1">
                <a:solidFill>
                  <a:schemeClr val="bg1"/>
                </a:solidFill>
              </a:rPr>
              <a:t>Technology</a:t>
            </a:r>
            <a:r>
              <a:rPr lang="fr-FR" altLang="fr-FR" sz="1800" b="1" dirty="0">
                <a:solidFill>
                  <a:schemeClr val="bg1"/>
                </a:solidFill>
              </a:rPr>
              <a:t> Complete, </a:t>
            </a:r>
            <a:r>
              <a:rPr lang="fr-FR" altLang="fr-FR" sz="1800" b="1" dirty="0" err="1">
                <a:solidFill>
                  <a:schemeClr val="bg1"/>
                </a:solidFill>
              </a:rPr>
              <a:t>Colour</a:t>
            </a:r>
            <a:r>
              <a:rPr lang="fr-FR" altLang="fr-FR" sz="1800" b="1" dirty="0">
                <a:solidFill>
                  <a:schemeClr val="bg1"/>
                </a:solidFill>
              </a:rPr>
              <a:t> Index </a:t>
            </a:r>
            <a:br>
              <a:rPr lang="fr-FR" altLang="fr-FR" sz="1800" b="1" dirty="0">
                <a:solidFill>
                  <a:schemeClr val="bg1"/>
                </a:solidFill>
              </a:rPr>
            </a:br>
            <a:endParaRPr lang="fr-FR" altLang="fr-FR" sz="1800" dirty="0">
              <a:solidFill>
                <a:schemeClr val="bg1"/>
              </a:solidFill>
            </a:endParaRPr>
          </a:p>
          <a:p>
            <a:r>
              <a:rPr lang="fr-FR" altLang="fr-FR" sz="1800" b="1" dirty="0">
                <a:solidFill>
                  <a:schemeClr val="bg1"/>
                </a:solidFill>
              </a:rPr>
              <a:t>La base complète des Techniques de l’Ingénieur (Couperin- </a:t>
            </a:r>
            <a:r>
              <a:rPr lang="fr-FR" altLang="fr-FR" sz="1800" b="1" dirty="0" err="1">
                <a:solidFill>
                  <a:schemeClr val="bg1"/>
                </a:solidFill>
              </a:rPr>
              <a:t>Comue</a:t>
            </a:r>
            <a:r>
              <a:rPr lang="fr-FR" altLang="fr-FR" sz="1800" b="1" dirty="0">
                <a:solidFill>
                  <a:schemeClr val="bg1"/>
                </a:solidFill>
              </a:rPr>
              <a:t> Lille)</a:t>
            </a:r>
            <a:br>
              <a:rPr lang="fr-FR" altLang="fr-FR" sz="1800" b="1" dirty="0">
                <a:solidFill>
                  <a:schemeClr val="bg1"/>
                </a:solidFill>
              </a:rPr>
            </a:br>
            <a:endParaRPr lang="fr-FR" altLang="fr-FR" sz="1800" dirty="0">
              <a:solidFill>
                <a:schemeClr val="bg1"/>
              </a:solidFill>
            </a:endParaRPr>
          </a:p>
          <a:p>
            <a:r>
              <a:rPr lang="fr-FR" altLang="fr-FR" sz="1800" b="1" dirty="0">
                <a:solidFill>
                  <a:schemeClr val="bg1"/>
                </a:solidFill>
              </a:rPr>
              <a:t>Les normes AFNOR </a:t>
            </a:r>
            <a:r>
              <a:rPr lang="fr-FR" altLang="fr-FR" sz="1800" b="1" dirty="0" smtClean="0">
                <a:solidFill>
                  <a:schemeClr val="bg1"/>
                </a:solidFill>
              </a:rPr>
              <a:t>COBAZ </a:t>
            </a:r>
            <a:r>
              <a:rPr lang="fr-FR" altLang="fr-FR" sz="1800" b="1" dirty="0">
                <a:solidFill>
                  <a:schemeClr val="bg1"/>
                </a:solidFill>
              </a:rPr>
              <a:t>(Couperin)</a:t>
            </a:r>
            <a:br>
              <a:rPr lang="fr-FR" altLang="fr-FR" sz="1800" b="1" dirty="0">
                <a:solidFill>
                  <a:schemeClr val="bg1"/>
                </a:solidFill>
              </a:rPr>
            </a:br>
            <a:endParaRPr lang="fr-FR" altLang="fr-FR" sz="1800" dirty="0">
              <a:solidFill>
                <a:schemeClr val="bg1"/>
              </a:solidFill>
            </a:endParaRPr>
          </a:p>
          <a:p>
            <a:r>
              <a:rPr lang="fr-FR" altLang="fr-FR" sz="1800" b="1" dirty="0">
                <a:solidFill>
                  <a:schemeClr val="bg1"/>
                </a:solidFill>
              </a:rPr>
              <a:t>Des livres électroniques (E-books), abonnement notamment à </a:t>
            </a:r>
            <a:r>
              <a:rPr lang="fr-FR" altLang="fr-FR" sz="1800" b="1" dirty="0" err="1">
                <a:solidFill>
                  <a:schemeClr val="bg1"/>
                </a:solidFill>
              </a:rPr>
              <a:t>Scholar</a:t>
            </a:r>
            <a:r>
              <a:rPr lang="fr-FR" altLang="fr-FR" sz="1800" b="1" dirty="0">
                <a:solidFill>
                  <a:schemeClr val="bg1"/>
                </a:solidFill>
              </a:rPr>
              <a:t> Vox </a:t>
            </a:r>
            <a:r>
              <a:rPr lang="fr-FR" altLang="fr-FR" sz="1800" b="1" dirty="0" err="1">
                <a:solidFill>
                  <a:schemeClr val="bg1"/>
                </a:solidFill>
              </a:rPr>
              <a:t>Cyberlibris</a:t>
            </a:r>
            <a:r>
              <a:rPr lang="fr-FR" altLang="fr-FR" sz="1800" b="1" dirty="0">
                <a:solidFill>
                  <a:schemeClr val="bg1"/>
                </a:solidFill>
              </a:rPr>
              <a:t> (Couperin</a:t>
            </a:r>
            <a:r>
              <a:rPr lang="fr-FR" altLang="fr-FR" sz="1800" b="1" dirty="0" smtClean="0">
                <a:solidFill>
                  <a:schemeClr val="bg1"/>
                </a:solidFill>
              </a:rPr>
              <a:t>)</a:t>
            </a:r>
            <a:r>
              <a:rPr lang="fr-FR" altLang="fr-FR" sz="1800" b="1" dirty="0">
                <a:solidFill>
                  <a:schemeClr val="bg1"/>
                </a:solidFill>
              </a:rPr>
              <a:t/>
            </a:r>
            <a:br>
              <a:rPr lang="fr-FR" altLang="fr-FR" sz="1800" b="1" dirty="0">
                <a:solidFill>
                  <a:schemeClr val="bg1"/>
                </a:solidFill>
              </a:rPr>
            </a:br>
            <a:endParaRPr lang="fr-FR" altLang="fr-FR" sz="1800" dirty="0">
              <a:solidFill>
                <a:schemeClr val="bg1"/>
              </a:solidFill>
            </a:endParaRPr>
          </a:p>
          <a:p>
            <a:r>
              <a:rPr lang="fr-FR" altLang="fr-FR" sz="1800" b="1" dirty="0">
                <a:solidFill>
                  <a:schemeClr val="bg1"/>
                </a:solidFill>
              </a:rPr>
              <a:t>Le KOMPASS  International (Base de données d’Entreprises) – </a:t>
            </a:r>
            <a:br>
              <a:rPr lang="fr-FR" altLang="fr-FR" sz="1800" b="1" dirty="0">
                <a:solidFill>
                  <a:schemeClr val="bg1"/>
                </a:solidFill>
              </a:rPr>
            </a:br>
            <a:r>
              <a:rPr lang="fr-FR" altLang="fr-FR" sz="1800" b="1" dirty="0">
                <a:solidFill>
                  <a:schemeClr val="bg1"/>
                </a:solidFill>
              </a:rPr>
              <a:t>partenariat BU Lille 1</a:t>
            </a:r>
            <a:endParaRPr lang="fr-FR" altLang="fr-FR" sz="1800" dirty="0">
              <a:solidFill>
                <a:schemeClr val="bg1"/>
              </a:solidFill>
            </a:endParaRPr>
          </a:p>
          <a:p>
            <a:endParaRPr lang="fr-FR" altLang="fr-FR" sz="1800" dirty="0">
              <a:solidFill>
                <a:schemeClr val="bg1"/>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5172" y="1236205"/>
            <a:ext cx="2373086" cy="1688765"/>
          </a:xfrm>
          <a:prstGeom prst="rect">
            <a:avLst/>
          </a:prstGeom>
        </p:spPr>
      </p:pic>
    </p:spTree>
    <p:extLst>
      <p:ext uri="{BB962C8B-B14F-4D97-AF65-F5344CB8AC3E}">
        <p14:creationId xmlns:p14="http://schemas.microsoft.com/office/powerpoint/2010/main" val="36506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a:t>
            </a:r>
          </a:p>
        </p:txBody>
      </p:sp>
      <p:sp>
        <p:nvSpPr>
          <p:cNvPr id="38915" name="Espace réservé du contenu 2"/>
          <p:cNvSpPr>
            <a:spLocks noGrp="1"/>
          </p:cNvSpPr>
          <p:nvPr>
            <p:ph idx="1"/>
          </p:nvPr>
        </p:nvSpPr>
        <p:spPr/>
        <p:txBody>
          <a:bodyPr/>
          <a:lstStyle/>
          <a:p>
            <a:r>
              <a:rPr lang="fr-FR" altLang="fr-FR" sz="1800" dirty="0">
                <a:solidFill>
                  <a:schemeClr val="bg1"/>
                </a:solidFill>
              </a:rPr>
              <a:t>TEXTILE TECHNOLOGY COMPLETE</a:t>
            </a:r>
          </a:p>
        </p:txBody>
      </p:sp>
      <p:pic>
        <p:nvPicPr>
          <p:cNvPr id="38916" name="Image 3" descr="TextileTechnologyComplete_Mathead_We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0618" y="1348582"/>
            <a:ext cx="22907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95499" y="2309949"/>
            <a:ext cx="8001000" cy="3600986"/>
          </a:xfrm>
          <a:prstGeom prst="rect">
            <a:avLst/>
          </a:prstGeom>
        </p:spPr>
        <p:txBody>
          <a:bodyPr wrap="square">
            <a:spAutoFit/>
          </a:bodyPr>
          <a:lstStyle/>
          <a:p>
            <a:pPr defTabSz="457200" fontAlgn="base">
              <a:spcBef>
                <a:spcPct val="0"/>
              </a:spcBef>
              <a:spcAft>
                <a:spcPct val="0"/>
              </a:spcAft>
            </a:pPr>
            <a:r>
              <a:rPr lang="fr-FR" sz="1400" b="1" dirty="0">
                <a:solidFill>
                  <a:prstClr val="white"/>
                </a:solidFill>
                <a:latin typeface="Arial" charset="0"/>
                <a:cs typeface="Arial" charset="0"/>
              </a:rPr>
              <a:t>Textile </a:t>
            </a:r>
            <a:r>
              <a:rPr lang="fr-FR" sz="1400" b="1" dirty="0" err="1">
                <a:solidFill>
                  <a:prstClr val="white"/>
                </a:solidFill>
                <a:latin typeface="Arial" charset="0"/>
                <a:cs typeface="Arial" charset="0"/>
              </a:rPr>
              <a:t>Technology</a:t>
            </a:r>
            <a:r>
              <a:rPr lang="fr-FR" sz="1400" b="1" dirty="0">
                <a:solidFill>
                  <a:prstClr val="white"/>
                </a:solidFill>
                <a:latin typeface="Arial" charset="0"/>
                <a:cs typeface="Arial" charset="0"/>
              </a:rPr>
              <a:t> Complete</a:t>
            </a:r>
            <a:r>
              <a:rPr lang="fr-FR" sz="1400" dirty="0">
                <a:solidFill>
                  <a:prstClr val="white"/>
                </a:solidFill>
                <a:latin typeface="Arial" charset="0"/>
                <a:cs typeface="Arial" charset="0"/>
              </a:rPr>
              <a:t> couvre tous les aspects scientifiques et techniques de la production et du traitement des textiles. Cette base de données contient des index et résumés pour plus de 480 titres de périodiques et pour des centaines de titres dont les sources sont des ouvrages, des conférences, des thèses, des rapports techniques et des documents commerciaux. Elle inclut également environ 50 revues en texte intégral, ainsi que plus de 50 ouvrages et monographies.” </a:t>
            </a:r>
          </a:p>
          <a:p>
            <a:r>
              <a:rPr lang="fr-FR" sz="1400" dirty="0">
                <a:solidFill>
                  <a:prstClr val="white"/>
                </a:solidFill>
                <a:latin typeface="Arial" charset="0"/>
                <a:cs typeface="Arial" charset="0"/>
              </a:rPr>
              <a:t/>
            </a:r>
            <a:br>
              <a:rPr lang="fr-FR" sz="1400" dirty="0">
                <a:solidFill>
                  <a:prstClr val="white"/>
                </a:solidFill>
                <a:latin typeface="Arial" charset="0"/>
                <a:cs typeface="Arial" charset="0"/>
              </a:rPr>
            </a:br>
            <a:r>
              <a:rPr lang="fr-FR" dirty="0">
                <a:solidFill>
                  <a:prstClr val="white"/>
                </a:solidFill>
                <a:latin typeface="Arial" charset="0"/>
                <a:cs typeface="Arial" charset="0"/>
              </a:rPr>
              <a:t>Accès via la plateforme de l’éditeur EBSCO, connexion par adresse IP ENSAIT : </a:t>
            </a:r>
            <a:r>
              <a:rPr lang="fr-FR" dirty="0">
                <a:solidFill>
                  <a:prstClr val="black"/>
                </a:solidFill>
                <a:latin typeface="Arial" charset="0"/>
                <a:cs typeface="Arial" charset="0"/>
                <a:hlinkClick r:id="rId3" tooltip="http://search.ebscohost.com"/>
              </a:rPr>
              <a:t>http://</a:t>
            </a:r>
            <a:r>
              <a:rPr lang="fr-FR" dirty="0" smtClean="0">
                <a:solidFill>
                  <a:prstClr val="black"/>
                </a:solidFill>
                <a:latin typeface="Arial" charset="0"/>
                <a:cs typeface="Arial" charset="0"/>
                <a:hlinkClick r:id="rId3" tooltip="http://search.ebscohost.com"/>
              </a:rPr>
              <a:t>search.ebscohost.com</a:t>
            </a:r>
            <a:r>
              <a:rPr lang="fr-FR" dirty="0" smtClean="0">
                <a:solidFill>
                  <a:prstClr val="black"/>
                </a:solidFill>
                <a:latin typeface="Arial" charset="0"/>
                <a:cs typeface="Arial" charset="0"/>
              </a:rPr>
              <a:t/>
            </a:r>
            <a:br>
              <a:rPr lang="fr-FR" dirty="0" smtClean="0">
                <a:solidFill>
                  <a:prstClr val="black"/>
                </a:solidFill>
                <a:latin typeface="Arial" charset="0"/>
                <a:cs typeface="Arial" charset="0"/>
              </a:rPr>
            </a:br>
            <a:r>
              <a:rPr lang="fr-FR" dirty="0" smtClean="0">
                <a:solidFill>
                  <a:schemeClr val="bg1"/>
                </a:solidFill>
                <a:latin typeface="Arial" charset="0"/>
                <a:cs typeface="Arial" charset="0"/>
              </a:rPr>
              <a:t>ou temporaire : </a:t>
            </a:r>
            <a:r>
              <a:rPr lang="en-US" dirty="0"/>
              <a:t>URL </a:t>
            </a:r>
            <a:r>
              <a:rPr lang="en-US" u="sng" dirty="0">
                <a:solidFill>
                  <a:schemeClr val="bg1"/>
                </a:solidFill>
                <a:hlinkClick r:id="rId4"/>
              </a:rPr>
              <a:t>https://search.ebscohost.com/login.aspx?profile=ehost&amp;groupid=main&amp;defaultdb=e230tww&amp;authtype=ip,uid&amp;custid=s7486432</a:t>
            </a:r>
            <a:r>
              <a:rPr lang="en-US" dirty="0">
                <a:solidFill>
                  <a:schemeClr val="bg1"/>
                </a:solidFill>
              </a:rPr>
              <a:t> </a:t>
            </a:r>
            <a:endParaRPr lang="fr-FR" dirty="0">
              <a:solidFill>
                <a:schemeClr val="bg1"/>
              </a:solidFill>
            </a:endParaRPr>
          </a:p>
          <a:p>
            <a:r>
              <a:rPr lang="en-US" dirty="0" err="1">
                <a:solidFill>
                  <a:schemeClr val="bg1"/>
                </a:solidFill>
              </a:rPr>
              <a:t>Identifiant</a:t>
            </a:r>
            <a:r>
              <a:rPr lang="en-US" dirty="0">
                <a:solidFill>
                  <a:schemeClr val="bg1"/>
                </a:solidFill>
              </a:rPr>
              <a:t> : </a:t>
            </a:r>
            <a:r>
              <a:rPr lang="en-US" dirty="0" err="1">
                <a:solidFill>
                  <a:schemeClr val="bg1"/>
                </a:solidFill>
              </a:rPr>
              <a:t>ensait</a:t>
            </a:r>
            <a:endParaRPr lang="fr-FR" dirty="0">
              <a:solidFill>
                <a:schemeClr val="bg1"/>
              </a:solidFill>
            </a:endParaRPr>
          </a:p>
          <a:p>
            <a:r>
              <a:rPr lang="fr-FR" dirty="0">
                <a:solidFill>
                  <a:schemeClr val="bg1"/>
                </a:solidFill>
              </a:rPr>
              <a:t>Mot de passe : biBli@distant-21</a:t>
            </a:r>
          </a:p>
          <a:p>
            <a:pPr defTabSz="457200" fontAlgn="base">
              <a:spcBef>
                <a:spcPct val="0"/>
              </a:spcBef>
              <a:spcAft>
                <a:spcPct val="0"/>
              </a:spcAft>
            </a:pPr>
            <a:endParaRPr lang="fr-FR" dirty="0">
              <a:solidFill>
                <a:schemeClr val="bg1"/>
              </a:solidFill>
              <a:latin typeface="Arial" charset="0"/>
              <a:cs typeface="Arial" charset="0"/>
            </a:endParaRPr>
          </a:p>
        </p:txBody>
      </p:sp>
    </p:spTree>
    <p:extLst>
      <p:ext uri="{BB962C8B-B14F-4D97-AF65-F5344CB8AC3E}">
        <p14:creationId xmlns:p14="http://schemas.microsoft.com/office/powerpoint/2010/main" val="245378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a:t>
            </a:r>
          </a:p>
        </p:txBody>
      </p:sp>
      <p:sp>
        <p:nvSpPr>
          <p:cNvPr id="38915" name="Espace réservé du contenu 2"/>
          <p:cNvSpPr>
            <a:spLocks noGrp="1"/>
          </p:cNvSpPr>
          <p:nvPr>
            <p:ph idx="1"/>
          </p:nvPr>
        </p:nvSpPr>
        <p:spPr/>
        <p:txBody>
          <a:bodyPr/>
          <a:lstStyle/>
          <a:p>
            <a:r>
              <a:rPr lang="fr-FR" altLang="fr-FR" sz="1800" dirty="0" err="1">
                <a:solidFill>
                  <a:schemeClr val="bg1"/>
                </a:solidFill>
              </a:rPr>
              <a:t>Colour</a:t>
            </a:r>
            <a:r>
              <a:rPr lang="fr-FR" altLang="fr-FR" sz="1800" dirty="0">
                <a:solidFill>
                  <a:schemeClr val="bg1"/>
                </a:solidFill>
              </a:rPr>
              <a:t> Index</a:t>
            </a:r>
          </a:p>
        </p:txBody>
      </p:sp>
      <p:sp>
        <p:nvSpPr>
          <p:cNvPr id="2" name="Rectangle 1"/>
          <p:cNvSpPr/>
          <p:nvPr/>
        </p:nvSpPr>
        <p:spPr>
          <a:xfrm>
            <a:off x="2133600" y="3211287"/>
            <a:ext cx="8001000" cy="1723549"/>
          </a:xfrm>
          <a:prstGeom prst="rect">
            <a:avLst/>
          </a:prstGeom>
        </p:spPr>
        <p:txBody>
          <a:bodyPr wrap="square">
            <a:spAutoFit/>
          </a:bodyPr>
          <a:lstStyle/>
          <a:p>
            <a:pPr defTabSz="457200" fontAlgn="base">
              <a:spcBef>
                <a:spcPct val="0"/>
              </a:spcBef>
              <a:spcAft>
                <a:spcPct val="0"/>
              </a:spcAft>
            </a:pPr>
            <a:r>
              <a:rPr lang="en-US" sz="1400" dirty="0" err="1">
                <a:solidFill>
                  <a:prstClr val="white"/>
                </a:solidFill>
                <a:latin typeface="Arial" charset="0"/>
                <a:cs typeface="Arial" charset="0"/>
              </a:rPr>
              <a:t>Colour</a:t>
            </a:r>
            <a:r>
              <a:rPr lang="en-US" sz="1400" dirty="0">
                <a:solidFill>
                  <a:prstClr val="white"/>
                </a:solidFill>
                <a:latin typeface="Arial" charset="0"/>
                <a:cs typeface="Arial" charset="0"/>
              </a:rPr>
              <a:t> Index™ is published by the Society of Dyers and </a:t>
            </a:r>
            <a:r>
              <a:rPr lang="en-US" sz="1400" dirty="0" err="1">
                <a:solidFill>
                  <a:prstClr val="white"/>
                </a:solidFill>
                <a:latin typeface="Arial" charset="0"/>
                <a:cs typeface="Arial" charset="0"/>
              </a:rPr>
              <a:t>Colourists</a:t>
            </a:r>
            <a:r>
              <a:rPr lang="en-US" sz="1400" dirty="0">
                <a:solidFill>
                  <a:prstClr val="white"/>
                </a:solidFill>
                <a:latin typeface="Arial" charset="0"/>
                <a:cs typeface="Arial" charset="0"/>
              </a:rPr>
              <a:t> (SDC) and American Association of Textile Chemists and </a:t>
            </a:r>
            <a:r>
              <a:rPr lang="en-US" sz="1400" dirty="0" err="1">
                <a:solidFill>
                  <a:prstClr val="white"/>
                </a:solidFill>
                <a:latin typeface="Arial" charset="0"/>
                <a:cs typeface="Arial" charset="0"/>
              </a:rPr>
              <a:t>Colourists</a:t>
            </a:r>
            <a:r>
              <a:rPr lang="en-US" sz="1400" dirty="0">
                <a:solidFill>
                  <a:prstClr val="white"/>
                </a:solidFill>
                <a:latin typeface="Arial" charset="0"/>
                <a:cs typeface="Arial" charset="0"/>
              </a:rPr>
              <a:t> (AATCC). First published in 1924 it is the definitive guide for essential colorants. , The </a:t>
            </a:r>
            <a:r>
              <a:rPr lang="en-US" sz="1400" dirty="0" err="1">
                <a:solidFill>
                  <a:prstClr val="white"/>
                </a:solidFill>
                <a:latin typeface="Arial" charset="0"/>
                <a:cs typeface="Arial" charset="0"/>
              </a:rPr>
              <a:t>Colour</a:t>
            </a:r>
            <a:r>
              <a:rPr lang="en-US" sz="1400" dirty="0">
                <a:solidFill>
                  <a:prstClr val="white"/>
                </a:solidFill>
                <a:latin typeface="Arial" charset="0"/>
                <a:cs typeface="Arial" charset="0"/>
              </a:rPr>
              <a:t> Index™ describes the essential colorant of a dye or pigment by application class and chemical class. Assigning a relevant </a:t>
            </a:r>
            <a:r>
              <a:rPr lang="en-US" sz="1400" b="1" i="1" u="sng" dirty="0">
                <a:solidFill>
                  <a:prstClr val="white"/>
                </a:solidFill>
                <a:latin typeface="Arial" charset="0"/>
                <a:cs typeface="Arial" charset="0"/>
              </a:rPr>
              <a:t>CIGN</a:t>
            </a:r>
            <a:r>
              <a:rPr lang="en-US" sz="1400" dirty="0">
                <a:solidFill>
                  <a:prstClr val="white"/>
                </a:solidFill>
                <a:latin typeface="Arial" charset="0"/>
                <a:cs typeface="Arial" charset="0"/>
              </a:rPr>
              <a:t> and </a:t>
            </a:r>
            <a:r>
              <a:rPr lang="en-US" sz="1400" b="1" i="1" u="sng" dirty="0">
                <a:solidFill>
                  <a:prstClr val="white"/>
                </a:solidFill>
                <a:latin typeface="Arial" charset="0"/>
                <a:cs typeface="Arial" charset="0"/>
              </a:rPr>
              <a:t>CICN</a:t>
            </a:r>
            <a:r>
              <a:rPr lang="en-US" sz="1400" dirty="0">
                <a:solidFill>
                  <a:prstClr val="white"/>
                </a:solidFill>
                <a:latin typeface="Arial" charset="0"/>
                <a:cs typeface="Arial" charset="0"/>
              </a:rPr>
              <a:t> allows identification by a world </a:t>
            </a:r>
            <a:r>
              <a:rPr lang="en-US" sz="1400" dirty="0" err="1">
                <a:solidFill>
                  <a:prstClr val="white"/>
                </a:solidFill>
                <a:latin typeface="Arial" charset="0"/>
                <a:cs typeface="Arial" charset="0"/>
              </a:rPr>
              <a:t>recognised</a:t>
            </a:r>
            <a:r>
              <a:rPr lang="en-US" sz="1400" dirty="0">
                <a:solidFill>
                  <a:prstClr val="white"/>
                </a:solidFill>
                <a:latin typeface="Arial" charset="0"/>
                <a:cs typeface="Arial" charset="0"/>
              </a:rPr>
              <a:t> system.</a:t>
            </a:r>
            <a:r>
              <a:rPr lang="fr-FR" sz="1400" dirty="0">
                <a:solidFill>
                  <a:prstClr val="white"/>
                </a:solidFill>
                <a:latin typeface="Arial" charset="0"/>
                <a:cs typeface="Arial" charset="0"/>
              </a:rPr>
              <a:t/>
            </a:r>
            <a:br>
              <a:rPr lang="fr-FR" sz="1400" dirty="0">
                <a:solidFill>
                  <a:prstClr val="white"/>
                </a:solidFill>
                <a:latin typeface="Arial" charset="0"/>
                <a:cs typeface="Arial" charset="0"/>
              </a:rPr>
            </a:br>
            <a:r>
              <a:rPr lang="fr-FR" dirty="0">
                <a:solidFill>
                  <a:prstClr val="white"/>
                </a:solidFill>
                <a:latin typeface="Arial" charset="0"/>
                <a:cs typeface="Arial" charset="0"/>
              </a:rPr>
              <a:t>Accès via la plateforme de l’éditeur, connexion par identifiant – nous demander : </a:t>
            </a:r>
            <a:r>
              <a:rPr lang="fr-FR" dirty="0">
                <a:solidFill>
                  <a:prstClr val="white"/>
                </a:solidFill>
                <a:latin typeface="Arial" charset="0"/>
                <a:cs typeface="Arial" charset="0"/>
                <a:hlinkClick r:id="rId2"/>
              </a:rPr>
              <a:t>https://colour-index.com/</a:t>
            </a:r>
            <a:endParaRPr lang="fr-FR" dirty="0">
              <a:solidFill>
                <a:prstClr val="white"/>
              </a:solidFill>
              <a:latin typeface="Arial" charset="0"/>
              <a:cs typeface="Arial"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613" y="1578430"/>
            <a:ext cx="1117460" cy="90158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4629"/>
            <a:ext cx="1476375" cy="676275"/>
          </a:xfrm>
          <a:prstGeom prst="rect">
            <a:avLst/>
          </a:prstGeom>
        </p:spPr>
      </p:pic>
    </p:spTree>
    <p:extLst>
      <p:ext uri="{BB962C8B-B14F-4D97-AF65-F5344CB8AC3E}">
        <p14:creationId xmlns:p14="http://schemas.microsoft.com/office/powerpoint/2010/main" val="233443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 calcmode="lin" valueType="num">
                                      <p:cBhvr additive="base">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1981200" y="17463"/>
            <a:ext cx="8229600" cy="1143000"/>
          </a:xfrm>
        </p:spPr>
        <p:txBody>
          <a:bodyPr/>
          <a:lstStyle/>
          <a:p>
            <a:pPr algn="l"/>
            <a:r>
              <a:rPr lang="fr-FR" altLang="fr-FR" smtClean="0">
                <a:solidFill>
                  <a:srgbClr val="80FF00"/>
                </a:solidFill>
              </a:rPr>
              <a:t>Histoire de l’Ensait – </a:t>
            </a:r>
            <a:r>
              <a:rPr lang="fr-FR" altLang="fr-FR" sz="2800">
                <a:solidFill>
                  <a:srgbClr val="80FF00"/>
                </a:solidFill>
              </a:rPr>
              <a:t>Dates importantes</a:t>
            </a:r>
          </a:p>
        </p:txBody>
      </p:sp>
      <p:sp>
        <p:nvSpPr>
          <p:cNvPr id="3" name="Espace réservé du contenu 2"/>
          <p:cNvSpPr>
            <a:spLocks noGrp="1"/>
          </p:cNvSpPr>
          <p:nvPr>
            <p:ph idx="1"/>
          </p:nvPr>
        </p:nvSpPr>
        <p:spPr>
          <a:xfrm>
            <a:off x="1981201" y="1160463"/>
            <a:ext cx="8353425" cy="5268912"/>
          </a:xfrm>
        </p:spPr>
        <p:txBody>
          <a:bodyPr>
            <a:normAutofit fontScale="40000" lnSpcReduction="20000"/>
          </a:bodyPr>
          <a:lstStyle/>
          <a:p>
            <a:pPr>
              <a:defRPr/>
            </a:pPr>
            <a:endParaRPr lang="fr-FR" dirty="0" smtClean="0">
              <a:solidFill>
                <a:srgbClr val="80FF00"/>
              </a:solidFill>
            </a:endParaRPr>
          </a:p>
          <a:p>
            <a:pPr>
              <a:defRPr/>
            </a:pPr>
            <a:r>
              <a:rPr lang="fr-FR" sz="4800" dirty="0">
                <a:solidFill>
                  <a:srgbClr val="80FF00"/>
                </a:solidFill>
              </a:rPr>
              <a:t>1876  : </a:t>
            </a:r>
            <a:r>
              <a:rPr lang="fr-FR" sz="4800" dirty="0">
                <a:solidFill>
                  <a:schemeClr val="bg1"/>
                </a:solidFill>
                <a:cs typeface="Arial" charset="0"/>
              </a:rPr>
              <a:t>le Conseil Municipal de Roubaix,  pour  répondre aux vœux de la population d’avoir un enseignement spécial, adapté aux besoins d’une </a:t>
            </a:r>
            <a:r>
              <a:rPr lang="fr-FR" sz="4800" b="1" dirty="0">
                <a:solidFill>
                  <a:schemeClr val="bg1"/>
                </a:solidFill>
                <a:cs typeface="Arial" charset="0"/>
              </a:rPr>
              <a:t>grande ville industrielle</a:t>
            </a:r>
            <a:r>
              <a:rPr lang="fr-FR" sz="4800" dirty="0">
                <a:solidFill>
                  <a:schemeClr val="bg1"/>
                </a:solidFill>
                <a:cs typeface="Arial" charset="0"/>
              </a:rPr>
              <a:t> (Roubaix est depuis longtemps la capitale du textile), adopte la </a:t>
            </a:r>
            <a:r>
              <a:rPr lang="fr-FR" sz="4800" b="1" dirty="0">
                <a:solidFill>
                  <a:schemeClr val="bg1"/>
                </a:solidFill>
                <a:cs typeface="Arial" charset="0"/>
              </a:rPr>
              <a:t>création sur un point central</a:t>
            </a:r>
            <a:r>
              <a:rPr lang="fr-FR" sz="4800" dirty="0">
                <a:solidFill>
                  <a:schemeClr val="bg1"/>
                </a:solidFill>
                <a:cs typeface="Arial" charset="0"/>
              </a:rPr>
              <a:t>, d’un établissement destiné à réunir les cours publics, écoles académiques (tissage, dessin….)  avec leurs collections, le musée artistique et industriel, et la bibliothèque.</a:t>
            </a:r>
          </a:p>
          <a:p>
            <a:pPr>
              <a:defRPr/>
            </a:pPr>
            <a:endParaRPr lang="fr-FR" sz="4800" dirty="0">
              <a:solidFill>
                <a:srgbClr val="80FF00"/>
              </a:solidFill>
            </a:endParaRPr>
          </a:p>
          <a:p>
            <a:pPr eaLnBrk="1" hangingPunct="1">
              <a:lnSpc>
                <a:spcPct val="80000"/>
              </a:lnSpc>
              <a:buFont typeface="Arial" charset="0"/>
              <a:buNone/>
              <a:defRPr/>
            </a:pPr>
            <a:r>
              <a:rPr lang="fr-FR" sz="4800" dirty="0">
                <a:solidFill>
                  <a:schemeClr val="bg1"/>
                </a:solidFill>
                <a:cs typeface="Arial" charset="0"/>
              </a:rPr>
              <a:t>Parallèlement, le gouvernement souhaitait créer une école textile, pour répondre aux besoins de l’industrie. L’Etat décida d’aider la ville de Roubaix ; </a:t>
            </a:r>
            <a:r>
              <a:rPr lang="fr-FR" sz="4800" b="1" dirty="0">
                <a:solidFill>
                  <a:schemeClr val="bg1"/>
                </a:solidFill>
                <a:cs typeface="Arial" charset="0"/>
              </a:rPr>
              <a:t>l’école serait donc une institution nationale (autres candidatures : Lille et Amiens)</a:t>
            </a:r>
          </a:p>
          <a:p>
            <a:pPr eaLnBrk="1" hangingPunct="1">
              <a:lnSpc>
                <a:spcPct val="80000"/>
              </a:lnSpc>
              <a:buFont typeface="Arial" charset="0"/>
              <a:buNone/>
              <a:defRPr/>
            </a:pPr>
            <a:endParaRPr lang="fr-FR" sz="4800" b="1" dirty="0">
              <a:solidFill>
                <a:schemeClr val="bg1"/>
              </a:solidFill>
              <a:cs typeface="Arial" charset="0"/>
            </a:endParaRPr>
          </a:p>
          <a:p>
            <a:pPr eaLnBrk="1" hangingPunct="1">
              <a:lnSpc>
                <a:spcPct val="80000"/>
              </a:lnSpc>
              <a:defRPr/>
            </a:pPr>
            <a:r>
              <a:rPr lang="fr-FR" sz="4800" b="1" dirty="0">
                <a:solidFill>
                  <a:schemeClr val="bg1"/>
                </a:solidFill>
                <a:cs typeface="Arial" charset="0"/>
              </a:rPr>
              <a:t>L’ENAI (Ecole Nationale d’Arts Industriels)</a:t>
            </a:r>
            <a:r>
              <a:rPr lang="fr-FR" sz="4800" dirty="0">
                <a:solidFill>
                  <a:schemeClr val="bg1"/>
                </a:solidFill>
                <a:cs typeface="Arial" charset="0"/>
              </a:rPr>
              <a:t> est officiellement créée par la </a:t>
            </a:r>
            <a:r>
              <a:rPr lang="fr-FR" sz="4800" b="1" dirty="0">
                <a:solidFill>
                  <a:schemeClr val="bg1"/>
                </a:solidFill>
                <a:cs typeface="Arial" charset="0"/>
              </a:rPr>
              <a:t>loi du </a:t>
            </a:r>
            <a:r>
              <a:rPr lang="fr-FR" sz="4800" b="1" dirty="0">
                <a:solidFill>
                  <a:srgbClr val="92D050"/>
                </a:solidFill>
                <a:cs typeface="Arial" charset="0"/>
              </a:rPr>
              <a:t>5 juillet 1881</a:t>
            </a:r>
            <a:r>
              <a:rPr lang="fr-FR" sz="4800" dirty="0">
                <a:solidFill>
                  <a:srgbClr val="92D050"/>
                </a:solidFill>
                <a:cs typeface="Arial" charset="0"/>
              </a:rPr>
              <a:t> </a:t>
            </a:r>
            <a:r>
              <a:rPr lang="fr-FR" sz="4800" dirty="0">
                <a:solidFill>
                  <a:schemeClr val="bg1"/>
                </a:solidFill>
                <a:cs typeface="Arial" charset="0"/>
              </a:rPr>
              <a:t>et une </a:t>
            </a:r>
            <a:r>
              <a:rPr lang="fr-FR" sz="4800" b="1" dirty="0">
                <a:solidFill>
                  <a:schemeClr val="bg1"/>
                </a:solidFill>
                <a:cs typeface="Arial" charset="0"/>
              </a:rPr>
              <a:t>convention est signée en 1882 entre l’Etat et Roubaix. </a:t>
            </a:r>
            <a:r>
              <a:rPr lang="fr-FR" sz="4800" dirty="0">
                <a:solidFill>
                  <a:schemeClr val="bg1"/>
                </a:solidFill>
                <a:cs typeface="Arial" charset="0"/>
              </a:rPr>
              <a:t>La réalisation de l’Ecole est alors confiée</a:t>
            </a:r>
            <a:r>
              <a:rPr lang="fr-FR" sz="4800" b="1" dirty="0">
                <a:solidFill>
                  <a:schemeClr val="bg1"/>
                </a:solidFill>
                <a:cs typeface="Arial" charset="0"/>
              </a:rPr>
              <a:t> à l’architecte  DUTERT.</a:t>
            </a:r>
          </a:p>
          <a:p>
            <a:pPr>
              <a:defRPr/>
            </a:pPr>
            <a:endParaRPr lang="fr-FR" sz="4800" dirty="0">
              <a:solidFill>
                <a:srgbClr val="80FF00"/>
              </a:solidFill>
            </a:endParaRPr>
          </a:p>
          <a:p>
            <a:pPr>
              <a:defRPr/>
            </a:pPr>
            <a:r>
              <a:rPr lang="fr-FR" sz="4800" dirty="0">
                <a:solidFill>
                  <a:srgbClr val="80FF00"/>
                </a:solidFill>
              </a:rPr>
              <a:t>1889</a:t>
            </a:r>
            <a:r>
              <a:rPr lang="fr-FR" sz="4800" dirty="0">
                <a:solidFill>
                  <a:schemeClr val="bg1"/>
                </a:solidFill>
              </a:rPr>
              <a:t> : Inauguration de l</a:t>
            </a:r>
            <a:r>
              <a:rPr lang="ja-JP" altLang="fr-FR" sz="4800" dirty="0">
                <a:solidFill>
                  <a:schemeClr val="bg1"/>
                </a:solidFill>
              </a:rPr>
              <a:t>’</a:t>
            </a:r>
            <a:r>
              <a:rPr lang="fr-FR" sz="4800" dirty="0">
                <a:solidFill>
                  <a:schemeClr val="bg1"/>
                </a:solidFill>
              </a:rPr>
              <a:t>ENAI</a:t>
            </a:r>
          </a:p>
          <a:p>
            <a:pPr>
              <a:defRPr/>
            </a:pPr>
            <a:endParaRPr lang="fr-FR" sz="4800" dirty="0">
              <a:solidFill>
                <a:schemeClr val="bg1"/>
              </a:solidFill>
            </a:endParaRPr>
          </a:p>
          <a:p>
            <a:pPr>
              <a:defRPr/>
            </a:pPr>
            <a:r>
              <a:rPr lang="fr-FR" sz="4800" dirty="0">
                <a:solidFill>
                  <a:srgbClr val="80FF00"/>
                </a:solidFill>
              </a:rPr>
              <a:t>1921</a:t>
            </a:r>
            <a:r>
              <a:rPr lang="fr-FR" sz="4800" dirty="0">
                <a:solidFill>
                  <a:schemeClr val="bg1"/>
                </a:solidFill>
              </a:rPr>
              <a:t> : L</a:t>
            </a:r>
            <a:r>
              <a:rPr lang="ja-JP" altLang="fr-FR" sz="4800" dirty="0">
                <a:solidFill>
                  <a:schemeClr val="bg1"/>
                </a:solidFill>
              </a:rPr>
              <a:t>’</a:t>
            </a:r>
            <a:r>
              <a:rPr lang="fr-FR" sz="4800" dirty="0">
                <a:solidFill>
                  <a:schemeClr val="bg1"/>
                </a:solidFill>
              </a:rPr>
              <a:t>ENAI prend le nom d</a:t>
            </a:r>
            <a:r>
              <a:rPr lang="ja-JP" altLang="fr-FR" sz="4800" dirty="0">
                <a:solidFill>
                  <a:schemeClr val="bg1"/>
                </a:solidFill>
              </a:rPr>
              <a:t>’</a:t>
            </a:r>
            <a:r>
              <a:rPr lang="fr-FR" sz="4800" dirty="0">
                <a:solidFill>
                  <a:schemeClr val="bg1"/>
                </a:solidFill>
              </a:rPr>
              <a:t>ENSAIT (École Nationale Supérieure des Arts et Industries Textiles)  - Création du diplôme d</a:t>
            </a:r>
            <a:r>
              <a:rPr lang="ja-JP" altLang="fr-FR" sz="4800" dirty="0">
                <a:solidFill>
                  <a:schemeClr val="bg1"/>
                </a:solidFill>
              </a:rPr>
              <a:t>’</a:t>
            </a:r>
            <a:r>
              <a:rPr lang="fr-FR" sz="4800" dirty="0">
                <a:solidFill>
                  <a:schemeClr val="bg1"/>
                </a:solidFill>
              </a:rPr>
              <a:t>ingénieur</a:t>
            </a:r>
          </a:p>
          <a:p>
            <a:pPr>
              <a:defRPr/>
            </a:pPr>
            <a:endParaRPr lang="fr-FR" sz="4800" dirty="0">
              <a:solidFill>
                <a:schemeClr val="bg1"/>
              </a:solidFill>
            </a:endParaRPr>
          </a:p>
          <a:p>
            <a:pPr>
              <a:defRPr/>
            </a:pPr>
            <a:endParaRPr lang="fr-FR" sz="4800" dirty="0">
              <a:solidFill>
                <a:schemeClr val="bg1"/>
              </a:solidFill>
            </a:endParaRPr>
          </a:p>
          <a:p>
            <a:pPr>
              <a:defRPr/>
            </a:pPr>
            <a:endParaRPr lang="fr-FR" dirty="0"/>
          </a:p>
        </p:txBody>
      </p:sp>
    </p:spTree>
    <p:extLst>
      <p:ext uri="{BB962C8B-B14F-4D97-AF65-F5344CB8AC3E}">
        <p14:creationId xmlns:p14="http://schemas.microsoft.com/office/powerpoint/2010/main" val="275001549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a:t>
            </a:r>
          </a:p>
        </p:txBody>
      </p:sp>
      <p:sp>
        <p:nvSpPr>
          <p:cNvPr id="38915" name="Espace réservé du contenu 2"/>
          <p:cNvSpPr>
            <a:spLocks noGrp="1"/>
          </p:cNvSpPr>
          <p:nvPr>
            <p:ph idx="1"/>
          </p:nvPr>
        </p:nvSpPr>
        <p:spPr/>
        <p:txBody>
          <a:bodyPr/>
          <a:lstStyle/>
          <a:p>
            <a:r>
              <a:rPr lang="fr-FR" altLang="fr-FR" sz="1800" b="1" dirty="0">
                <a:solidFill>
                  <a:schemeClr val="bg1"/>
                </a:solidFill>
              </a:rPr>
              <a:t>Techniques de l’Ingénieur</a:t>
            </a:r>
            <a:br>
              <a:rPr lang="fr-FR" altLang="fr-FR" sz="1800" b="1" dirty="0">
                <a:solidFill>
                  <a:schemeClr val="bg1"/>
                </a:solidFill>
              </a:rPr>
            </a:br>
            <a:endParaRPr lang="fr-FR" altLang="fr-FR" sz="1800" b="1" dirty="0">
              <a:solidFill>
                <a:schemeClr val="bg1"/>
              </a:solidFill>
            </a:endParaRPr>
          </a:p>
          <a:p>
            <a:r>
              <a:rPr lang="fr-FR" sz="1800" dirty="0">
                <a:solidFill>
                  <a:schemeClr val="bg1"/>
                </a:solidFill>
              </a:rPr>
              <a:t>Recherchez parmi plus de 10000 articles de référence ou pratiques et 4000 articles d'actualité</a:t>
            </a:r>
            <a:endParaRPr lang="fr-FR" altLang="fr-FR" sz="1800" dirty="0">
              <a:solidFill>
                <a:schemeClr val="bg1"/>
              </a:solidFill>
            </a:endParaRPr>
          </a:p>
        </p:txBody>
      </p:sp>
      <p:sp>
        <p:nvSpPr>
          <p:cNvPr id="2" name="Rectangle 1"/>
          <p:cNvSpPr/>
          <p:nvPr/>
        </p:nvSpPr>
        <p:spPr>
          <a:xfrm>
            <a:off x="2231572" y="2394858"/>
            <a:ext cx="7761514" cy="4247317"/>
          </a:xfrm>
          <a:prstGeom prst="rect">
            <a:avLst/>
          </a:prstGeom>
        </p:spPr>
        <p:txBody>
          <a:bodyPr wrap="square">
            <a:spAutoFit/>
          </a:bodyPr>
          <a:lstStyle/>
          <a:p>
            <a:pPr defTabSz="457200" fontAlgn="base">
              <a:spcBef>
                <a:spcPct val="0"/>
              </a:spcBef>
              <a:spcAft>
                <a:spcPct val="0"/>
              </a:spcAft>
            </a:pPr>
            <a:endParaRPr lang="fr-FR" b="1" dirty="0">
              <a:solidFill>
                <a:prstClr val="white"/>
              </a:solidFill>
              <a:latin typeface="Arial" charset="0"/>
              <a:cs typeface="Arial" charset="0"/>
            </a:endParaRPr>
          </a:p>
          <a:p>
            <a:pPr defTabSz="457200" fontAlgn="base">
              <a:spcBef>
                <a:spcPct val="0"/>
              </a:spcBef>
              <a:spcAft>
                <a:spcPct val="0"/>
              </a:spcAft>
            </a:pPr>
            <a:endParaRPr lang="fr-FR" b="1" dirty="0">
              <a:solidFill>
                <a:prstClr val="white"/>
              </a:solidFill>
              <a:latin typeface="Arial" charset="0"/>
              <a:cs typeface="Arial" charset="0"/>
            </a:endParaRPr>
          </a:p>
          <a:p>
            <a:pPr defTabSz="457200" fontAlgn="base">
              <a:spcBef>
                <a:spcPct val="0"/>
              </a:spcBef>
              <a:spcAft>
                <a:spcPct val="0"/>
              </a:spcAft>
            </a:pPr>
            <a:endParaRPr lang="fr-FR" b="1" dirty="0">
              <a:solidFill>
                <a:prstClr val="white"/>
              </a:solidFill>
              <a:latin typeface="Arial" charset="0"/>
              <a:cs typeface="Arial" charset="0"/>
            </a:endParaRPr>
          </a:p>
          <a:p>
            <a:pPr defTabSz="457200" fontAlgn="base">
              <a:spcBef>
                <a:spcPct val="0"/>
              </a:spcBef>
              <a:spcAft>
                <a:spcPct val="0"/>
              </a:spcAft>
            </a:pPr>
            <a:r>
              <a:rPr lang="fr-FR" b="1" dirty="0">
                <a:solidFill>
                  <a:prstClr val="white"/>
                </a:solidFill>
                <a:latin typeface="Arial" charset="0"/>
                <a:cs typeface="Arial" charset="0"/>
              </a:rPr>
              <a:t>Techniques de l'Ingénieur, </a:t>
            </a:r>
            <a:r>
              <a:rPr lang="fr-FR" dirty="0">
                <a:solidFill>
                  <a:prstClr val="white"/>
                </a:solidFill>
                <a:latin typeface="Arial" charset="0"/>
                <a:cs typeface="Arial" charset="0"/>
              </a:rPr>
              <a:t>base documentaire spécialisée dans l'information pour les professionnels techniques et scientifiques dans les domaines suivants : environnement, mécanique, énergie, construction, sciences fondamentales, électronique et technologies de l’information et de la communication, génie industriel, matériaux, mesures et analyses, procédés en chimie-bio-agro, nanotechnologies.</a:t>
            </a:r>
            <a:br>
              <a:rPr lang="fr-FR" dirty="0">
                <a:solidFill>
                  <a:prstClr val="white"/>
                </a:solidFill>
                <a:latin typeface="Arial" charset="0"/>
                <a:cs typeface="Arial" charset="0"/>
              </a:rPr>
            </a:br>
            <a:endParaRPr lang="fr-FR" dirty="0">
              <a:solidFill>
                <a:prstClr val="white"/>
              </a:solidFill>
              <a:latin typeface="Arial" charset="0"/>
              <a:cs typeface="Arial" charset="0"/>
            </a:endParaRPr>
          </a:p>
          <a:p>
            <a:pPr defTabSz="457200" fontAlgn="base">
              <a:spcBef>
                <a:spcPct val="0"/>
              </a:spcBef>
              <a:spcAft>
                <a:spcPct val="0"/>
              </a:spcAft>
            </a:pPr>
            <a:r>
              <a:rPr lang="fr-FR" dirty="0">
                <a:solidFill>
                  <a:prstClr val="white"/>
                </a:solidFill>
                <a:latin typeface="Arial" charset="0"/>
                <a:cs typeface="Arial" charset="0"/>
              </a:rPr>
              <a:t>Abonnement à la base complète des Techniques de l'Ingénieur </a:t>
            </a:r>
            <a:r>
              <a:rPr lang="fr-FR">
                <a:solidFill>
                  <a:prstClr val="white"/>
                </a:solidFill>
                <a:latin typeface="Arial" charset="0"/>
                <a:cs typeface="Arial" charset="0"/>
              </a:rPr>
              <a:t/>
            </a:r>
            <a:br>
              <a:rPr lang="fr-FR">
                <a:solidFill>
                  <a:prstClr val="white"/>
                </a:solidFill>
                <a:latin typeface="Arial" charset="0"/>
                <a:cs typeface="Arial" charset="0"/>
              </a:rPr>
            </a:br>
            <a:r>
              <a:rPr lang="fr-FR" smtClean="0">
                <a:solidFill>
                  <a:prstClr val="black"/>
                </a:solidFill>
                <a:latin typeface="Arial" charset="0"/>
                <a:cs typeface="Arial" charset="0"/>
                <a:hlinkClick r:id="rId3" tooltip="http://www.techniques-ingenieur.fr/"/>
              </a:rPr>
              <a:t>http</a:t>
            </a:r>
            <a:r>
              <a:rPr lang="fr-FR" dirty="0">
                <a:solidFill>
                  <a:prstClr val="black"/>
                </a:solidFill>
                <a:latin typeface="Arial" charset="0"/>
                <a:cs typeface="Arial" charset="0"/>
                <a:hlinkClick r:id="rId3" tooltip="http://www.techniques-ingenieur.fr/"/>
              </a:rPr>
              <a:t>://www.techniques-ingenieur.fr/</a:t>
            </a:r>
            <a:endParaRPr lang="fr-FR" dirty="0">
              <a:solidFill>
                <a:prstClr val="black"/>
              </a:solidFill>
              <a:latin typeface="Arial" charset="0"/>
              <a:cs typeface="Arial" charset="0"/>
            </a:endParaRPr>
          </a:p>
          <a:p>
            <a:pPr defTabSz="457200" fontAlgn="base">
              <a:spcBef>
                <a:spcPct val="0"/>
              </a:spcBef>
              <a:spcAft>
                <a:spcPct val="0"/>
              </a:spcAft>
            </a:pPr>
            <a:endParaRPr lang="fr-FR" dirty="0">
              <a:solidFill>
                <a:prstClr val="white"/>
              </a:solidFill>
              <a:latin typeface="Arial" charset="0"/>
              <a:cs typeface="Arial" charset="0"/>
            </a:endParaRPr>
          </a:p>
          <a:p>
            <a:pPr defTabSz="457200" fontAlgn="base">
              <a:spcBef>
                <a:spcPct val="0"/>
              </a:spcBef>
              <a:spcAft>
                <a:spcPct val="0"/>
              </a:spcAft>
            </a:pPr>
            <a:endParaRPr lang="fr-FR" dirty="0">
              <a:solidFill>
                <a:prstClr val="white"/>
              </a:solidFill>
              <a:latin typeface="Arial" charset="0"/>
              <a:cs typeface="Arial" charset="0"/>
            </a:endParaRPr>
          </a:p>
          <a:p>
            <a:pPr defTabSz="457200" fontAlgn="base">
              <a:spcBef>
                <a:spcPct val="0"/>
              </a:spcBef>
              <a:spcAft>
                <a:spcPct val="0"/>
              </a:spcAft>
            </a:pPr>
            <a:r>
              <a:rPr lang="fr-FR" dirty="0">
                <a:solidFill>
                  <a:prstClr val="white"/>
                </a:solidFill>
                <a:latin typeface="Arial" charset="0"/>
                <a:cs typeface="Arial" charset="0"/>
                <a:hlinkClick r:id="rId4"/>
              </a:rPr>
              <a:t>/</a:t>
            </a:r>
            <a:endParaRPr lang="fr-FR" dirty="0">
              <a:solidFill>
                <a:prstClr val="white"/>
              </a:solidFill>
              <a:latin typeface="Arial" charset="0"/>
              <a:cs typeface="Arial" charset="0"/>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751" y="1036686"/>
            <a:ext cx="2298413" cy="761905"/>
          </a:xfrm>
          <a:prstGeom prst="rect">
            <a:avLst/>
          </a:prstGeom>
        </p:spPr>
      </p:pic>
    </p:spTree>
    <p:extLst>
      <p:ext uri="{BB962C8B-B14F-4D97-AF65-F5344CB8AC3E}">
        <p14:creationId xmlns:p14="http://schemas.microsoft.com/office/powerpoint/2010/main" val="2860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fade">
                                      <p:cBhvr>
                                        <p:cTn id="11" dur="1000"/>
                                        <p:tgtEl>
                                          <p:spTgt spid="38915">
                                            <p:txEl>
                                              <p:pRg st="1" end="1"/>
                                            </p:txEl>
                                          </p:spTgt>
                                        </p:tgtEl>
                                      </p:cBhvr>
                                    </p:animEffect>
                                    <p:anim calcmode="lin" valueType="num">
                                      <p:cBhvr>
                                        <p:cTn id="12"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8915">
                                            <p:txEl>
                                              <p:pRg st="1" end="1"/>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 calcmode="lin" valueType="num">
                                      <p:cBhvr additive="base">
                                        <p:cTn id="1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6" presetClass="entr" presetSubtype="16"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circle(in)">
                                      <p:cBhvr>
                                        <p:cTn id="28"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a:t>
            </a:r>
          </a:p>
        </p:txBody>
      </p:sp>
      <p:sp>
        <p:nvSpPr>
          <p:cNvPr id="38915" name="Espace réservé du contenu 2"/>
          <p:cNvSpPr>
            <a:spLocks noGrp="1"/>
          </p:cNvSpPr>
          <p:nvPr>
            <p:ph idx="1"/>
          </p:nvPr>
        </p:nvSpPr>
        <p:spPr/>
        <p:txBody>
          <a:bodyPr/>
          <a:lstStyle/>
          <a:p>
            <a:r>
              <a:rPr lang="fr-FR" altLang="fr-FR" sz="1800" b="1" dirty="0" smtClean="0">
                <a:solidFill>
                  <a:schemeClr val="bg1"/>
                </a:solidFill>
              </a:rPr>
              <a:t>COBAZ- </a:t>
            </a:r>
            <a:r>
              <a:rPr lang="fr-FR" altLang="fr-FR" sz="1800" b="1" dirty="0">
                <a:solidFill>
                  <a:schemeClr val="bg1"/>
                </a:solidFill>
              </a:rPr>
              <a:t>Les normes </a:t>
            </a:r>
            <a:r>
              <a:rPr lang="fr-FR" altLang="fr-FR" sz="1800" b="1" dirty="0" smtClean="0">
                <a:solidFill>
                  <a:schemeClr val="bg1"/>
                </a:solidFill>
              </a:rPr>
              <a:t>AFNOR</a:t>
            </a:r>
            <a:br>
              <a:rPr lang="fr-FR" altLang="fr-FR" sz="1800" b="1" dirty="0" smtClean="0">
                <a:solidFill>
                  <a:schemeClr val="bg1"/>
                </a:solidFill>
              </a:rPr>
            </a:br>
            <a:r>
              <a:rPr lang="fr-FR" altLang="fr-FR" sz="1800" b="1" dirty="0" smtClean="0">
                <a:solidFill>
                  <a:schemeClr val="bg1"/>
                </a:solidFill>
              </a:rPr>
              <a:t/>
            </a:r>
            <a:br>
              <a:rPr lang="fr-FR" altLang="fr-FR" sz="1800" b="1" dirty="0" smtClean="0">
                <a:solidFill>
                  <a:schemeClr val="bg1"/>
                </a:solidFill>
              </a:rPr>
            </a:br>
            <a:endParaRPr lang="fr-FR" altLang="fr-FR" sz="1800" b="1" dirty="0">
              <a:solidFill>
                <a:schemeClr val="bg1"/>
              </a:solidFill>
            </a:endParaRPr>
          </a:p>
          <a:p>
            <a:endParaRPr lang="fr-FR" altLang="fr-FR" sz="1800" b="1" dirty="0">
              <a:solidFill>
                <a:schemeClr val="bg1"/>
              </a:solidFill>
            </a:endParaRPr>
          </a:p>
          <a:p>
            <a:r>
              <a:rPr lang="fr-FR" sz="1800" dirty="0" smtClean="0">
                <a:solidFill>
                  <a:schemeClr val="bg1"/>
                </a:solidFill>
              </a:rPr>
              <a:t>COBAZ vous </a:t>
            </a:r>
            <a:r>
              <a:rPr lang="fr-FR" sz="1800" dirty="0">
                <a:solidFill>
                  <a:schemeClr val="bg1"/>
                </a:solidFill>
              </a:rPr>
              <a:t>permet d'accéder au texte intégral des normes AFNOR, </a:t>
            </a:r>
            <a:r>
              <a:rPr lang="fr-FR" sz="1800" dirty="0" smtClean="0">
                <a:solidFill>
                  <a:schemeClr val="bg1"/>
                </a:solidFill>
              </a:rPr>
              <a:t>NF, NF EN ISO </a:t>
            </a:r>
            <a:r>
              <a:rPr lang="fr-FR" sz="1800" dirty="0">
                <a:solidFill>
                  <a:schemeClr val="bg1"/>
                </a:solidFill>
              </a:rPr>
              <a:t>et CEI, ainsi qu'à la réglementation technique française et européenne (JO, JOUE). </a:t>
            </a:r>
          </a:p>
          <a:p>
            <a:r>
              <a:rPr lang="fr-FR" sz="1800" u="sng" dirty="0">
                <a:solidFill>
                  <a:schemeClr val="bg1"/>
                </a:solidFill>
                <a:hlinkClick r:id="rId3"/>
              </a:rPr>
              <a:t>https://cobaz.afnor.org/</a:t>
            </a:r>
            <a:endParaRPr lang="fr-FR" sz="1800" dirty="0">
              <a:solidFill>
                <a:schemeClr val="bg1"/>
              </a:solidFill>
            </a:endParaRPr>
          </a:p>
          <a:p>
            <a:r>
              <a:rPr lang="fr-FR" sz="1800" dirty="0">
                <a:solidFill>
                  <a:schemeClr val="bg1"/>
                </a:solidFill>
              </a:rPr>
              <a:t> </a:t>
            </a:r>
            <a:endParaRPr lang="fr-FR" sz="1800" dirty="0" smtClean="0">
              <a:solidFill>
                <a:schemeClr val="bg1"/>
              </a:solidFill>
            </a:endParaRPr>
          </a:p>
          <a:p>
            <a:r>
              <a:rPr lang="fr-FR" sz="1800" dirty="0" smtClean="0">
                <a:solidFill>
                  <a:schemeClr val="bg1"/>
                </a:solidFill>
              </a:rPr>
              <a:t>Connexion automatique par adresse IP ENSAIT uniquement  </a:t>
            </a:r>
            <a:endParaRPr lang="fr-FR" sz="1800" dirty="0">
              <a:solidFill>
                <a:schemeClr val="bg1"/>
              </a:solidFill>
            </a:endParaRPr>
          </a:p>
          <a:p>
            <a:pPr marL="0" indent="0">
              <a:buNone/>
            </a:pPr>
            <a:endParaRPr lang="fr-FR" altLang="fr-FR" sz="1800" dirty="0">
              <a:solidFill>
                <a:schemeClr val="bg1"/>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917" y="1805670"/>
            <a:ext cx="2361151" cy="811192"/>
          </a:xfrm>
          <a:prstGeom prst="rect">
            <a:avLst/>
          </a:prstGeom>
        </p:spPr>
      </p:pic>
    </p:spTree>
    <p:extLst>
      <p:ext uri="{BB962C8B-B14F-4D97-AF65-F5344CB8AC3E}">
        <p14:creationId xmlns:p14="http://schemas.microsoft.com/office/powerpoint/2010/main" val="28781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 : </a:t>
            </a:r>
            <a:r>
              <a:rPr lang="fr-FR" altLang="fr-FR" dirty="0" err="1" smtClean="0">
                <a:solidFill>
                  <a:srgbClr val="92D050"/>
                </a:solidFill>
              </a:rPr>
              <a:t>Ebooks</a:t>
            </a:r>
            <a:endParaRPr lang="fr-FR" altLang="fr-FR" dirty="0" smtClean="0">
              <a:solidFill>
                <a:srgbClr val="92D050"/>
              </a:solidFill>
            </a:endParaRPr>
          </a:p>
        </p:txBody>
      </p:sp>
      <p:sp>
        <p:nvSpPr>
          <p:cNvPr id="38915" name="Espace réservé du contenu 2"/>
          <p:cNvSpPr>
            <a:spLocks noGrp="1"/>
          </p:cNvSpPr>
          <p:nvPr>
            <p:ph idx="1"/>
          </p:nvPr>
        </p:nvSpPr>
        <p:spPr>
          <a:xfrm>
            <a:off x="1981200" y="1719943"/>
            <a:ext cx="8229600" cy="4406220"/>
          </a:xfrm>
        </p:spPr>
        <p:txBody>
          <a:bodyPr/>
          <a:lstStyle/>
          <a:p>
            <a:r>
              <a:rPr lang="fr-FR" altLang="fr-FR" sz="1800" b="1" dirty="0">
                <a:solidFill>
                  <a:schemeClr val="bg1"/>
                </a:solidFill>
              </a:rPr>
              <a:t>SCHOLARVOX de CYBERLIBRIS : Plateforme de E-BOOKS </a:t>
            </a:r>
            <a:endParaRPr lang="fr-FR" altLang="fr-FR" sz="1800" dirty="0">
              <a:solidFill>
                <a:schemeClr val="bg1"/>
              </a:solidFill>
            </a:endParaRPr>
          </a:p>
        </p:txBody>
      </p:sp>
      <p:sp>
        <p:nvSpPr>
          <p:cNvPr id="5" name="Rectangle 4"/>
          <p:cNvSpPr/>
          <p:nvPr/>
        </p:nvSpPr>
        <p:spPr>
          <a:xfrm>
            <a:off x="2449286" y="2100944"/>
            <a:ext cx="6803570" cy="4524315"/>
          </a:xfrm>
          <a:prstGeom prst="rect">
            <a:avLst/>
          </a:prstGeom>
        </p:spPr>
        <p:txBody>
          <a:bodyPr wrap="square">
            <a:spAutoFit/>
          </a:bodyPr>
          <a:lstStyle/>
          <a:p>
            <a:pPr defTabSz="457200" fontAlgn="base">
              <a:spcBef>
                <a:spcPct val="0"/>
              </a:spcBef>
              <a:spcAft>
                <a:spcPct val="0"/>
              </a:spcAft>
            </a:pPr>
            <a:r>
              <a:rPr lang="fr-FR" sz="1400" dirty="0">
                <a:solidFill>
                  <a:prstClr val="white"/>
                </a:solidFill>
                <a:latin typeface="Arial" charset="0"/>
                <a:cs typeface="Arial" charset="0"/>
              </a:rPr>
              <a:t>La plate-forme </a:t>
            </a:r>
            <a:r>
              <a:rPr lang="fr-FR" sz="1400" dirty="0" err="1">
                <a:solidFill>
                  <a:prstClr val="white"/>
                </a:solidFill>
                <a:latin typeface="Arial" charset="0"/>
                <a:cs typeface="Arial" charset="0"/>
              </a:rPr>
              <a:t>ScholarVox</a:t>
            </a:r>
            <a:r>
              <a:rPr lang="fr-FR" sz="1400" dirty="0">
                <a:solidFill>
                  <a:prstClr val="white"/>
                </a:solidFill>
                <a:latin typeface="Arial" charset="0"/>
                <a:cs typeface="Arial" charset="0"/>
              </a:rPr>
              <a:t> Sciences permet : </a:t>
            </a:r>
          </a:p>
          <a:p>
            <a:pPr defTabSz="457200" fontAlgn="base">
              <a:spcBef>
                <a:spcPct val="0"/>
              </a:spcBef>
              <a:spcAft>
                <a:spcPct val="0"/>
              </a:spcAft>
            </a:pPr>
            <a:r>
              <a:rPr lang="fr-FR" sz="1400" dirty="0">
                <a:solidFill>
                  <a:prstClr val="white"/>
                </a:solidFill>
                <a:latin typeface="Arial" charset="0"/>
                <a:cs typeface="Arial" charset="0"/>
              </a:rPr>
              <a:t>•Une recherche dans plus de 4000 ouvrages (de nombreux domaines : matériaux, physique, chimie, économie, management, communication…) •</a:t>
            </a:r>
            <a:br>
              <a:rPr lang="fr-FR" sz="1400" dirty="0">
                <a:solidFill>
                  <a:prstClr val="white"/>
                </a:solidFill>
                <a:latin typeface="Arial" charset="0"/>
                <a:cs typeface="Arial" charset="0"/>
              </a:rPr>
            </a:br>
            <a:endParaRPr lang="fr-FR" sz="1400" dirty="0">
              <a:solidFill>
                <a:prstClr val="white"/>
              </a:solidFill>
              <a:latin typeface="Arial" charset="0"/>
              <a:cs typeface="Arial" charset="0"/>
            </a:endParaRPr>
          </a:p>
          <a:p>
            <a:pPr defTabSz="457200" fontAlgn="base">
              <a:spcBef>
                <a:spcPct val="0"/>
              </a:spcBef>
              <a:spcAft>
                <a:spcPct val="0"/>
              </a:spcAft>
            </a:pPr>
            <a:r>
              <a:rPr lang="fr-FR" sz="1400" dirty="0">
                <a:solidFill>
                  <a:prstClr val="white"/>
                </a:solidFill>
                <a:latin typeface="Arial" charset="0"/>
                <a:cs typeface="Arial" charset="0"/>
              </a:rPr>
              <a:t>La possibilité pour les professeurs de créer rapidement et simplement des « étagères de cours » contenant les ouvrages à étudier ou analyser. •La possibilité pour les professeurs d’ajouter leurs notes et consignes au sein de ces étagères de cours. •La possibilité pour les élèves d’avoir accès rapidement à ces étagères de cours et de n’importe quel endroit. </a:t>
            </a:r>
          </a:p>
          <a:p>
            <a:pPr defTabSz="457200" fontAlgn="base">
              <a:spcBef>
                <a:spcPct val="0"/>
              </a:spcBef>
              <a:spcAft>
                <a:spcPct val="0"/>
              </a:spcAft>
            </a:pPr>
            <a:endParaRPr lang="fr-FR" sz="1400" dirty="0">
              <a:solidFill>
                <a:prstClr val="white"/>
              </a:solidFill>
              <a:latin typeface="Arial" charset="0"/>
              <a:cs typeface="Arial" charset="0"/>
            </a:endParaRPr>
          </a:p>
          <a:p>
            <a:pPr defTabSz="457200" fontAlgn="base">
              <a:spcBef>
                <a:spcPct val="0"/>
              </a:spcBef>
              <a:spcAft>
                <a:spcPct val="0"/>
              </a:spcAft>
            </a:pPr>
            <a:r>
              <a:rPr lang="fr-FR" sz="1400" dirty="0">
                <a:solidFill>
                  <a:prstClr val="white"/>
                </a:solidFill>
                <a:latin typeface="Arial" charset="0"/>
                <a:cs typeface="Arial" charset="0"/>
              </a:rPr>
              <a:t>La possibilité pour les élèves de créer des groupes de travail ou des dossiers personnels. </a:t>
            </a:r>
          </a:p>
          <a:p>
            <a:pPr defTabSz="457200" fontAlgn="base">
              <a:spcBef>
                <a:spcPct val="0"/>
              </a:spcBef>
              <a:spcAft>
                <a:spcPct val="0"/>
              </a:spcAft>
            </a:pPr>
            <a:endParaRPr lang="fr-FR" sz="1400" dirty="0">
              <a:solidFill>
                <a:prstClr val="white"/>
              </a:solidFill>
              <a:latin typeface="Arial" charset="0"/>
              <a:cs typeface="Arial" charset="0"/>
            </a:endParaRPr>
          </a:p>
          <a:p>
            <a:pPr defTabSz="457200" fontAlgn="base">
              <a:spcBef>
                <a:spcPct val="0"/>
              </a:spcBef>
              <a:spcAft>
                <a:spcPct val="0"/>
              </a:spcAft>
            </a:pPr>
            <a:r>
              <a:rPr lang="fr-FR" sz="1400" dirty="0">
                <a:solidFill>
                  <a:prstClr val="white"/>
                </a:solidFill>
                <a:latin typeface="Arial" charset="0"/>
                <a:cs typeface="Arial" charset="0"/>
              </a:rPr>
              <a:t>La connexion se fait par adresse IP.</a:t>
            </a:r>
            <a:br>
              <a:rPr lang="fr-FR" sz="1400" dirty="0">
                <a:solidFill>
                  <a:prstClr val="white"/>
                </a:solidFill>
                <a:latin typeface="Arial" charset="0"/>
                <a:cs typeface="Arial" charset="0"/>
              </a:rPr>
            </a:br>
            <a:r>
              <a:rPr lang="fr-FR" sz="1400" dirty="0">
                <a:solidFill>
                  <a:prstClr val="white"/>
                </a:solidFill>
                <a:latin typeface="Arial" charset="0"/>
                <a:cs typeface="Arial" charset="0"/>
              </a:rPr>
              <a:t>Vous pouvez donc vous connecter à partir d'un poste ENSAIT et vous créer un compte utilisateur, à cette adresse : </a:t>
            </a:r>
            <a:r>
              <a:rPr lang="fr-FR" sz="1400" dirty="0">
                <a:solidFill>
                  <a:prstClr val="white"/>
                </a:solidFill>
                <a:latin typeface="Arial" charset="0"/>
                <a:cs typeface="Arial" charset="0"/>
                <a:hlinkClick r:id="rId3" tooltip="http://univ.scholarvox.com"/>
              </a:rPr>
              <a:t>http://univ.scholarvox.com</a:t>
            </a:r>
            <a:r>
              <a:rPr lang="fr-FR" sz="1400" dirty="0">
                <a:solidFill>
                  <a:prstClr val="white"/>
                </a:solidFill>
                <a:latin typeface="Arial" charset="0"/>
                <a:cs typeface="Arial" charset="0"/>
              </a:rPr>
              <a:t> </a:t>
            </a:r>
            <a:br>
              <a:rPr lang="fr-FR" sz="1400" dirty="0">
                <a:solidFill>
                  <a:prstClr val="white"/>
                </a:solidFill>
                <a:latin typeface="Arial" charset="0"/>
                <a:cs typeface="Arial" charset="0"/>
              </a:rPr>
            </a:br>
            <a:r>
              <a:rPr lang="fr-FR" sz="1400" dirty="0">
                <a:solidFill>
                  <a:prstClr val="white"/>
                </a:solidFill>
                <a:latin typeface="Arial" charset="0"/>
                <a:cs typeface="Arial" charset="0"/>
              </a:rPr>
              <a:t>Playlist ENSAIT (à alimenter !)</a:t>
            </a:r>
            <a:br>
              <a:rPr lang="fr-FR" sz="1400" dirty="0">
                <a:solidFill>
                  <a:prstClr val="white"/>
                </a:solidFill>
                <a:latin typeface="Arial" charset="0"/>
                <a:cs typeface="Arial" charset="0"/>
              </a:rPr>
            </a:br>
            <a:r>
              <a:rPr lang="fr-FR" sz="1400" dirty="0">
                <a:solidFill>
                  <a:prstClr val="white"/>
                </a:solidFill>
                <a:latin typeface="Arial" charset="0"/>
                <a:cs typeface="Arial" charset="0"/>
                <a:hlinkClick r:id="rId4" tooltip="http://univ.scholarvox.com/qlq/1926"/>
              </a:rPr>
              <a:t>http://univ.scholarvox.com/qlq/1926</a:t>
            </a:r>
            <a:endParaRPr lang="fr-FR" sz="1400" dirty="0">
              <a:solidFill>
                <a:prstClr val="white"/>
              </a:solidFill>
              <a:latin typeface="Arial" charset="0"/>
              <a:cs typeface="Arial" charset="0"/>
            </a:endParaRPr>
          </a:p>
          <a:p>
            <a:pPr defTabSz="457200" fontAlgn="base">
              <a:spcBef>
                <a:spcPct val="0"/>
              </a:spcBef>
              <a:spcAft>
                <a:spcPct val="0"/>
              </a:spcAft>
            </a:pPr>
            <a:r>
              <a:rPr lang="fr-FR" dirty="0">
                <a:solidFill>
                  <a:prstClr val="white"/>
                </a:solidFill>
                <a:latin typeface="Arial" charset="0"/>
                <a:cs typeface="Arial" charset="0"/>
              </a:rPr>
              <a:t/>
            </a:r>
            <a:br>
              <a:rPr lang="fr-FR" dirty="0">
                <a:solidFill>
                  <a:prstClr val="white"/>
                </a:solidFill>
                <a:latin typeface="Arial" charset="0"/>
                <a:cs typeface="Arial" charset="0"/>
              </a:rPr>
            </a:br>
            <a:endParaRPr lang="fr-FR" dirty="0">
              <a:solidFill>
                <a:prstClr val="white"/>
              </a:solidFill>
              <a:latin typeface="Arial" charset="0"/>
              <a:cs typeface="Arial"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736" y="1319668"/>
            <a:ext cx="1841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0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a:t>
            </a:r>
          </a:p>
        </p:txBody>
      </p:sp>
      <p:sp>
        <p:nvSpPr>
          <p:cNvPr id="38915" name="Espace réservé du contenu 2"/>
          <p:cNvSpPr>
            <a:spLocks noGrp="1"/>
          </p:cNvSpPr>
          <p:nvPr>
            <p:ph idx="1"/>
          </p:nvPr>
        </p:nvSpPr>
        <p:spPr>
          <a:xfrm>
            <a:off x="1981200" y="1719943"/>
            <a:ext cx="8229600" cy="4406220"/>
          </a:xfrm>
        </p:spPr>
        <p:txBody>
          <a:bodyPr/>
          <a:lstStyle/>
          <a:p>
            <a:r>
              <a:rPr lang="fr-FR" altLang="fr-FR" sz="1800" b="1" dirty="0">
                <a:solidFill>
                  <a:schemeClr val="bg1"/>
                </a:solidFill>
              </a:rPr>
              <a:t>KOMPASS INTERNATIONAL </a:t>
            </a:r>
          </a:p>
          <a:p>
            <a:endParaRPr lang="fr-FR" sz="1800" b="1" dirty="0">
              <a:solidFill>
                <a:schemeClr val="bg1"/>
              </a:solidFill>
            </a:endParaRPr>
          </a:p>
          <a:p>
            <a:r>
              <a:rPr lang="fr-FR" sz="1400" dirty="0">
                <a:solidFill>
                  <a:schemeClr val="bg1"/>
                </a:solidFill>
              </a:rPr>
              <a:t>Bases de données/annuaire des entreprises </a:t>
            </a:r>
          </a:p>
          <a:p>
            <a:r>
              <a:rPr lang="fr-FR" sz="1400" dirty="0" err="1">
                <a:solidFill>
                  <a:schemeClr val="bg1"/>
                </a:solidFill>
              </a:rPr>
              <a:t>Kompass</a:t>
            </a:r>
            <a:r>
              <a:rPr lang="fr-FR" sz="1400" dirty="0">
                <a:solidFill>
                  <a:schemeClr val="bg1"/>
                </a:solidFill>
              </a:rPr>
              <a:t> est l’un des rares acteurs du marché qui décrit précisément l’activité des entreprises. Ses informations sont collectées à la source et mises à jour régulièrement tout au long de l’année</a:t>
            </a:r>
            <a:endParaRPr lang="fr-FR" sz="1400" dirty="0">
              <a:solidFill>
                <a:schemeClr val="bg1"/>
              </a:solidFill>
              <a:hlinkClick r:id="rId3"/>
            </a:endParaRPr>
          </a:p>
          <a:p>
            <a:r>
              <a:rPr lang="fr-FR" sz="1800" dirty="0">
                <a:solidFill>
                  <a:schemeClr val="bg1"/>
                </a:solidFill>
              </a:rPr>
              <a:t>L’abonnement est accessible par accès IP via l’URL :</a:t>
            </a:r>
            <a:br>
              <a:rPr lang="fr-FR" sz="1800" dirty="0">
                <a:solidFill>
                  <a:schemeClr val="bg1"/>
                </a:solidFill>
              </a:rPr>
            </a:br>
            <a:r>
              <a:rPr lang="fr-FR" sz="1800" dirty="0">
                <a:hlinkClick r:id="rId4" tooltip="http://fr.kompass.com/ebol/ip"/>
              </a:rPr>
              <a:t>http://fr.kompass.com/ebol/ip</a:t>
            </a:r>
            <a:endParaRPr lang="fr-FR" altLang="fr-FR" sz="1800" dirty="0">
              <a:solidFill>
                <a:schemeClr val="bg1"/>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298" y="1516744"/>
            <a:ext cx="262096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3736420"/>
            <a:ext cx="5246914" cy="2264579"/>
          </a:xfrm>
          <a:prstGeom prst="rect">
            <a:avLst/>
          </a:prstGeom>
        </p:spPr>
      </p:pic>
    </p:spTree>
    <p:extLst>
      <p:ext uri="{BB962C8B-B14F-4D97-AF65-F5344CB8AC3E}">
        <p14:creationId xmlns:p14="http://schemas.microsoft.com/office/powerpoint/2010/main" val="18646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altLang="fr-FR" dirty="0" smtClean="0">
                <a:solidFill>
                  <a:srgbClr val="92D050"/>
                </a:solidFill>
              </a:rPr>
              <a:t>Les ressources électroniques</a:t>
            </a:r>
          </a:p>
        </p:txBody>
      </p:sp>
      <p:sp>
        <p:nvSpPr>
          <p:cNvPr id="38915" name="Espace réservé du contenu 2"/>
          <p:cNvSpPr>
            <a:spLocks noGrp="1"/>
          </p:cNvSpPr>
          <p:nvPr>
            <p:ph idx="1"/>
          </p:nvPr>
        </p:nvSpPr>
        <p:spPr>
          <a:xfrm>
            <a:off x="1981200" y="1719943"/>
            <a:ext cx="8229600" cy="4406220"/>
          </a:xfrm>
        </p:spPr>
        <p:txBody>
          <a:bodyPr/>
          <a:lstStyle/>
          <a:p>
            <a:r>
              <a:rPr lang="fr-FR" altLang="fr-FR" sz="1800" b="1" dirty="0">
                <a:solidFill>
                  <a:schemeClr val="bg1"/>
                </a:solidFill>
              </a:rPr>
              <a:t>Les licences nationales </a:t>
            </a:r>
          </a:p>
          <a:p>
            <a:endParaRPr lang="fr-FR" sz="1800" b="1" dirty="0">
              <a:solidFill>
                <a:schemeClr val="bg1"/>
              </a:solidFill>
            </a:endParaRP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a:p>
            <a:r>
              <a:rPr lang="fr-FR" sz="1400" b="1" dirty="0">
                <a:solidFill>
                  <a:schemeClr val="bg1"/>
                </a:solidFill>
              </a:rPr>
              <a:t>Le projet ISTEX est un vaste programme d’acquisition de ressources scientifiques visant à créer une bibliothèque numérique aux meilleurs standards internationaux, accessible à distance par tous les membres des établissements de l’enseignement supérieur et de la recherche.</a:t>
            </a:r>
          </a:p>
          <a:p>
            <a:endParaRPr lang="fr-FR" sz="1400" b="1" dirty="0">
              <a:solidFill>
                <a:schemeClr val="bg1"/>
              </a:solidFill>
            </a:endParaRPr>
          </a:p>
          <a:p>
            <a:r>
              <a:rPr lang="fr-FR" sz="1400" b="1" dirty="0">
                <a:solidFill>
                  <a:schemeClr val="bg1"/>
                </a:solidFill>
              </a:rPr>
              <a:t>Liste des licences nationales acquises, accessibles par adresses IP de tous les établissements de la communauté universitaire française :</a:t>
            </a:r>
            <a:br>
              <a:rPr lang="fr-FR" sz="1400" b="1" dirty="0">
                <a:solidFill>
                  <a:schemeClr val="bg1"/>
                </a:solidFill>
              </a:rPr>
            </a:br>
            <a:endParaRPr lang="fr-FR" sz="1400" b="1" dirty="0">
              <a:solidFill>
                <a:schemeClr val="bg1"/>
              </a:solidFill>
            </a:endParaRPr>
          </a:p>
          <a:p>
            <a:r>
              <a:rPr lang="fr-FR" sz="1400" b="1" dirty="0">
                <a:solidFill>
                  <a:schemeClr val="bg1"/>
                </a:solidFill>
                <a:hlinkClick r:id="rId3"/>
              </a:rPr>
              <a:t>http://www.istex.fr/ressources-acquises/</a:t>
            </a:r>
            <a:endParaRPr lang="fr-FR" sz="1400" b="1" dirty="0">
              <a:solidFill>
                <a:schemeClr val="bg1"/>
              </a:solidFill>
            </a:endParaRPr>
          </a:p>
          <a:p>
            <a:endParaRPr lang="fr-FR" altLang="fr-FR" sz="1400" b="1" dirty="0">
              <a:solidFill>
                <a:schemeClr val="bg1"/>
              </a:solidFill>
            </a:endParaRPr>
          </a:p>
          <a:p>
            <a:endParaRPr lang="fr-FR" altLang="fr-FR" sz="1400" dirty="0">
              <a:solidFill>
                <a:schemeClr val="bg1"/>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486" y="1417639"/>
            <a:ext cx="3296314" cy="1439969"/>
          </a:xfrm>
          <a:prstGeom prst="rect">
            <a:avLst/>
          </a:prstGeom>
        </p:spPr>
      </p:pic>
    </p:spTree>
    <p:extLst>
      <p:ext uri="{BB962C8B-B14F-4D97-AF65-F5344CB8AC3E}">
        <p14:creationId xmlns:p14="http://schemas.microsoft.com/office/powerpoint/2010/main" val="230574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609600" y="274638"/>
            <a:ext cx="10379825" cy="639762"/>
          </a:xfrm>
        </p:spPr>
        <p:txBody>
          <a:bodyPr/>
          <a:lstStyle/>
          <a:p>
            <a:r>
              <a:rPr lang="fr-FR" altLang="fr-FR" dirty="0" smtClean="0">
                <a:solidFill>
                  <a:srgbClr val="92D050"/>
                </a:solidFill>
              </a:rPr>
              <a:t>Le SIGB</a:t>
            </a:r>
          </a:p>
        </p:txBody>
      </p:sp>
      <p:sp>
        <p:nvSpPr>
          <p:cNvPr id="39939" name="Espace réservé du contenu 2"/>
          <p:cNvSpPr>
            <a:spLocks noGrp="1"/>
          </p:cNvSpPr>
          <p:nvPr>
            <p:ph idx="1"/>
          </p:nvPr>
        </p:nvSpPr>
        <p:spPr>
          <a:xfrm>
            <a:off x="609600" y="938780"/>
            <a:ext cx="10972800" cy="4525963"/>
          </a:xfrm>
        </p:spPr>
        <p:txBody>
          <a:bodyPr/>
          <a:lstStyle/>
          <a:p>
            <a:r>
              <a:rPr lang="fr-FR" altLang="fr-FR" dirty="0" smtClean="0">
                <a:solidFill>
                  <a:schemeClr val="bg1"/>
                </a:solidFill>
              </a:rPr>
              <a:t>Une convention de partenariat nous lie à l’Université de Lille et à LILLIAD </a:t>
            </a:r>
          </a:p>
          <a:p>
            <a:pPr>
              <a:buFont typeface="Arial" charset="0"/>
              <a:buNone/>
            </a:pPr>
            <a:r>
              <a:rPr lang="fr-FR" altLang="fr-FR" dirty="0" smtClean="0">
                <a:solidFill>
                  <a:schemeClr val="bg1"/>
                </a:solidFill>
              </a:rPr>
              <a:t/>
            </a:r>
            <a:br>
              <a:rPr lang="fr-FR" altLang="fr-FR" dirty="0" smtClean="0">
                <a:solidFill>
                  <a:schemeClr val="bg1"/>
                </a:solidFill>
              </a:rPr>
            </a:br>
            <a:endParaRPr lang="fr-FR" altLang="fr-FR" dirty="0" smtClean="0">
              <a:solidFill>
                <a:schemeClr val="bg1"/>
              </a:solidFill>
            </a:endParaRPr>
          </a:p>
          <a:p>
            <a:pPr marL="0" indent="0">
              <a:buNone/>
            </a:pPr>
            <a:r>
              <a:rPr lang="fr-FR" altLang="fr-FR" sz="2000" dirty="0">
                <a:solidFill>
                  <a:schemeClr val="bg1"/>
                </a:solidFill>
              </a:rPr>
              <a:t>Vous trouverez dans ce catalogue tous nos ouvrages, rapports de stage et nos e-books,</a:t>
            </a:r>
            <a:br>
              <a:rPr lang="fr-FR" altLang="fr-FR" sz="2000" dirty="0">
                <a:solidFill>
                  <a:schemeClr val="bg1"/>
                </a:solidFill>
              </a:rPr>
            </a:br>
            <a:r>
              <a:rPr lang="fr-FR" altLang="fr-FR" sz="2400" dirty="0">
                <a:solidFill>
                  <a:schemeClr val="bg1"/>
                </a:solidFill>
              </a:rPr>
              <a:t/>
            </a:r>
            <a:br>
              <a:rPr lang="fr-FR" altLang="fr-FR" sz="2400" dirty="0">
                <a:solidFill>
                  <a:schemeClr val="bg1"/>
                </a:solidFill>
              </a:rPr>
            </a:br>
            <a:r>
              <a:rPr lang="fr-FR" altLang="fr-FR" sz="2400" dirty="0">
                <a:solidFill>
                  <a:schemeClr val="bg1"/>
                </a:solidFill>
                <a:hlinkClick r:id="rId2"/>
              </a:rPr>
              <a:t>https://</a:t>
            </a:r>
            <a:r>
              <a:rPr lang="fr-FR" altLang="fr-FR" sz="2400" dirty="0" smtClean="0">
                <a:solidFill>
                  <a:schemeClr val="bg1"/>
                </a:solidFill>
                <a:hlinkClick r:id="rId2"/>
              </a:rPr>
              <a:t>lillocat.univ-lille.fr</a:t>
            </a:r>
            <a:r>
              <a:rPr lang="fr-FR" altLang="fr-FR" sz="2400" dirty="0" smtClean="0">
                <a:solidFill>
                  <a:schemeClr val="bg1"/>
                </a:solidFill>
              </a:rPr>
              <a:t/>
            </a:r>
            <a:br>
              <a:rPr lang="fr-FR" altLang="fr-FR" sz="2400" dirty="0" smtClean="0">
                <a:solidFill>
                  <a:schemeClr val="bg1"/>
                </a:solidFill>
              </a:rPr>
            </a:br>
            <a:r>
              <a:rPr lang="fr-FR" altLang="fr-FR" sz="2400" dirty="0" smtClean="0">
                <a:solidFill>
                  <a:schemeClr val="bg1"/>
                </a:solidFill>
              </a:rPr>
              <a:t>Privilégiez la vue spécifique ENSAIT </a:t>
            </a:r>
            <a:r>
              <a:rPr lang="fr-FR" altLang="fr-FR" sz="2400" dirty="0" smtClean="0">
                <a:solidFill>
                  <a:schemeClr val="bg1"/>
                </a:solidFill>
                <a:sym typeface="Wingdings" panose="05000000000000000000" pitchFamily="2" charset="2"/>
              </a:rPr>
              <a:t> </a:t>
            </a:r>
            <a:r>
              <a:rPr lang="fr-FR" altLang="fr-FR" sz="2400" dirty="0" smtClean="0">
                <a:solidFill>
                  <a:schemeClr val="bg1"/>
                </a:solidFill>
              </a:rPr>
              <a:t/>
            </a:r>
            <a:br>
              <a:rPr lang="fr-FR" altLang="fr-FR" sz="2400" dirty="0" smtClean="0">
                <a:solidFill>
                  <a:schemeClr val="bg1"/>
                </a:solidFill>
              </a:rPr>
            </a:br>
            <a:r>
              <a:rPr lang="fr-FR" sz="2400" u="sng" dirty="0">
                <a:hlinkClick r:id="rId3"/>
              </a:rPr>
              <a:t>https://lillocat.univ-lille.fr/discovery/search?vid=33UDLILLE_INST:ENSAIT</a:t>
            </a:r>
            <a:endParaRPr lang="fr-FR" sz="2400" dirty="0"/>
          </a:p>
          <a:p>
            <a:r>
              <a:rPr lang="fr-FR" altLang="fr-FR" sz="1600" dirty="0" smtClean="0">
                <a:solidFill>
                  <a:schemeClr val="bg1"/>
                </a:solidFill>
              </a:rPr>
              <a:t>Vous </a:t>
            </a:r>
            <a:r>
              <a:rPr lang="fr-FR" altLang="fr-FR" sz="1600" dirty="0">
                <a:solidFill>
                  <a:schemeClr val="bg1"/>
                </a:solidFill>
              </a:rPr>
              <a:t>connecter avec vos identifiants ENSAIT </a:t>
            </a:r>
          </a:p>
          <a:p>
            <a:pPr>
              <a:buFont typeface="Arial" charset="0"/>
              <a:buNone/>
            </a:pPr>
            <a:endParaRPr lang="fr-FR" altLang="fr-FR" dirty="0" smtClean="0">
              <a:solidFill>
                <a:schemeClr val="bg1"/>
              </a:solidFill>
            </a:endParaRPr>
          </a:p>
        </p:txBody>
      </p:sp>
      <p:pic>
        <p:nvPicPr>
          <p:cNvPr id="4" name="Image 3" descr="39859_EEEEE-SCD-WEB-20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7363" y="1619371"/>
            <a:ext cx="30686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logo_Alep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6069" y="5591175"/>
            <a:ext cx="31289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90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92D050"/>
                </a:solidFill>
              </a:rPr>
              <a:t>PEB (Prêt entre Bibliothèques)</a:t>
            </a:r>
            <a:endParaRPr lang="fr-FR" dirty="0">
              <a:solidFill>
                <a:srgbClr val="92D050"/>
              </a:solidFill>
            </a:endParaRPr>
          </a:p>
        </p:txBody>
      </p:sp>
      <p:sp>
        <p:nvSpPr>
          <p:cNvPr id="3" name="Espace réservé du contenu 2"/>
          <p:cNvSpPr>
            <a:spLocks noGrp="1"/>
          </p:cNvSpPr>
          <p:nvPr>
            <p:ph idx="1"/>
          </p:nvPr>
        </p:nvSpPr>
        <p:spPr/>
        <p:txBody>
          <a:bodyPr/>
          <a:lstStyle/>
          <a:p>
            <a:r>
              <a:rPr lang="fr-FR" dirty="0" smtClean="0">
                <a:solidFill>
                  <a:schemeClr val="bg1"/>
                </a:solidFill>
              </a:rPr>
              <a:t>Le PEB est un système mis en place dans l’Enseignement Supérieur, nous pouvoir faire venir un document disponible pour le PEB de n’importe quelle BU françaises.</a:t>
            </a:r>
            <a:br>
              <a:rPr lang="fr-FR" dirty="0" smtClean="0">
                <a:solidFill>
                  <a:schemeClr val="bg1"/>
                </a:solidFill>
              </a:rPr>
            </a:br>
            <a:r>
              <a:rPr lang="fr-FR" dirty="0" smtClean="0">
                <a:solidFill>
                  <a:schemeClr val="bg1"/>
                </a:solidFill>
              </a:rPr>
              <a:t>Le prêt dure en général 3 à 4 semaines, puis on renvoie le document. </a:t>
            </a:r>
            <a:r>
              <a:rPr lang="fr-FR" smtClean="0">
                <a:solidFill>
                  <a:schemeClr val="bg1"/>
                </a:solidFill>
              </a:rPr>
              <a:t>Service pris </a:t>
            </a:r>
            <a:r>
              <a:rPr lang="fr-FR" dirty="0" smtClean="0">
                <a:solidFill>
                  <a:schemeClr val="bg1"/>
                </a:solidFill>
              </a:rPr>
              <a:t>en charge par la Bibliothèque</a:t>
            </a:r>
            <a:br>
              <a:rPr lang="fr-FR" dirty="0" smtClean="0">
                <a:solidFill>
                  <a:schemeClr val="bg1"/>
                </a:solidFill>
              </a:rPr>
            </a:br>
            <a:r>
              <a:rPr lang="fr-FR" dirty="0" smtClean="0">
                <a:solidFill>
                  <a:schemeClr val="bg1"/>
                </a:solidFill>
              </a:rPr>
              <a:t/>
            </a:r>
            <a:br>
              <a:rPr lang="fr-FR" dirty="0" smtClean="0">
                <a:solidFill>
                  <a:schemeClr val="bg1"/>
                </a:solidFill>
              </a:rPr>
            </a:br>
            <a:r>
              <a:rPr lang="fr-FR" dirty="0" smtClean="0">
                <a:solidFill>
                  <a:schemeClr val="bg1"/>
                </a:solidFill>
              </a:rPr>
              <a:t>Pour consulter le catalogue des établissements Enseignement Sup : le SUDOC de l’ABES (Agence Bibliographique </a:t>
            </a:r>
            <a:r>
              <a:rPr lang="fr-FR" dirty="0">
                <a:solidFill>
                  <a:schemeClr val="bg1"/>
                </a:solidFill>
              </a:rPr>
              <a:t>de l’Enseignement Sup) : </a:t>
            </a:r>
            <a:r>
              <a:rPr lang="fr-FR" dirty="0">
                <a:solidFill>
                  <a:schemeClr val="bg1"/>
                </a:solidFill>
                <a:hlinkClick r:id="rId2"/>
              </a:rPr>
              <a:t>https://www.sudoc.abes.fr</a:t>
            </a:r>
            <a:r>
              <a:rPr lang="fr-FR" dirty="0" smtClean="0">
                <a:solidFill>
                  <a:schemeClr val="bg1"/>
                </a:solidFill>
                <a:hlinkClick r:id="rId2"/>
              </a:rPr>
              <a:t>/</a:t>
            </a:r>
            <a:r>
              <a:rPr lang="fr-FR" dirty="0" smtClean="0">
                <a:solidFill>
                  <a:schemeClr val="bg1"/>
                </a:solidFill>
              </a:rPr>
              <a:t> </a:t>
            </a:r>
            <a:endParaRPr lang="fr-FR" dirty="0">
              <a:solidFill>
                <a:schemeClr val="bg1"/>
              </a:solidFill>
            </a:endParaRPr>
          </a:p>
        </p:txBody>
      </p:sp>
    </p:spTree>
    <p:extLst>
      <p:ext uri="{BB962C8B-B14F-4D97-AF65-F5344CB8AC3E}">
        <p14:creationId xmlns:p14="http://schemas.microsoft.com/office/powerpoint/2010/main" val="475673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r>
              <a:rPr lang="fr-FR" altLang="fr-FR" dirty="0" smtClean="0">
                <a:solidFill>
                  <a:srgbClr val="92D050"/>
                </a:solidFill>
              </a:rPr>
              <a:t>Infos pratiques</a:t>
            </a:r>
          </a:p>
        </p:txBody>
      </p:sp>
      <p:sp>
        <p:nvSpPr>
          <p:cNvPr id="41987" name="Espace réservé du contenu 2"/>
          <p:cNvSpPr>
            <a:spLocks noGrp="1"/>
          </p:cNvSpPr>
          <p:nvPr>
            <p:ph idx="1"/>
          </p:nvPr>
        </p:nvSpPr>
        <p:spPr/>
        <p:txBody>
          <a:bodyPr/>
          <a:lstStyle/>
          <a:p>
            <a:r>
              <a:rPr lang="fr-FR" altLang="fr-FR" sz="2000" dirty="0" smtClean="0">
                <a:solidFill>
                  <a:schemeClr val="bg1"/>
                </a:solidFill>
              </a:rPr>
              <a:t>Ouverture au public : 9h00-16h – mise à jour chaque semaine en fonction </a:t>
            </a:r>
            <a:r>
              <a:rPr lang="fr-FR" altLang="fr-FR" sz="2000" dirty="0">
                <a:solidFill>
                  <a:schemeClr val="bg1"/>
                </a:solidFill>
              </a:rPr>
              <a:t>des contraintes</a:t>
            </a:r>
            <a:br>
              <a:rPr lang="fr-FR" altLang="fr-FR" sz="2000" dirty="0">
                <a:solidFill>
                  <a:schemeClr val="bg1"/>
                </a:solidFill>
              </a:rPr>
            </a:br>
            <a:r>
              <a:rPr lang="fr-FR" altLang="fr-FR" sz="2000" dirty="0">
                <a:solidFill>
                  <a:schemeClr val="bg1"/>
                </a:solidFill>
                <a:hlinkClick r:id="rId2"/>
              </a:rPr>
              <a:t>https://doc.ensait.fr/contact</a:t>
            </a:r>
            <a:r>
              <a:rPr lang="fr-FR" altLang="fr-FR" sz="2000" dirty="0" smtClean="0">
                <a:solidFill>
                  <a:schemeClr val="bg1"/>
                </a:solidFill>
                <a:hlinkClick r:id="rId2"/>
              </a:rPr>
              <a:t>/</a:t>
            </a:r>
            <a:r>
              <a:rPr lang="fr-FR" altLang="fr-FR" sz="2000" dirty="0">
                <a:solidFill>
                  <a:schemeClr val="bg1"/>
                </a:solidFill>
              </a:rPr>
              <a:t/>
            </a:r>
            <a:br>
              <a:rPr lang="fr-FR" altLang="fr-FR" sz="2000" dirty="0">
                <a:solidFill>
                  <a:schemeClr val="bg1"/>
                </a:solidFill>
              </a:rPr>
            </a:br>
            <a:r>
              <a:rPr lang="fr-FR" altLang="fr-FR" sz="2000" dirty="0">
                <a:solidFill>
                  <a:schemeClr val="bg1"/>
                </a:solidFill>
                <a:hlinkClick r:id="rId3"/>
              </a:rPr>
              <a:t>https://</a:t>
            </a:r>
            <a:r>
              <a:rPr lang="fr-FR" altLang="fr-FR" sz="2000" dirty="0" smtClean="0">
                <a:solidFill>
                  <a:schemeClr val="bg1"/>
                </a:solidFill>
                <a:hlinkClick r:id="rId3"/>
              </a:rPr>
              <a:t>affluences.com/fr/sites/bibliotheque-de-lensait</a:t>
            </a:r>
            <a:endParaRPr lang="fr-FR" altLang="fr-FR" sz="2000" dirty="0" smtClean="0">
              <a:solidFill>
                <a:schemeClr val="bg1"/>
              </a:solidFill>
            </a:endParaRPr>
          </a:p>
          <a:p>
            <a:r>
              <a:rPr lang="fr-FR" altLang="fr-FR" sz="2000" dirty="0" smtClean="0">
                <a:solidFill>
                  <a:schemeClr val="bg1"/>
                </a:solidFill>
              </a:rPr>
              <a:t>Fermetures </a:t>
            </a:r>
            <a:r>
              <a:rPr lang="fr-FR" altLang="fr-FR" sz="2000" dirty="0" smtClean="0">
                <a:solidFill>
                  <a:schemeClr val="bg1"/>
                </a:solidFill>
              </a:rPr>
              <a:t>annuelles : 2 semaines à Noël, 4 semaines en été.</a:t>
            </a:r>
            <a:br>
              <a:rPr lang="fr-FR" altLang="fr-FR" sz="2000" dirty="0" smtClean="0">
                <a:solidFill>
                  <a:schemeClr val="bg1"/>
                </a:solidFill>
              </a:rPr>
            </a:br>
            <a:r>
              <a:rPr lang="fr-FR" altLang="fr-FR" sz="2000" dirty="0" smtClean="0">
                <a:solidFill>
                  <a:schemeClr val="bg1"/>
                </a:solidFill>
              </a:rPr>
              <a:t>Fermetures ponctuelles qui seront communiquées à l’avance</a:t>
            </a:r>
            <a:br>
              <a:rPr lang="fr-FR" altLang="fr-FR" sz="2000" dirty="0" smtClean="0">
                <a:solidFill>
                  <a:schemeClr val="bg1"/>
                </a:solidFill>
              </a:rPr>
            </a:br>
            <a:endParaRPr lang="fr-FR" altLang="fr-FR" sz="2000" dirty="0" smtClean="0">
              <a:solidFill>
                <a:schemeClr val="bg1"/>
              </a:solidFill>
            </a:endParaRPr>
          </a:p>
          <a:p>
            <a:r>
              <a:rPr lang="fr-FR" altLang="fr-FR" sz="2000" dirty="0" smtClean="0">
                <a:solidFill>
                  <a:schemeClr val="bg1"/>
                </a:solidFill>
              </a:rPr>
              <a:t>1,5 Personnel</a:t>
            </a:r>
            <a:br>
              <a:rPr lang="fr-FR" altLang="fr-FR" sz="2000" dirty="0" smtClean="0">
                <a:solidFill>
                  <a:schemeClr val="bg1"/>
                </a:solidFill>
              </a:rPr>
            </a:br>
            <a:r>
              <a:rPr lang="fr-FR" altLang="fr-FR" sz="2000" dirty="0" smtClean="0">
                <a:solidFill>
                  <a:schemeClr val="bg1"/>
                </a:solidFill>
              </a:rPr>
              <a:t>Domenica Szrama – Responsable Bibliothèque </a:t>
            </a:r>
            <a:r>
              <a:rPr lang="fr-FR" altLang="fr-FR" sz="2000" dirty="0" smtClean="0">
                <a:solidFill>
                  <a:schemeClr val="bg1"/>
                </a:solidFill>
                <a:hlinkClick r:id="rId4"/>
              </a:rPr>
              <a:t>domenica.szrama@ensait.fr</a:t>
            </a:r>
            <a:r>
              <a:rPr lang="fr-FR" altLang="fr-FR" sz="2000" dirty="0" smtClean="0">
                <a:solidFill>
                  <a:schemeClr val="bg1"/>
                </a:solidFill>
              </a:rPr>
              <a:t> 0320256474</a:t>
            </a:r>
            <a:br>
              <a:rPr lang="fr-FR" altLang="fr-FR" sz="2000" dirty="0" smtClean="0">
                <a:solidFill>
                  <a:schemeClr val="bg1"/>
                </a:solidFill>
              </a:rPr>
            </a:br>
            <a:r>
              <a:rPr lang="fr-FR" altLang="fr-FR" sz="2000" dirty="0" smtClean="0">
                <a:solidFill>
                  <a:schemeClr val="bg1"/>
                </a:solidFill>
              </a:rPr>
              <a:t>Frédéric </a:t>
            </a:r>
            <a:r>
              <a:rPr lang="fr-FR" altLang="fr-FR" sz="2000" dirty="0" err="1" smtClean="0">
                <a:solidFill>
                  <a:schemeClr val="bg1"/>
                </a:solidFill>
              </a:rPr>
              <a:t>Baudrin</a:t>
            </a:r>
            <a:r>
              <a:rPr lang="fr-FR" altLang="fr-FR" sz="2000" dirty="0" smtClean="0">
                <a:solidFill>
                  <a:schemeClr val="bg1"/>
                </a:solidFill>
              </a:rPr>
              <a:t> – Assistant Bibliothèque </a:t>
            </a:r>
            <a:r>
              <a:rPr lang="fr-FR" altLang="fr-FR" sz="2000" dirty="0" smtClean="0">
                <a:solidFill>
                  <a:schemeClr val="bg1"/>
                </a:solidFill>
                <a:hlinkClick r:id="rId5"/>
              </a:rPr>
              <a:t>frederic.baudrin@ensait.fr</a:t>
            </a:r>
            <a:r>
              <a:rPr lang="fr-FR" altLang="fr-FR" sz="2000" dirty="0" smtClean="0">
                <a:solidFill>
                  <a:schemeClr val="bg1"/>
                </a:solidFill>
              </a:rPr>
              <a:t> 0320256465 –présent les Lundi, Mardi, Mercredi et Jeudi les après-midi et le Vendredi matin</a:t>
            </a:r>
            <a:br>
              <a:rPr lang="fr-FR" altLang="fr-FR" sz="2000" dirty="0" smtClean="0">
                <a:solidFill>
                  <a:schemeClr val="bg1"/>
                </a:solidFill>
              </a:rPr>
            </a:br>
            <a:endParaRPr lang="fr-FR" altLang="fr-FR" sz="2000" dirty="0" smtClean="0">
              <a:solidFill>
                <a:schemeClr val="bg1"/>
              </a:solidFill>
            </a:endParaRPr>
          </a:p>
          <a:p>
            <a:r>
              <a:rPr lang="fr-FR" altLang="fr-FR" sz="2000" dirty="0" smtClean="0">
                <a:solidFill>
                  <a:schemeClr val="bg1"/>
                </a:solidFill>
              </a:rPr>
              <a:t>Services proposés : Veille / Revue de presse, PEB, Formations à la Méthodologie documentaire, Click and </a:t>
            </a:r>
            <a:r>
              <a:rPr lang="fr-FR" altLang="fr-FR" sz="2000" dirty="0" err="1" smtClean="0">
                <a:solidFill>
                  <a:schemeClr val="bg1"/>
                </a:solidFill>
              </a:rPr>
              <a:t>Collect</a:t>
            </a:r>
            <a:r>
              <a:rPr lang="fr-FR" altLang="fr-FR" sz="2000" dirty="0" smtClean="0">
                <a:solidFill>
                  <a:schemeClr val="bg1"/>
                </a:solidFill>
              </a:rPr>
              <a:t>, Recherches Bibliographiques …Animations culturelles.</a:t>
            </a:r>
          </a:p>
        </p:txBody>
      </p:sp>
      <p:pic>
        <p:nvPicPr>
          <p:cNvPr id="41988" name="Image 3" descr="img_infos_pratiques_814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2986" y="140494"/>
            <a:ext cx="17510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564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92D050"/>
                </a:solidFill>
              </a:rPr>
              <a:t>Réseaux</a:t>
            </a:r>
            <a:endParaRPr lang="fr-FR" dirty="0">
              <a:solidFill>
                <a:srgbClr val="92D050"/>
              </a:solidFill>
            </a:endParaRPr>
          </a:p>
        </p:txBody>
      </p:sp>
      <p:sp>
        <p:nvSpPr>
          <p:cNvPr id="3" name="Espace réservé du contenu 2"/>
          <p:cNvSpPr>
            <a:spLocks noGrp="1"/>
          </p:cNvSpPr>
          <p:nvPr>
            <p:ph idx="1"/>
          </p:nvPr>
        </p:nvSpPr>
        <p:spPr/>
        <p:txBody>
          <a:bodyPr/>
          <a:lstStyle/>
          <a:p>
            <a:r>
              <a:rPr lang="fr-FR" sz="1400" dirty="0" smtClean="0">
                <a:solidFill>
                  <a:schemeClr val="bg1"/>
                </a:solidFill>
              </a:rPr>
              <a:t>Service du Prêt entre Bibliothèques (PEB)</a:t>
            </a:r>
            <a:br>
              <a:rPr lang="fr-FR" sz="1400" dirty="0" smtClean="0">
                <a:solidFill>
                  <a:schemeClr val="bg1"/>
                </a:solidFill>
              </a:rPr>
            </a:br>
            <a:r>
              <a:rPr lang="fr-FR" sz="1400" dirty="0" smtClean="0">
                <a:solidFill>
                  <a:schemeClr val="bg1"/>
                </a:solidFill>
              </a:rPr>
              <a:t>Qui permet de faire venir un document disponible dans une autre bibliothèque universitaire (BU) française du réseau </a:t>
            </a:r>
            <a:r>
              <a:rPr lang="fr-FR" sz="1400" dirty="0">
                <a:solidFill>
                  <a:schemeClr val="bg1"/>
                </a:solidFill>
              </a:rPr>
              <a:t>ABES SUDOC</a:t>
            </a:r>
            <a:br>
              <a:rPr lang="fr-FR" sz="1400" dirty="0">
                <a:solidFill>
                  <a:schemeClr val="bg1"/>
                </a:solidFill>
              </a:rPr>
            </a:br>
            <a:r>
              <a:rPr lang="fr-FR" sz="1400" dirty="0">
                <a:solidFill>
                  <a:schemeClr val="bg1"/>
                </a:solidFill>
                <a:hlinkClick r:id="rId2"/>
              </a:rPr>
              <a:t>https://www.sudoc.abes.fr</a:t>
            </a:r>
            <a:r>
              <a:rPr lang="fr-FR" sz="1400" dirty="0" smtClean="0">
                <a:solidFill>
                  <a:schemeClr val="bg1"/>
                </a:solidFill>
                <a:hlinkClick r:id="rId2"/>
              </a:rPr>
              <a:t>/</a:t>
            </a:r>
            <a:endParaRPr lang="fr-FR" sz="1400" dirty="0" smtClean="0">
              <a:solidFill>
                <a:schemeClr val="bg1"/>
              </a:solidFill>
            </a:endParaRPr>
          </a:p>
          <a:p>
            <a:pPr marL="0" indent="0">
              <a:buNone/>
            </a:pPr>
            <a:r>
              <a:rPr lang="fr-FR" sz="1400" dirty="0">
                <a:solidFill>
                  <a:schemeClr val="bg1"/>
                </a:solidFill>
              </a:rPr>
              <a:t/>
            </a:r>
            <a:br>
              <a:rPr lang="fr-FR" sz="1400" dirty="0">
                <a:solidFill>
                  <a:schemeClr val="bg1"/>
                </a:solidFill>
              </a:rPr>
            </a:br>
            <a:endParaRPr lang="fr-FR" sz="1400" dirty="0" smtClean="0">
              <a:solidFill>
                <a:schemeClr val="bg1"/>
              </a:solidFill>
            </a:endParaRPr>
          </a:p>
          <a:p>
            <a:r>
              <a:rPr lang="fr-FR" sz="1400" dirty="0" smtClean="0">
                <a:solidFill>
                  <a:schemeClr val="bg1"/>
                </a:solidFill>
              </a:rPr>
              <a:t>Possibilité d’aller travailler dans une BU du réseau lillois</a:t>
            </a:r>
            <a:br>
              <a:rPr lang="fr-FR" sz="1400" dirty="0" smtClean="0">
                <a:solidFill>
                  <a:schemeClr val="bg1"/>
                </a:solidFill>
              </a:rPr>
            </a:br>
            <a:r>
              <a:rPr lang="fr-FR" sz="1400" dirty="0" smtClean="0">
                <a:solidFill>
                  <a:schemeClr val="bg1"/>
                </a:solidFill>
              </a:rPr>
              <a:t>voir sur </a:t>
            </a:r>
            <a:br>
              <a:rPr lang="fr-FR" sz="1400" dirty="0" smtClean="0">
                <a:solidFill>
                  <a:schemeClr val="bg1"/>
                </a:solidFill>
              </a:rPr>
            </a:br>
            <a:r>
              <a:rPr lang="fr-FR" sz="1400" u="sng" dirty="0">
                <a:hlinkClick r:id="rId3"/>
              </a:rPr>
              <a:t>https://</a:t>
            </a:r>
            <a:r>
              <a:rPr lang="fr-FR" sz="1400" u="sng" dirty="0" smtClean="0">
                <a:hlinkClick r:id="rId3"/>
              </a:rPr>
              <a:t>affluences.com/sites</a:t>
            </a:r>
            <a:r>
              <a:rPr lang="fr-FR" sz="1400" u="sng" dirty="0"/>
              <a:t/>
            </a:r>
            <a:br>
              <a:rPr lang="fr-FR" sz="1400" u="sng" dirty="0"/>
            </a:br>
            <a:r>
              <a:rPr lang="fr-FR" sz="1400" u="sng" dirty="0">
                <a:hlinkClick r:id="rId4"/>
              </a:rPr>
              <a:t>https://</a:t>
            </a:r>
            <a:r>
              <a:rPr lang="fr-FR" sz="1400" u="sng" dirty="0" smtClean="0">
                <a:hlinkClick r:id="rId4"/>
              </a:rPr>
              <a:t>www.univ-lille.fr/vie-des-campus/bibliotheques-et-learning-center</a:t>
            </a:r>
            <a:r>
              <a:rPr lang="fr-FR" sz="1400" u="sng" dirty="0" smtClean="0"/>
              <a:t/>
            </a:r>
            <a:br>
              <a:rPr lang="fr-FR" sz="1400" u="sng" dirty="0" smtClean="0"/>
            </a:br>
            <a:r>
              <a:rPr lang="fr-FR" sz="1400" u="sng" dirty="0">
                <a:hlinkClick r:id="rId5"/>
              </a:rPr>
              <a:t>https://lilliad.univ-lille.fr/a-votre-service/imprimer-photocopier-et-scanner</a:t>
            </a:r>
            <a:endParaRPr lang="fr-FR" sz="1400" dirty="0"/>
          </a:p>
          <a:p>
            <a:endParaRPr lang="fr-FR" sz="1400" u="sng" dirty="0" smtClean="0"/>
          </a:p>
          <a:p>
            <a:r>
              <a:rPr lang="fr-FR" sz="1400" dirty="0" smtClean="0">
                <a:solidFill>
                  <a:schemeClr val="bg1"/>
                </a:solidFill>
              </a:rPr>
              <a:t>Sciences </a:t>
            </a:r>
            <a:r>
              <a:rPr lang="fr-FR" sz="1400" dirty="0">
                <a:solidFill>
                  <a:schemeClr val="bg1"/>
                </a:solidFill>
              </a:rPr>
              <a:t>Po est la bib ouverte le plus longtemps </a:t>
            </a:r>
            <a:r>
              <a:rPr lang="fr-FR" sz="1400" dirty="0" smtClean="0">
                <a:solidFill>
                  <a:schemeClr val="bg1"/>
                </a:solidFill>
              </a:rPr>
              <a:t>dans le cadre du</a:t>
            </a:r>
            <a:r>
              <a:rPr lang="fr-FR" sz="1400" dirty="0">
                <a:solidFill>
                  <a:schemeClr val="bg1"/>
                </a:solidFill>
              </a:rPr>
              <a:t>  « Plan Bibliothèques Ouvertes” du ministère</a:t>
            </a:r>
          </a:p>
          <a:p>
            <a:pPr marL="0" indent="0">
              <a:buNone/>
            </a:pPr>
            <a:r>
              <a:rPr lang="fr-FR" sz="1400" dirty="0" smtClean="0">
                <a:solidFill>
                  <a:schemeClr val="bg1"/>
                </a:solidFill>
              </a:rPr>
              <a:t>	La </a:t>
            </a:r>
            <a:r>
              <a:rPr lang="fr-FR" sz="1400" dirty="0">
                <a:solidFill>
                  <a:schemeClr val="bg1"/>
                </a:solidFill>
              </a:rPr>
              <a:t>bibliothèque est ouverte </a:t>
            </a:r>
            <a:r>
              <a:rPr lang="fr-FR" sz="1400" b="1" dirty="0">
                <a:solidFill>
                  <a:schemeClr val="bg1"/>
                </a:solidFill>
              </a:rPr>
              <a:t>7 jours/7 de 9h à 22h, </a:t>
            </a:r>
            <a:r>
              <a:rPr lang="fr-FR" sz="1400" dirty="0">
                <a:solidFill>
                  <a:schemeClr val="bg1"/>
                </a:solidFill>
              </a:rPr>
              <a:t>hors fermetures d'été et de fin d'année.</a:t>
            </a:r>
            <a:br>
              <a:rPr lang="fr-FR" sz="1400" dirty="0">
                <a:solidFill>
                  <a:schemeClr val="bg1"/>
                </a:solidFill>
              </a:rPr>
            </a:br>
            <a:r>
              <a:rPr lang="fr-FR" sz="1400" dirty="0" smtClean="0">
                <a:solidFill>
                  <a:schemeClr val="bg1"/>
                </a:solidFill>
              </a:rPr>
              <a:t>	</a:t>
            </a:r>
            <a:r>
              <a:rPr lang="fr-FR" sz="1400" b="1" dirty="0" smtClean="0">
                <a:solidFill>
                  <a:schemeClr val="bg1"/>
                </a:solidFill>
              </a:rPr>
              <a:t>Conditions </a:t>
            </a:r>
            <a:r>
              <a:rPr lang="fr-FR" sz="1400" b="1" dirty="0">
                <a:solidFill>
                  <a:schemeClr val="bg1"/>
                </a:solidFill>
              </a:rPr>
              <a:t>d'accès</a:t>
            </a:r>
            <a:r>
              <a:rPr lang="fr-FR" sz="1400" dirty="0">
                <a:solidFill>
                  <a:schemeClr val="bg1"/>
                </a:solidFill>
              </a:rPr>
              <a:t> : Communauté Sciences Po Lille, Université de Lille, Grandes Ecoles publiques de Lille membres du </a:t>
            </a:r>
            <a:r>
              <a:rPr lang="fr-FR" sz="1400" dirty="0" err="1">
                <a:solidFill>
                  <a:schemeClr val="bg1"/>
                </a:solidFill>
              </a:rPr>
              <a:t>Collegium</a:t>
            </a:r>
            <a:endParaRPr lang="fr-FR" sz="1400" dirty="0">
              <a:solidFill>
                <a:schemeClr val="bg1"/>
              </a:solidFill>
            </a:endParaRPr>
          </a:p>
          <a:p>
            <a:r>
              <a:rPr lang="fr-FR" sz="1400" u="sng" dirty="0">
                <a:hlinkClick r:id="rId6"/>
              </a:rPr>
              <a:t>https://www.sciencespo-lille.eu/bibliotheque-0</a:t>
            </a:r>
            <a:endParaRPr lang="fr-FR" sz="1400" dirty="0"/>
          </a:p>
          <a:p>
            <a:r>
              <a:rPr lang="fr-FR" sz="1400" u="sng" dirty="0" smtClean="0"/>
              <a:t/>
            </a:r>
            <a:br>
              <a:rPr lang="fr-FR" sz="1400" u="sng" dirty="0" smtClean="0"/>
            </a:br>
            <a:r>
              <a:rPr lang="fr-FR" dirty="0" smtClean="0">
                <a:solidFill>
                  <a:schemeClr val="bg1"/>
                </a:solidFill>
              </a:rPr>
              <a:t/>
            </a:r>
            <a:br>
              <a:rPr lang="fr-FR" dirty="0" smtClean="0">
                <a:solidFill>
                  <a:schemeClr val="bg1"/>
                </a:solidFill>
              </a:rPr>
            </a:br>
            <a:r>
              <a:rPr lang="fr-FR" dirty="0" smtClean="0">
                <a:solidFill>
                  <a:schemeClr val="bg1"/>
                </a:solidFill>
              </a:rPr>
              <a:t/>
            </a:r>
            <a:br>
              <a:rPr lang="fr-FR" dirty="0" smtClean="0">
                <a:solidFill>
                  <a:schemeClr val="bg1"/>
                </a:solidFill>
              </a:rPr>
            </a:br>
            <a:endParaRPr lang="fr-FR" dirty="0">
              <a:solidFill>
                <a:schemeClr val="bg1"/>
              </a:solidFill>
            </a:endParaRPr>
          </a:p>
        </p:txBody>
      </p:sp>
    </p:spTree>
    <p:extLst>
      <p:ext uri="{BB962C8B-B14F-4D97-AF65-F5344CB8AC3E}">
        <p14:creationId xmlns:p14="http://schemas.microsoft.com/office/powerpoint/2010/main" val="1808237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1981200" y="162879"/>
            <a:ext cx="8229600" cy="838200"/>
          </a:xfrm>
        </p:spPr>
        <p:txBody>
          <a:bodyPr/>
          <a:lstStyle/>
          <a:p>
            <a:r>
              <a:rPr lang="fr-FR" altLang="fr-FR" dirty="0" smtClean="0">
                <a:solidFill>
                  <a:srgbClr val="92D050"/>
                </a:solidFill>
              </a:rPr>
              <a:t>La Veille / La </a:t>
            </a:r>
            <a:r>
              <a:rPr lang="fr-FR" altLang="fr-FR" dirty="0" err="1" smtClean="0">
                <a:solidFill>
                  <a:srgbClr val="92D050"/>
                </a:solidFill>
              </a:rPr>
              <a:t>Comm</a:t>
            </a:r>
            <a:r>
              <a:rPr lang="fr-FR" altLang="fr-FR" dirty="0" smtClean="0">
                <a:solidFill>
                  <a:srgbClr val="92D050"/>
                </a:solidFill>
              </a:rPr>
              <a:t>.</a:t>
            </a:r>
          </a:p>
        </p:txBody>
      </p:sp>
      <p:sp>
        <p:nvSpPr>
          <p:cNvPr id="43011" name="Espace réservé du contenu 2"/>
          <p:cNvSpPr>
            <a:spLocks noGrp="1"/>
          </p:cNvSpPr>
          <p:nvPr>
            <p:ph idx="1"/>
          </p:nvPr>
        </p:nvSpPr>
        <p:spPr>
          <a:xfrm>
            <a:off x="1576648" y="1001079"/>
            <a:ext cx="8481752" cy="4942521"/>
          </a:xfrm>
        </p:spPr>
        <p:txBody>
          <a:bodyPr/>
          <a:lstStyle/>
          <a:p>
            <a:r>
              <a:rPr lang="fr-FR" altLang="fr-FR" sz="2400" dirty="0" smtClean="0">
                <a:solidFill>
                  <a:schemeClr val="bg1"/>
                </a:solidFill>
              </a:rPr>
              <a:t>Scoop It du Centre de Documentation</a:t>
            </a:r>
            <a:endParaRPr lang="fr-FR" altLang="fr-FR" sz="2400" dirty="0" smtClean="0">
              <a:hlinkClick r:id=""/>
            </a:endParaRPr>
          </a:p>
          <a:p>
            <a:pPr>
              <a:buFont typeface="Arial" charset="0"/>
              <a:buNone/>
            </a:pPr>
            <a:r>
              <a:rPr lang="fr-FR" altLang="fr-FR" sz="2400" dirty="0" smtClean="0">
                <a:hlinkClick r:id=""/>
              </a:rPr>
              <a:t>http://www.scoop.it/t/revue-de-presse-textile</a:t>
            </a:r>
            <a:endParaRPr lang="fr-FR" altLang="fr-FR" sz="2400" dirty="0" smtClean="0"/>
          </a:p>
          <a:p>
            <a:pPr>
              <a:buFont typeface="Arial" charset="0"/>
              <a:buNone/>
            </a:pPr>
            <a:endParaRPr lang="fr-FR" altLang="fr-FR" sz="2400" dirty="0" smtClean="0"/>
          </a:p>
          <a:p>
            <a:r>
              <a:rPr lang="fr-FR" altLang="fr-FR" sz="2400" dirty="0" smtClean="0">
                <a:solidFill>
                  <a:schemeClr val="bg1"/>
                </a:solidFill>
              </a:rPr>
              <a:t>Notre site : avec plein d’articles sur la méthodologie documentaire, les bases de données, nouveautés, infos pratiques </a:t>
            </a:r>
            <a:r>
              <a:rPr lang="fr-FR" altLang="fr-FR" sz="2400" dirty="0" smtClean="0">
                <a:solidFill>
                  <a:schemeClr val="bg1"/>
                </a:solidFill>
                <a:sym typeface="Wingdings" panose="05000000000000000000" pitchFamily="2" charset="2"/>
              </a:rPr>
              <a:t> </a:t>
            </a:r>
            <a:r>
              <a:rPr lang="fr-FR" altLang="fr-FR" sz="2400" dirty="0" smtClean="0">
                <a:solidFill>
                  <a:schemeClr val="bg1"/>
                </a:solidFill>
                <a:hlinkClick r:id="rId2"/>
              </a:rPr>
              <a:t>http://doc.ensait.fr/</a:t>
            </a:r>
            <a:r>
              <a:rPr lang="fr-FR" altLang="fr-FR" sz="2400" dirty="0" smtClean="0">
                <a:solidFill>
                  <a:schemeClr val="bg1"/>
                </a:solidFill>
              </a:rPr>
              <a:t/>
            </a:r>
            <a:br>
              <a:rPr lang="fr-FR" altLang="fr-FR" sz="2400" dirty="0" smtClean="0">
                <a:solidFill>
                  <a:schemeClr val="bg1"/>
                </a:solidFill>
              </a:rPr>
            </a:br>
            <a:endParaRPr lang="fr-FR" altLang="fr-FR" sz="2400" dirty="0" smtClean="0">
              <a:solidFill>
                <a:schemeClr val="bg1"/>
              </a:solidFill>
            </a:endParaRPr>
          </a:p>
          <a:p>
            <a:r>
              <a:rPr lang="fr-FR" altLang="fr-FR" sz="2400" dirty="0" smtClean="0">
                <a:solidFill>
                  <a:schemeClr val="bg1"/>
                </a:solidFill>
              </a:rPr>
              <a:t>Une page unique à retenir concentrant toutes les infos Biblio sur l’Intranet, Services Support, Centre de Documentation : </a:t>
            </a:r>
          </a:p>
          <a:p>
            <a:pPr marL="0" indent="0">
              <a:buNone/>
            </a:pPr>
            <a:r>
              <a:rPr lang="fr-FR" altLang="fr-FR" sz="2400" dirty="0">
                <a:solidFill>
                  <a:schemeClr val="bg1"/>
                </a:solidFill>
                <a:hlinkClick r:id="rId3"/>
              </a:rPr>
              <a:t>http://ent.ensait.fr</a:t>
            </a:r>
            <a:r>
              <a:rPr lang="fr-FR" altLang="fr-FR" sz="2400" dirty="0" smtClean="0">
                <a:solidFill>
                  <a:schemeClr val="bg1"/>
                </a:solidFill>
                <a:hlinkClick r:id="rId3"/>
              </a:rPr>
              <a:t>/</a:t>
            </a:r>
            <a:r>
              <a:rPr lang="fr-FR" altLang="fr-FR" sz="2400" dirty="0" smtClean="0">
                <a:solidFill>
                  <a:schemeClr val="bg1"/>
                </a:solidFill>
              </a:rPr>
              <a:t/>
            </a:r>
            <a:br>
              <a:rPr lang="fr-FR" altLang="fr-FR" sz="2400" dirty="0" smtClean="0">
                <a:solidFill>
                  <a:schemeClr val="bg1"/>
                </a:solidFill>
              </a:rPr>
            </a:br>
            <a:r>
              <a:rPr lang="fr-FR" altLang="fr-FR" sz="2400" dirty="0" smtClean="0">
                <a:solidFill>
                  <a:schemeClr val="bg1"/>
                </a:solidFill>
                <a:hlinkClick r:id="rId4"/>
              </a:rPr>
              <a:t>http</a:t>
            </a:r>
            <a:r>
              <a:rPr lang="fr-FR" altLang="fr-FR" sz="2400" dirty="0">
                <a:solidFill>
                  <a:schemeClr val="bg1"/>
                </a:solidFill>
                <a:hlinkClick r:id="rId4"/>
              </a:rPr>
              <a:t>://</a:t>
            </a:r>
            <a:r>
              <a:rPr lang="fr-FR" altLang="fr-FR" sz="2400" dirty="0" smtClean="0">
                <a:solidFill>
                  <a:schemeClr val="bg1"/>
                </a:solidFill>
                <a:hlinkClick r:id="rId4"/>
              </a:rPr>
              <a:t>ent.ensait.fr/uPortal/f/u31l1s61/p/centre_doc.u31l1n204/max/render.uP?pCp</a:t>
            </a:r>
            <a:endParaRPr lang="fr-FR" altLang="fr-FR" sz="2400" dirty="0" smtClean="0">
              <a:solidFill>
                <a:schemeClr val="bg1"/>
              </a:solidFill>
            </a:endParaRPr>
          </a:p>
          <a:p>
            <a:pPr marL="0" indent="0">
              <a:buNone/>
            </a:pPr>
            <a:endParaRPr lang="fr-FR" altLang="fr-FR" sz="2400" dirty="0" smtClean="0">
              <a:solidFill>
                <a:schemeClr val="bg1"/>
              </a:solidFill>
            </a:endParaRPr>
          </a:p>
        </p:txBody>
      </p:sp>
      <p:pic>
        <p:nvPicPr>
          <p:cNvPr id="43012" name="Image 3" descr="scoopi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78746" y="1001079"/>
            <a:ext cx="1896773" cy="13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8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endParaRPr lang="fr-FR" altLang="fr-FR" smtClean="0"/>
          </a:p>
        </p:txBody>
      </p:sp>
      <p:sp>
        <p:nvSpPr>
          <p:cNvPr id="16387" name="Espace réservé du contenu 2"/>
          <p:cNvSpPr>
            <a:spLocks noGrp="1"/>
          </p:cNvSpPr>
          <p:nvPr>
            <p:ph idx="1"/>
          </p:nvPr>
        </p:nvSpPr>
        <p:spPr/>
        <p:txBody>
          <a:bodyPr/>
          <a:lstStyle/>
          <a:p>
            <a:pPr eaLnBrk="1" hangingPunct="1">
              <a:lnSpc>
                <a:spcPct val="80000"/>
              </a:lnSpc>
              <a:buFontTx/>
              <a:buNone/>
            </a:pPr>
            <a:endParaRPr lang="fr-FR" altLang="fr-FR" sz="1400" b="1">
              <a:solidFill>
                <a:schemeClr val="bg1"/>
              </a:solidFill>
              <a:cs typeface="Arial" charset="0"/>
            </a:endParaRPr>
          </a:p>
          <a:p>
            <a:pPr eaLnBrk="1" hangingPunct="1">
              <a:lnSpc>
                <a:spcPct val="80000"/>
              </a:lnSpc>
              <a:buFontTx/>
              <a:buNone/>
            </a:pPr>
            <a:endParaRPr lang="fr-FR" altLang="fr-FR" sz="1400" b="1">
              <a:solidFill>
                <a:schemeClr val="bg1"/>
              </a:solidFill>
              <a:cs typeface="Arial" charset="0"/>
            </a:endParaRPr>
          </a:p>
          <a:p>
            <a:pPr eaLnBrk="1" hangingPunct="1">
              <a:lnSpc>
                <a:spcPct val="80000"/>
              </a:lnSpc>
              <a:buFontTx/>
              <a:buNone/>
            </a:pPr>
            <a:endParaRPr lang="fr-FR" altLang="fr-FR" sz="1400" b="1">
              <a:solidFill>
                <a:schemeClr val="bg1"/>
              </a:solidFill>
              <a:cs typeface="Arial" charset="0"/>
            </a:endParaRPr>
          </a:p>
          <a:p>
            <a:pPr eaLnBrk="1" hangingPunct="1">
              <a:lnSpc>
                <a:spcPct val="80000"/>
              </a:lnSpc>
              <a:buFontTx/>
              <a:buNone/>
            </a:pPr>
            <a:r>
              <a:rPr lang="fr-FR" altLang="fr-FR" sz="1400" b="1">
                <a:solidFill>
                  <a:schemeClr val="bg1"/>
                </a:solidFill>
                <a:cs typeface="Arial" charset="0"/>
              </a:rPr>
              <a:t>La ville de Roubaix réalise donc avec le concours de l’Etat, la création d’une école d’arts et de textile. Elle regroupe dans un même établissement et sous la même direction des enseignements disséminés jusqu’alors en divers locaux de la ville et sans liaisons entre eux. </a:t>
            </a:r>
          </a:p>
          <a:p>
            <a:pPr eaLnBrk="1" hangingPunct="1">
              <a:lnSpc>
                <a:spcPct val="80000"/>
              </a:lnSpc>
              <a:buFontTx/>
              <a:buNone/>
            </a:pPr>
            <a:endParaRPr lang="fr-FR" altLang="fr-FR" sz="1400" b="1">
              <a:solidFill>
                <a:schemeClr val="bg1"/>
              </a:solidFill>
              <a:cs typeface="Arial" charset="0"/>
            </a:endParaRPr>
          </a:p>
          <a:p>
            <a:pPr eaLnBrk="1" hangingPunct="1">
              <a:lnSpc>
                <a:spcPct val="80000"/>
              </a:lnSpc>
              <a:buFont typeface="Arial" charset="0"/>
              <a:buNone/>
            </a:pPr>
            <a:r>
              <a:rPr lang="fr-FR" altLang="fr-FR" sz="1400" b="1">
                <a:solidFill>
                  <a:schemeClr val="bg1"/>
                </a:solidFill>
                <a:cs typeface="Arial" charset="0"/>
              </a:rPr>
              <a:t>Dès sa construction l’école abrite :</a:t>
            </a:r>
          </a:p>
          <a:p>
            <a:pPr eaLnBrk="1" hangingPunct="1">
              <a:lnSpc>
                <a:spcPct val="80000"/>
              </a:lnSpc>
              <a:buFont typeface="Arial" charset="0"/>
              <a:buNone/>
            </a:pPr>
            <a:endParaRPr lang="fr-FR" altLang="fr-FR" sz="1400" b="1">
              <a:solidFill>
                <a:schemeClr val="bg1"/>
              </a:solidFill>
              <a:cs typeface="Arial" charset="0"/>
            </a:endParaRPr>
          </a:p>
          <a:p>
            <a:pPr eaLnBrk="1" hangingPunct="1">
              <a:lnSpc>
                <a:spcPct val="80000"/>
              </a:lnSpc>
            </a:pPr>
            <a:r>
              <a:rPr lang="fr-FR" altLang="fr-FR" sz="1400" b="1">
                <a:solidFill>
                  <a:schemeClr val="bg1"/>
                </a:solidFill>
                <a:cs typeface="Arial" charset="0"/>
              </a:rPr>
              <a:t>Une école d’arts décoratifs (dessin, peinture, sculpture, architecture, histoire de l’art).</a:t>
            </a:r>
          </a:p>
          <a:p>
            <a:pPr eaLnBrk="1" hangingPunct="1">
              <a:lnSpc>
                <a:spcPct val="80000"/>
              </a:lnSpc>
            </a:pPr>
            <a:r>
              <a:rPr lang="fr-FR" altLang="fr-FR" sz="1400" b="1">
                <a:solidFill>
                  <a:schemeClr val="bg1"/>
                </a:solidFill>
                <a:cs typeface="Arial" charset="0"/>
              </a:rPr>
              <a:t>Un enseignement scientifique public préparatoire au génie civil</a:t>
            </a:r>
          </a:p>
          <a:p>
            <a:pPr eaLnBrk="1" hangingPunct="1">
              <a:lnSpc>
                <a:spcPct val="80000"/>
              </a:lnSpc>
            </a:pPr>
            <a:r>
              <a:rPr lang="fr-FR" altLang="fr-FR" sz="1400" b="1">
                <a:solidFill>
                  <a:schemeClr val="bg1"/>
                </a:solidFill>
                <a:cs typeface="Arial" charset="0"/>
              </a:rPr>
              <a:t>Une école de peignage et de filature</a:t>
            </a:r>
          </a:p>
          <a:p>
            <a:pPr eaLnBrk="1" hangingPunct="1">
              <a:lnSpc>
                <a:spcPct val="80000"/>
              </a:lnSpc>
            </a:pPr>
            <a:r>
              <a:rPr lang="fr-FR" altLang="fr-FR" sz="1400" b="1">
                <a:solidFill>
                  <a:schemeClr val="bg1"/>
                </a:solidFill>
                <a:cs typeface="Arial" charset="0"/>
              </a:rPr>
              <a:t>Une école de tissage et de tapisserie</a:t>
            </a:r>
          </a:p>
          <a:p>
            <a:pPr eaLnBrk="1" hangingPunct="1">
              <a:lnSpc>
                <a:spcPct val="80000"/>
              </a:lnSpc>
            </a:pPr>
            <a:r>
              <a:rPr lang="fr-FR" altLang="fr-FR" sz="1400" b="1">
                <a:solidFill>
                  <a:schemeClr val="bg1"/>
                </a:solidFill>
                <a:cs typeface="Arial" charset="0"/>
              </a:rPr>
              <a:t>Une école de teinture, d’impression et apprêt</a:t>
            </a:r>
          </a:p>
          <a:p>
            <a:pPr eaLnBrk="1" hangingPunct="1">
              <a:lnSpc>
                <a:spcPct val="80000"/>
              </a:lnSpc>
            </a:pPr>
            <a:r>
              <a:rPr lang="fr-FR" altLang="fr-FR" sz="1400" b="1">
                <a:solidFill>
                  <a:schemeClr val="bg1"/>
                </a:solidFill>
                <a:cs typeface="Arial" charset="0"/>
              </a:rPr>
              <a:t>Un musée d’art (sculpture et peinture)</a:t>
            </a:r>
          </a:p>
          <a:p>
            <a:pPr eaLnBrk="1" hangingPunct="1">
              <a:lnSpc>
                <a:spcPct val="80000"/>
              </a:lnSpc>
            </a:pPr>
            <a:r>
              <a:rPr lang="fr-FR" altLang="fr-FR" sz="1400" b="1">
                <a:solidFill>
                  <a:schemeClr val="bg1"/>
                </a:solidFill>
                <a:cs typeface="Arial" charset="0"/>
              </a:rPr>
              <a:t>Un musée des tissus (inauguré le 23 novembre 1904) </a:t>
            </a:r>
          </a:p>
          <a:p>
            <a:pPr eaLnBrk="1" hangingPunct="1">
              <a:lnSpc>
                <a:spcPct val="80000"/>
              </a:lnSpc>
            </a:pPr>
            <a:r>
              <a:rPr lang="fr-FR" altLang="fr-FR" sz="1400" b="1">
                <a:solidFill>
                  <a:schemeClr val="bg1"/>
                </a:solidFill>
                <a:cs typeface="Arial" charset="0"/>
              </a:rPr>
              <a:t>Un musée d’histoire naturelle</a:t>
            </a:r>
          </a:p>
          <a:p>
            <a:pPr eaLnBrk="1" hangingPunct="1">
              <a:lnSpc>
                <a:spcPct val="80000"/>
              </a:lnSpc>
            </a:pPr>
            <a:r>
              <a:rPr lang="fr-FR" altLang="fr-FR" sz="1400" b="1" u="sng">
                <a:solidFill>
                  <a:schemeClr val="bg1"/>
                </a:solidFill>
                <a:cs typeface="Arial" charset="0"/>
              </a:rPr>
              <a:t>La bibliothèque municipale de la ville de Roubaix, commune avec la bibliothèque de l’école</a:t>
            </a:r>
          </a:p>
          <a:p>
            <a:pPr eaLnBrk="1" hangingPunct="1">
              <a:lnSpc>
                <a:spcPct val="80000"/>
              </a:lnSpc>
            </a:pPr>
            <a:r>
              <a:rPr lang="fr-FR" altLang="fr-FR" sz="1400" b="1">
                <a:solidFill>
                  <a:schemeClr val="bg1"/>
                </a:solidFill>
                <a:cs typeface="Arial" charset="0"/>
              </a:rPr>
              <a:t>Une salle de conférences publiques.</a:t>
            </a:r>
          </a:p>
          <a:p>
            <a:endParaRPr lang="fr-FR" altLang="fr-FR" smtClean="0"/>
          </a:p>
        </p:txBody>
      </p:sp>
      <p:pic>
        <p:nvPicPr>
          <p:cNvPr id="16388" name="Image 3"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228601"/>
            <a:ext cx="183515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541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7653251" cy="57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981200" y="757238"/>
            <a:ext cx="8229600" cy="1143000"/>
          </a:xfrm>
        </p:spPr>
        <p:txBody>
          <a:bodyPr>
            <a:normAutofit fontScale="90000"/>
          </a:bodyPr>
          <a:lstStyle/>
          <a:p>
            <a:pPr algn="l">
              <a:defRPr/>
            </a:pPr>
            <a:r>
              <a:rPr lang="fr-FR" dirty="0" smtClean="0">
                <a:solidFill>
                  <a:srgbClr val="80FF00"/>
                </a:solidFill>
              </a:rPr>
              <a:t>Merci de votre</a:t>
            </a:r>
            <a:br>
              <a:rPr lang="fr-FR" dirty="0" smtClean="0">
                <a:solidFill>
                  <a:srgbClr val="80FF00"/>
                </a:solidFill>
              </a:rPr>
            </a:br>
            <a:r>
              <a:rPr lang="fr-FR" dirty="0" smtClean="0">
                <a:solidFill>
                  <a:srgbClr val="80FF00"/>
                </a:solidFill>
              </a:rPr>
              <a:t>attention !</a:t>
            </a:r>
            <a:endParaRPr lang="fr-FR" dirty="0">
              <a:solidFill>
                <a:srgbClr val="80FF00"/>
              </a:solidFill>
            </a:endParaRPr>
          </a:p>
        </p:txBody>
      </p:sp>
      <p:pic>
        <p:nvPicPr>
          <p:cNvPr id="45060"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80538" y="6273801"/>
            <a:ext cx="830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4451" y="381030"/>
            <a:ext cx="2021624" cy="1519208"/>
          </a:xfrm>
          <a:prstGeom prst="rect">
            <a:avLst/>
          </a:prstGeom>
        </p:spPr>
      </p:pic>
    </p:spTree>
    <p:extLst>
      <p:ext uri="{BB962C8B-B14F-4D97-AF65-F5344CB8AC3E}">
        <p14:creationId xmlns:p14="http://schemas.microsoft.com/office/powerpoint/2010/main" val="4157330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altLang="fr-FR" smtClean="0">
                <a:solidFill>
                  <a:schemeClr val="bg1"/>
                </a:solidFill>
              </a:rPr>
              <a:t>Musées</a:t>
            </a:r>
          </a:p>
        </p:txBody>
      </p:sp>
      <p:pic>
        <p:nvPicPr>
          <p:cNvPr id="17411" name="Espace réservé du contenu 3" descr="Musee1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1150" y="1600201"/>
            <a:ext cx="6489700" cy="4525963"/>
          </a:xfrm>
        </p:spPr>
      </p:pic>
    </p:spTree>
    <p:extLst>
      <p:ext uri="{BB962C8B-B14F-4D97-AF65-F5344CB8AC3E}">
        <p14:creationId xmlns:p14="http://schemas.microsoft.com/office/powerpoint/2010/main" val="348281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FR" altLang="fr-FR" smtClean="0">
                <a:solidFill>
                  <a:schemeClr val="bg1"/>
                </a:solidFill>
              </a:rPr>
              <a:t>Musées</a:t>
            </a:r>
          </a:p>
        </p:txBody>
      </p:sp>
      <p:pic>
        <p:nvPicPr>
          <p:cNvPr id="18435" name="Espace réservé du contenu 3" descr="Musee1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76539" y="1600201"/>
            <a:ext cx="6638925" cy="4525963"/>
          </a:xfrm>
        </p:spPr>
      </p:pic>
    </p:spTree>
    <p:extLst>
      <p:ext uri="{BB962C8B-B14F-4D97-AF65-F5344CB8AC3E}">
        <p14:creationId xmlns:p14="http://schemas.microsoft.com/office/powerpoint/2010/main" val="2677949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altLang="fr-FR" smtClean="0">
                <a:solidFill>
                  <a:schemeClr val="bg1"/>
                </a:solidFill>
              </a:rPr>
              <a:t>Façade Ecole</a:t>
            </a:r>
          </a:p>
        </p:txBody>
      </p:sp>
      <p:pic>
        <p:nvPicPr>
          <p:cNvPr id="19459" name="Espace réservé du contenu 3" descr="Faca195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703388"/>
            <a:ext cx="3843338" cy="2614612"/>
          </a:xfrm>
        </p:spPr>
      </p:pic>
      <p:pic>
        <p:nvPicPr>
          <p:cNvPr id="19460" name="Image 4" descr="Facadev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688" y="2435226"/>
            <a:ext cx="42275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91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altLang="fr-FR" smtClean="0">
                <a:solidFill>
                  <a:schemeClr val="bg1"/>
                </a:solidFill>
              </a:rPr>
              <a:t>Les Galeries</a:t>
            </a:r>
          </a:p>
        </p:txBody>
      </p:sp>
      <p:pic>
        <p:nvPicPr>
          <p:cNvPr id="20483" name="Espace réservé du contenu 3" descr="Atrium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2014" y="1724026"/>
            <a:ext cx="2643187" cy="2779713"/>
          </a:xfrm>
        </p:spPr>
      </p:pic>
      <p:pic>
        <p:nvPicPr>
          <p:cNvPr id="20484" name="Image 4" descr="Musep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2311400"/>
            <a:ext cx="40513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79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FR" altLang="fr-FR" smtClean="0">
                <a:solidFill>
                  <a:schemeClr val="bg1"/>
                </a:solidFill>
              </a:rPr>
              <a:t>Atelier de peignage et filature</a:t>
            </a:r>
          </a:p>
        </p:txBody>
      </p:sp>
      <p:pic>
        <p:nvPicPr>
          <p:cNvPr id="21507" name="Espace réservé du contenu 3" descr="Peigfil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09900" y="1609726"/>
            <a:ext cx="6172200" cy="4506913"/>
          </a:xfrm>
        </p:spPr>
      </p:pic>
    </p:spTree>
    <p:extLst>
      <p:ext uri="{BB962C8B-B14F-4D97-AF65-F5344CB8AC3E}">
        <p14:creationId xmlns:p14="http://schemas.microsoft.com/office/powerpoint/2010/main" val="1855537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2502</Words>
  <Application>Microsoft Office PowerPoint</Application>
  <PresentationFormat>Grand écran</PresentationFormat>
  <Paragraphs>205</Paragraphs>
  <Slides>40</Slides>
  <Notes>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40</vt:i4>
      </vt:variant>
    </vt:vector>
  </HeadingPairs>
  <TitlesOfParts>
    <vt:vector size="46" baseType="lpstr">
      <vt:lpstr>ＭＳ Ｐゴシック</vt:lpstr>
      <vt:lpstr>Arial</vt:lpstr>
      <vt:lpstr>Calibri</vt:lpstr>
      <vt:lpstr>Wingdings</vt:lpstr>
      <vt:lpstr>1_Thème Office</vt:lpstr>
      <vt:lpstr>2_Thème Office</vt:lpstr>
      <vt:lpstr>L’ENSAIT et sa Bibliothèque</vt:lpstr>
      <vt:lpstr>Back to the past…</vt:lpstr>
      <vt:lpstr>Histoire de l’Ensait – Dates importantes</vt:lpstr>
      <vt:lpstr>Présentation PowerPoint</vt:lpstr>
      <vt:lpstr>Musées</vt:lpstr>
      <vt:lpstr>Musées</vt:lpstr>
      <vt:lpstr>Façade Ecole</vt:lpstr>
      <vt:lpstr>Les Galeries</vt:lpstr>
      <vt:lpstr>Atelier de peignage et filature</vt:lpstr>
      <vt:lpstr>La Bibliothèque</vt:lpstr>
      <vt:lpstr>La Bibliothèque de l’ENSAIT - Architecture</vt:lpstr>
      <vt:lpstr>Les Cariatides</vt:lpstr>
      <vt:lpstr>La Bibliothèque de l’ENSAIT - Architecture</vt:lpstr>
      <vt:lpstr>Le Fonds Ancien</vt:lpstr>
      <vt:lpstr>Encyclopédie Diderot D’Alembert 1777</vt:lpstr>
      <vt:lpstr>Présentation PowerPoint</vt:lpstr>
      <vt:lpstr>Présentation PowerPoint</vt:lpstr>
      <vt:lpstr>Présentation PowerPoint</vt:lpstr>
      <vt:lpstr>Présentation PowerPoint</vt:lpstr>
      <vt:lpstr>La Bibliothèque </vt:lpstr>
      <vt:lpstr>L’espace de travail </vt:lpstr>
      <vt:lpstr>Missions</vt:lpstr>
      <vt:lpstr>Le Budget</vt:lpstr>
      <vt:lpstr> Le fonds  documentaire  </vt:lpstr>
      <vt:lpstr>Présentation PowerPoint</vt:lpstr>
      <vt:lpstr>Présentation PowerPoint</vt:lpstr>
      <vt:lpstr>Les ressources électroniques</vt:lpstr>
      <vt:lpstr>Les ressources électroniques</vt:lpstr>
      <vt:lpstr>Les ressources électroniques</vt:lpstr>
      <vt:lpstr>Les ressources électroniques</vt:lpstr>
      <vt:lpstr>Les ressources électroniques</vt:lpstr>
      <vt:lpstr>Les ressources électroniques : Ebooks</vt:lpstr>
      <vt:lpstr>Les ressources électroniques</vt:lpstr>
      <vt:lpstr>Les ressources électroniques</vt:lpstr>
      <vt:lpstr>Le SIGB</vt:lpstr>
      <vt:lpstr>PEB (Prêt entre Bibliothèques)</vt:lpstr>
      <vt:lpstr>Infos pratiques</vt:lpstr>
      <vt:lpstr>Réseaux</vt:lpstr>
      <vt:lpstr>La Veille / La Comm.</vt:lpstr>
      <vt:lpstr>Merci de votre attention !</vt:lpstr>
    </vt:vector>
  </TitlesOfParts>
  <Company>ENSAIT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Domenica Szrama</dc:creator>
  <cp:lastModifiedBy>Domenica Szrama</cp:lastModifiedBy>
  <cp:revision>25</cp:revision>
  <dcterms:created xsi:type="dcterms:W3CDTF">2021-08-27T07:38:52Z</dcterms:created>
  <dcterms:modified xsi:type="dcterms:W3CDTF">2025-10-02T13:01:41Z</dcterms:modified>
</cp:coreProperties>
</file>