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orothée Mercier" initials="DM"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00" d="100"/>
          <a:sy n="100" d="100"/>
        </p:scale>
        <p:origin x="96" y="31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fr-FR"/>
              <a:t>Modifiez le style du titre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1/8/2026</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‹N°›</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txBody>
            <a:bodyPr/>
            <a:lstStyle/>
            <a:p>
              <a:endParaRPr lang="fr-FR"/>
            </a:p>
          </p:txBody>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txBody>
            <a:bodyPr/>
            <a:lstStyle/>
            <a:p>
              <a:endParaRPr lang="fr-FR"/>
            </a:p>
          </p:txBody>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1/8/2026</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‹N°›</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fr-FR"/>
              <a:t>Modifiez le style du titre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1/8/2026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fr-FR"/>
              <a:t>Modifiez le style du titre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1/8/2026</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fr-FR"/>
              <a:t>Modifiez le style du titre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1/8/2026</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1/8/2026</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‹N°›</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dorothee.mercier@ensait.fr" TargetMode="External"/><Relationship Id="rId2" Type="http://schemas.openxmlformats.org/officeDocument/2006/relationships/hyperlink" Target="mailto:marion.houyvet@ensait.f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mailto:commande@ensait.f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mailto:ordredemission@ensait.fr"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ent.ensait.fr/"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ent.ensait.fr/uPortal/f/u31l1s61/p/service_financier.u31l1n218/max/render.uP?pCp"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intranet.ensait.fr/lib/exe/fetch.php?media=recherche:procedure_regie_2020.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439A81-FD99-4910-A3BA-56C15C87A384}"/>
              </a:ext>
            </a:extLst>
          </p:cNvPr>
          <p:cNvSpPr>
            <a:spLocks noGrp="1"/>
          </p:cNvSpPr>
          <p:nvPr>
            <p:ph type="ctrTitle"/>
          </p:nvPr>
        </p:nvSpPr>
        <p:spPr/>
        <p:txBody>
          <a:bodyPr/>
          <a:lstStyle/>
          <a:p>
            <a:r>
              <a:rPr lang="fr-FR" sz="6000" dirty="0">
                <a:solidFill>
                  <a:srgbClr val="002060"/>
                </a:solidFill>
              </a:rPr>
              <a:t>PROCEDURES LABORATOIRE GEMTEX</a:t>
            </a:r>
          </a:p>
        </p:txBody>
      </p:sp>
      <p:sp>
        <p:nvSpPr>
          <p:cNvPr id="3" name="Sous-titre 2">
            <a:extLst>
              <a:ext uri="{FF2B5EF4-FFF2-40B4-BE49-F238E27FC236}">
                <a16:creationId xmlns:a16="http://schemas.microsoft.com/office/drawing/2014/main" id="{D1177623-570F-4948-80D1-8D094A403114}"/>
              </a:ext>
            </a:extLst>
          </p:cNvPr>
          <p:cNvSpPr>
            <a:spLocks noGrp="1"/>
          </p:cNvSpPr>
          <p:nvPr>
            <p:ph type="subTitle" idx="1"/>
          </p:nvPr>
        </p:nvSpPr>
        <p:spPr>
          <a:xfrm>
            <a:off x="2838932" y="4433357"/>
            <a:ext cx="6831673" cy="1086237"/>
          </a:xfrm>
        </p:spPr>
        <p:txBody>
          <a:bodyPr/>
          <a:lstStyle/>
          <a:p>
            <a:pPr algn="r"/>
            <a:r>
              <a:rPr lang="fr-FR" i="1" dirty="0"/>
              <a:t>2025-2026</a:t>
            </a:r>
          </a:p>
        </p:txBody>
      </p:sp>
    </p:spTree>
    <p:extLst>
      <p:ext uri="{BB962C8B-B14F-4D97-AF65-F5344CB8AC3E}">
        <p14:creationId xmlns:p14="http://schemas.microsoft.com/office/powerpoint/2010/main" val="4077033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BB4A08-4740-457C-A429-2783910C7817}"/>
              </a:ext>
            </a:extLst>
          </p:cNvPr>
          <p:cNvSpPr>
            <a:spLocks noGrp="1"/>
          </p:cNvSpPr>
          <p:nvPr>
            <p:ph type="title"/>
          </p:nvPr>
        </p:nvSpPr>
        <p:spPr/>
        <p:txBody>
          <a:bodyPr>
            <a:normAutofit/>
          </a:bodyPr>
          <a:lstStyle/>
          <a:p>
            <a:pPr algn="ctr"/>
            <a:r>
              <a:rPr lang="fr-FR" sz="6000" dirty="0">
                <a:solidFill>
                  <a:srgbClr val="002060"/>
                </a:solidFill>
              </a:rPr>
              <a:t>Le SAG</a:t>
            </a:r>
          </a:p>
        </p:txBody>
      </p:sp>
      <p:sp>
        <p:nvSpPr>
          <p:cNvPr id="3" name="Espace réservé du contenu 2">
            <a:extLst>
              <a:ext uri="{FF2B5EF4-FFF2-40B4-BE49-F238E27FC236}">
                <a16:creationId xmlns:a16="http://schemas.microsoft.com/office/drawing/2014/main" id="{E1E0B17A-FE9A-47A9-8E84-5083A3BF4DE5}"/>
              </a:ext>
            </a:extLst>
          </p:cNvPr>
          <p:cNvSpPr>
            <a:spLocks noGrp="1"/>
          </p:cNvSpPr>
          <p:nvPr>
            <p:ph idx="1"/>
          </p:nvPr>
        </p:nvSpPr>
        <p:spPr/>
        <p:txBody>
          <a:bodyPr>
            <a:normAutofit fontScale="85000" lnSpcReduction="10000"/>
          </a:bodyPr>
          <a:lstStyle/>
          <a:p>
            <a:pPr marL="0" indent="0">
              <a:buNone/>
            </a:pPr>
            <a:endParaRPr lang="fr-FR" dirty="0"/>
          </a:p>
          <a:p>
            <a:r>
              <a:rPr lang="fr-FR" sz="1900" dirty="0"/>
              <a:t>Marion Houyvet, Assistante Administrative Laboratoire GEMTEX/</a:t>
            </a:r>
            <a:r>
              <a:rPr lang="fr-FR" sz="1900" dirty="0">
                <a:solidFill>
                  <a:srgbClr val="0070C0"/>
                </a:solidFill>
              </a:rPr>
              <a:t>Administrative Assistant GEMTEX </a:t>
            </a:r>
            <a:r>
              <a:rPr lang="fr-FR" sz="1900" dirty="0" err="1">
                <a:solidFill>
                  <a:srgbClr val="0070C0"/>
                </a:solidFill>
              </a:rPr>
              <a:t>Laboratory</a:t>
            </a:r>
            <a:r>
              <a:rPr lang="fr-FR" sz="1900" dirty="0">
                <a:solidFill>
                  <a:srgbClr val="0070C0"/>
                </a:solidFill>
              </a:rPr>
              <a:t> </a:t>
            </a:r>
            <a:r>
              <a:rPr lang="fr-FR" sz="1900" dirty="0">
                <a:solidFill>
                  <a:srgbClr val="002060"/>
                </a:solidFill>
                <a:hlinkClick r:id="rId2">
                  <a:extLst>
                    <a:ext uri="{A12FA001-AC4F-418D-AE19-62706E023703}">
                      <ahyp:hlinkClr xmlns:ahyp="http://schemas.microsoft.com/office/drawing/2018/hyperlinkcolor" val="tx"/>
                    </a:ext>
                  </a:extLst>
                </a:hlinkClick>
              </a:rPr>
              <a:t>marion.houyvet@ensait.fr</a:t>
            </a:r>
            <a:r>
              <a:rPr lang="fr-FR" sz="1900" dirty="0">
                <a:solidFill>
                  <a:srgbClr val="002060"/>
                </a:solidFill>
              </a:rPr>
              <a:t> </a:t>
            </a:r>
            <a:r>
              <a:rPr lang="fr-FR" sz="1900" dirty="0"/>
              <a:t>03 20 25 86 70 – Bureau AS 121</a:t>
            </a:r>
          </a:p>
          <a:p>
            <a:r>
              <a:rPr lang="fr-FR" dirty="0"/>
              <a:t>Sadi Otmani, Assistant Administratif et financier Laboratoire GEMTEX/</a:t>
            </a:r>
            <a:r>
              <a:rPr lang="fr-FR" dirty="0">
                <a:solidFill>
                  <a:srgbClr val="0070C0"/>
                </a:solidFill>
              </a:rPr>
              <a:t>Administrative and </a:t>
            </a:r>
            <a:r>
              <a:rPr lang="fr-FR" dirty="0" err="1">
                <a:solidFill>
                  <a:srgbClr val="0070C0"/>
                </a:solidFill>
              </a:rPr>
              <a:t>financial</a:t>
            </a:r>
            <a:r>
              <a:rPr lang="fr-FR" dirty="0">
                <a:solidFill>
                  <a:srgbClr val="0070C0"/>
                </a:solidFill>
              </a:rPr>
              <a:t> Assistant GEMTEX </a:t>
            </a:r>
            <a:r>
              <a:rPr lang="fr-FR" dirty="0" err="1">
                <a:solidFill>
                  <a:srgbClr val="0070C0"/>
                </a:solidFill>
              </a:rPr>
              <a:t>Laboratory</a:t>
            </a:r>
            <a:r>
              <a:rPr lang="fr-FR" dirty="0">
                <a:solidFill>
                  <a:srgbClr val="0070C0"/>
                </a:solidFill>
              </a:rPr>
              <a:t> </a:t>
            </a:r>
            <a:r>
              <a:rPr lang="fr-FR" dirty="0" err="1">
                <a:solidFill>
                  <a:srgbClr val="002060"/>
                </a:solidFill>
              </a:rPr>
              <a:t>sadi,otmani</a:t>
            </a:r>
            <a:r>
              <a:rPr lang="fr-FR" dirty="0" err="1">
                <a:solidFill>
                  <a:srgbClr val="002060"/>
                </a:solidFill>
                <a:hlinkClick r:id="rId2">
                  <a:extLst>
                    <a:ext uri="{A12FA001-AC4F-418D-AE19-62706E023703}">
                      <ahyp:hlinkClr xmlns:ahyp="http://schemas.microsoft.com/office/drawing/2018/hyperlinkcolor" val="tx"/>
                    </a:ext>
                  </a:extLst>
                </a:hlinkClick>
              </a:rPr>
              <a:t>@ensait.fr</a:t>
            </a:r>
            <a:r>
              <a:rPr lang="fr-FR" dirty="0">
                <a:solidFill>
                  <a:srgbClr val="002060"/>
                </a:solidFill>
              </a:rPr>
              <a:t> </a:t>
            </a:r>
            <a:r>
              <a:rPr lang="fr-FR" dirty="0"/>
              <a:t>03 20 25 89 74 – Bureau AS 121</a:t>
            </a:r>
          </a:p>
          <a:p>
            <a:pPr marL="530352" lvl="1" indent="0">
              <a:buNone/>
            </a:pPr>
            <a:endParaRPr lang="fr-FR" dirty="0"/>
          </a:p>
          <a:p>
            <a:pPr lvl="0"/>
            <a:r>
              <a:rPr lang="fr-FR" dirty="0">
                <a:solidFill>
                  <a:srgbClr val="191B0E"/>
                </a:solidFill>
              </a:rPr>
              <a:t>Dorothée Mercier, Responsable Administrative du Laboratoire GEMTEX/</a:t>
            </a:r>
            <a:r>
              <a:rPr lang="en-US" dirty="0">
                <a:solidFill>
                  <a:srgbClr val="0070C0"/>
                </a:solidFill>
              </a:rPr>
              <a:t>Administrative Manager of the GEMTEX Laboratory</a:t>
            </a:r>
            <a:r>
              <a:rPr lang="en-US" dirty="0">
                <a:solidFill>
                  <a:srgbClr val="191B0E"/>
                </a:solidFill>
              </a:rPr>
              <a:t> </a:t>
            </a:r>
            <a:r>
              <a:rPr lang="fr-FR" dirty="0">
                <a:solidFill>
                  <a:srgbClr val="191B0E"/>
                </a:solidFill>
              </a:rPr>
              <a:t> </a:t>
            </a:r>
            <a:r>
              <a:rPr lang="fr-FR" dirty="0">
                <a:solidFill>
                  <a:srgbClr val="002060"/>
                </a:solidFill>
                <a:hlinkClick r:id="rId3">
                  <a:extLst>
                    <a:ext uri="{A12FA001-AC4F-418D-AE19-62706E023703}">
                      <ahyp:hlinkClr xmlns:ahyp="http://schemas.microsoft.com/office/drawing/2018/hyperlinkcolor" val="tx"/>
                    </a:ext>
                  </a:extLst>
                </a:hlinkClick>
              </a:rPr>
              <a:t>dorothee.mercier@ensait.fr</a:t>
            </a:r>
            <a:r>
              <a:rPr lang="fr-FR" dirty="0">
                <a:solidFill>
                  <a:srgbClr val="002060"/>
                </a:solidFill>
              </a:rPr>
              <a:t> </a:t>
            </a:r>
            <a:r>
              <a:rPr lang="fr-FR" dirty="0">
                <a:solidFill>
                  <a:srgbClr val="191B0E"/>
                </a:solidFill>
              </a:rPr>
              <a:t>03 20 25 89 62 – Bureau ASE12</a:t>
            </a:r>
          </a:p>
          <a:p>
            <a:pPr lvl="0"/>
            <a:endParaRPr lang="fr-FR" dirty="0">
              <a:solidFill>
                <a:srgbClr val="191B0E"/>
              </a:solidFill>
            </a:endParaRPr>
          </a:p>
          <a:p>
            <a:pPr marL="0" lvl="0" indent="0" algn="ctr">
              <a:buNone/>
            </a:pPr>
            <a:r>
              <a:rPr lang="fr-FR" dirty="0">
                <a:solidFill>
                  <a:srgbClr val="191B0E"/>
                </a:solidFill>
              </a:rPr>
              <a:t>Lorsque l’un de nous est en télétravail (</a:t>
            </a:r>
            <a:r>
              <a:rPr lang="fr-FR" i="1" dirty="0">
                <a:solidFill>
                  <a:srgbClr val="191B0E"/>
                </a:solidFill>
              </a:rPr>
              <a:t>nous sommes joignables par mail, téléphone, </a:t>
            </a:r>
            <a:r>
              <a:rPr lang="fr-FR" i="1" dirty="0" err="1">
                <a:solidFill>
                  <a:srgbClr val="191B0E"/>
                </a:solidFill>
              </a:rPr>
              <a:t>visio</a:t>
            </a:r>
            <a:r>
              <a:rPr lang="fr-FR" dirty="0">
                <a:solidFill>
                  <a:srgbClr val="191B0E"/>
                </a:solidFill>
              </a:rPr>
              <a:t>), l’information est mise sur la porte de nos bureaux/</a:t>
            </a:r>
            <a:r>
              <a:rPr lang="en-US" dirty="0">
                <a:solidFill>
                  <a:srgbClr val="0070C0"/>
                </a:solidFill>
              </a:rPr>
              <a:t>When one of us is teleworking </a:t>
            </a:r>
            <a:r>
              <a:rPr lang="en-US" i="1" dirty="0">
                <a:solidFill>
                  <a:srgbClr val="0070C0"/>
                </a:solidFill>
              </a:rPr>
              <a:t>(we can be reached by e-mail, telephone or video), </a:t>
            </a:r>
            <a:r>
              <a:rPr lang="en-US" dirty="0">
                <a:solidFill>
                  <a:srgbClr val="0070C0"/>
                </a:solidFill>
              </a:rPr>
              <a:t>the information is put on our office door.</a:t>
            </a:r>
            <a:endParaRPr lang="fr-FR" dirty="0">
              <a:solidFill>
                <a:srgbClr val="0070C0"/>
              </a:solidFill>
            </a:endParaRPr>
          </a:p>
          <a:p>
            <a:pPr lvl="1"/>
            <a:endParaRPr lang="fr-FR" dirty="0"/>
          </a:p>
          <a:p>
            <a:pPr lvl="1"/>
            <a:endParaRPr lang="fr-FR" dirty="0"/>
          </a:p>
        </p:txBody>
      </p:sp>
    </p:spTree>
    <p:extLst>
      <p:ext uri="{BB962C8B-B14F-4D97-AF65-F5344CB8AC3E}">
        <p14:creationId xmlns:p14="http://schemas.microsoft.com/office/powerpoint/2010/main" val="699727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F1D5A5-6573-4619-9D88-6884106EAF01}"/>
              </a:ext>
            </a:extLst>
          </p:cNvPr>
          <p:cNvSpPr>
            <a:spLocks noGrp="1"/>
          </p:cNvSpPr>
          <p:nvPr>
            <p:ph type="title"/>
          </p:nvPr>
        </p:nvSpPr>
        <p:spPr>
          <a:xfrm>
            <a:off x="887896" y="293473"/>
            <a:ext cx="4777406" cy="1007991"/>
          </a:xfrm>
        </p:spPr>
        <p:txBody>
          <a:bodyPr>
            <a:normAutofit fontScale="90000"/>
          </a:bodyPr>
          <a:lstStyle/>
          <a:p>
            <a:pPr algn="ctr"/>
            <a:r>
              <a:rPr lang="fr-FR" sz="4000" dirty="0">
                <a:solidFill>
                  <a:srgbClr val="002060"/>
                </a:solidFill>
              </a:rPr>
              <a:t>Vous souhaitez passer une commande ?</a:t>
            </a:r>
            <a:br>
              <a:rPr lang="fr-FR" sz="3200" dirty="0">
                <a:solidFill>
                  <a:srgbClr val="002060"/>
                </a:solidFill>
              </a:rPr>
            </a:br>
            <a:endParaRPr lang="fr-FR" sz="3200" dirty="0">
              <a:solidFill>
                <a:srgbClr val="002060"/>
              </a:solidFill>
            </a:endParaRPr>
          </a:p>
        </p:txBody>
      </p:sp>
      <p:sp>
        <p:nvSpPr>
          <p:cNvPr id="3" name="Espace réservé du contenu 2">
            <a:extLst>
              <a:ext uri="{FF2B5EF4-FFF2-40B4-BE49-F238E27FC236}">
                <a16:creationId xmlns:a16="http://schemas.microsoft.com/office/drawing/2014/main" id="{143EE3D3-DE23-4E21-959B-B542DCFB8542}"/>
              </a:ext>
            </a:extLst>
          </p:cNvPr>
          <p:cNvSpPr>
            <a:spLocks noGrp="1"/>
          </p:cNvSpPr>
          <p:nvPr>
            <p:ph idx="1"/>
          </p:nvPr>
        </p:nvSpPr>
        <p:spPr>
          <a:xfrm>
            <a:off x="708992" y="1112353"/>
            <a:ext cx="5506277" cy="5741862"/>
          </a:xfrm>
        </p:spPr>
        <p:txBody>
          <a:bodyPr>
            <a:noAutofit/>
          </a:bodyPr>
          <a:lstStyle/>
          <a:p>
            <a:pPr marL="0" indent="0">
              <a:buNone/>
            </a:pPr>
            <a:endParaRPr lang="fr-FR" sz="1600" b="1" dirty="0"/>
          </a:p>
          <a:p>
            <a:pPr marL="0" indent="0">
              <a:buNone/>
            </a:pPr>
            <a:r>
              <a:rPr lang="fr-FR" sz="1600" b="1" dirty="0"/>
              <a:t>Vous devez adresser impérativement</a:t>
            </a:r>
            <a:r>
              <a:rPr lang="fr-FR" sz="1600" dirty="0"/>
              <a:t> vos demandes à : </a:t>
            </a:r>
          </a:p>
          <a:p>
            <a:pPr marL="0" indent="0">
              <a:buNone/>
            </a:pPr>
            <a:r>
              <a:rPr lang="fr-FR" sz="1600" dirty="0"/>
              <a:t>Sur les projets collaboratifs et le budget Recherche :  </a:t>
            </a:r>
            <a:r>
              <a:rPr lang="fr-FR" sz="1600" b="1" dirty="0">
                <a:solidFill>
                  <a:srgbClr val="002060"/>
                </a:solidFill>
                <a:hlinkClick r:id="rId2">
                  <a:extLst>
                    <a:ext uri="{A12FA001-AC4F-418D-AE19-62706E023703}">
                      <ahyp:hlinkClr xmlns:ahyp="http://schemas.microsoft.com/office/drawing/2018/hyperlinkcolor" val="tx"/>
                    </a:ext>
                  </a:extLst>
                </a:hlinkClick>
              </a:rPr>
              <a:t>commande@ensait.fr</a:t>
            </a:r>
            <a:r>
              <a:rPr lang="fr-FR" sz="1600" b="1" dirty="0">
                <a:solidFill>
                  <a:srgbClr val="002060"/>
                </a:solidFill>
              </a:rPr>
              <a:t> *</a:t>
            </a:r>
          </a:p>
          <a:p>
            <a:pPr marL="0" indent="0">
              <a:buNone/>
            </a:pPr>
            <a:r>
              <a:rPr lang="fr-FR" sz="1600" b="1" dirty="0">
                <a:solidFill>
                  <a:schemeClr val="tx1"/>
                </a:solidFill>
              </a:rPr>
              <a:t>Nous avons besoin de ces infos pour passer la commande : </a:t>
            </a:r>
          </a:p>
          <a:p>
            <a:pPr>
              <a:lnSpc>
                <a:spcPct val="50000"/>
              </a:lnSpc>
            </a:pPr>
            <a:r>
              <a:rPr lang="fr-FR" sz="1600" b="1" dirty="0">
                <a:solidFill>
                  <a:srgbClr val="002060"/>
                </a:solidFill>
              </a:rPr>
              <a:t>Devis</a:t>
            </a:r>
          </a:p>
          <a:p>
            <a:pPr>
              <a:lnSpc>
                <a:spcPct val="50000"/>
              </a:lnSpc>
            </a:pPr>
            <a:r>
              <a:rPr lang="fr-FR" sz="1600" b="1" dirty="0">
                <a:solidFill>
                  <a:srgbClr val="002060"/>
                </a:solidFill>
              </a:rPr>
              <a:t>budget sur lequel imputer la dépenses</a:t>
            </a:r>
          </a:p>
          <a:p>
            <a:pPr>
              <a:lnSpc>
                <a:spcPct val="50000"/>
              </a:lnSpc>
            </a:pPr>
            <a:r>
              <a:rPr lang="fr-FR" sz="1600" b="1" dirty="0">
                <a:solidFill>
                  <a:srgbClr val="002060"/>
                </a:solidFill>
              </a:rPr>
              <a:t>coordonnées du fournisseur</a:t>
            </a:r>
          </a:p>
          <a:p>
            <a:pPr>
              <a:lnSpc>
                <a:spcPct val="50000"/>
              </a:lnSpc>
            </a:pPr>
            <a:r>
              <a:rPr lang="fr-FR" sz="1600" b="1" dirty="0">
                <a:solidFill>
                  <a:srgbClr val="002060"/>
                </a:solidFill>
              </a:rPr>
              <a:t>numéro de SIRET/RIB si c’est un nouveau fournisseur</a:t>
            </a:r>
          </a:p>
          <a:p>
            <a:pPr>
              <a:lnSpc>
                <a:spcPct val="50000"/>
              </a:lnSpc>
            </a:pPr>
            <a:endParaRPr lang="fr-FR" sz="1600" b="1" dirty="0">
              <a:solidFill>
                <a:srgbClr val="002060"/>
              </a:solidFill>
            </a:endParaRPr>
          </a:p>
          <a:p>
            <a:pPr marL="0" indent="0">
              <a:lnSpc>
                <a:spcPct val="100000"/>
              </a:lnSpc>
              <a:buNone/>
            </a:pPr>
            <a:r>
              <a:rPr lang="fr-FR" sz="1600" dirty="0">
                <a:solidFill>
                  <a:schemeClr val="tx1"/>
                </a:solidFill>
              </a:rPr>
              <a:t>Le SAG transmets l’EJ au fournisseur ou vous le transmettez directement si vous le souhaitez </a:t>
            </a:r>
            <a:r>
              <a:rPr lang="fr-FR" sz="1600" b="1" dirty="0">
                <a:solidFill>
                  <a:srgbClr val="002060"/>
                </a:solidFill>
              </a:rPr>
              <a:t>et dès réception de votre colis, vous nous prévenez impérativement</a:t>
            </a:r>
          </a:p>
          <a:p>
            <a:pPr marL="0" indent="0" algn="just">
              <a:buNone/>
            </a:pPr>
            <a:endParaRPr lang="fr-FR" sz="1500" i="1" dirty="0"/>
          </a:p>
          <a:p>
            <a:pPr marL="0" indent="0" algn="just">
              <a:buNone/>
            </a:pPr>
            <a:r>
              <a:rPr lang="fr-FR" sz="1500" i="1" dirty="0"/>
              <a:t>				 * Les responsables scientifiques des projets/encadrants/Responsable des techniciens doivent impérativement être en copie des demandes par mail d’EJ pour les doctorants, </a:t>
            </a:r>
            <a:r>
              <a:rPr lang="fr-FR" sz="1500" i="1" dirty="0" err="1"/>
              <a:t>post-doctorants</a:t>
            </a:r>
            <a:r>
              <a:rPr lang="fr-FR" sz="1500" i="1" dirty="0"/>
              <a:t>, ingénieurs, stagiaires, techniciens… dans un souci de sécurisation de l’engagement des dépenses. </a:t>
            </a:r>
          </a:p>
        </p:txBody>
      </p:sp>
      <p:sp>
        <p:nvSpPr>
          <p:cNvPr id="5" name="Espace réservé du contenu 2">
            <a:extLst>
              <a:ext uri="{FF2B5EF4-FFF2-40B4-BE49-F238E27FC236}">
                <a16:creationId xmlns:a16="http://schemas.microsoft.com/office/drawing/2014/main" id="{9F2C4B04-8CFB-4B25-87EE-DFCCFCA96128}"/>
              </a:ext>
            </a:extLst>
          </p:cNvPr>
          <p:cNvSpPr txBox="1">
            <a:spLocks/>
          </p:cNvSpPr>
          <p:nvPr/>
        </p:nvSpPr>
        <p:spPr>
          <a:xfrm>
            <a:off x="6374294" y="1112353"/>
            <a:ext cx="5506277" cy="4633293"/>
          </a:xfrm>
          <a:prstGeom prst="rect">
            <a:avLst/>
          </a:prstGeom>
        </p:spPr>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0" indent="0">
              <a:buNone/>
            </a:pPr>
            <a:endParaRPr lang="fr-FR" sz="1400" i="1" dirty="0"/>
          </a:p>
        </p:txBody>
      </p:sp>
      <p:sp>
        <p:nvSpPr>
          <p:cNvPr id="6" name="Rectangle 5">
            <a:extLst>
              <a:ext uri="{FF2B5EF4-FFF2-40B4-BE49-F238E27FC236}">
                <a16:creationId xmlns:a16="http://schemas.microsoft.com/office/drawing/2014/main" id="{0727F317-BE4D-4FE8-B0E3-1D2390249B9A}"/>
              </a:ext>
            </a:extLst>
          </p:cNvPr>
          <p:cNvSpPr/>
          <p:nvPr/>
        </p:nvSpPr>
        <p:spPr>
          <a:xfrm>
            <a:off x="6215269" y="1567893"/>
            <a:ext cx="6096000" cy="4955203"/>
          </a:xfrm>
          <a:prstGeom prst="rect">
            <a:avLst/>
          </a:prstGeom>
        </p:spPr>
        <p:txBody>
          <a:bodyPr>
            <a:spAutoFit/>
          </a:bodyPr>
          <a:lstStyle/>
          <a:p>
            <a:r>
              <a:rPr lang="en-US" sz="1600" b="1" dirty="0"/>
              <a:t>You must send your requests to </a:t>
            </a:r>
            <a:r>
              <a:rPr lang="en-US" sz="1600" dirty="0"/>
              <a:t>: </a:t>
            </a:r>
          </a:p>
          <a:p>
            <a:endParaRPr lang="en-US" sz="1600" dirty="0"/>
          </a:p>
          <a:p>
            <a:r>
              <a:rPr lang="en-US" sz="1600" dirty="0"/>
              <a:t>About collaborative projects and research budget : </a:t>
            </a:r>
            <a:r>
              <a:rPr lang="en-US" sz="1600" b="1" dirty="0">
                <a:solidFill>
                  <a:srgbClr val="0070C0"/>
                </a:solidFill>
                <a:hlinkClick r:id="rId2">
                  <a:extLst>
                    <a:ext uri="{A12FA001-AC4F-418D-AE19-62706E023703}">
                      <ahyp:hlinkClr xmlns:ahyp="http://schemas.microsoft.com/office/drawing/2018/hyperlinkcolor" val="tx"/>
                    </a:ext>
                  </a:extLst>
                </a:hlinkClick>
              </a:rPr>
              <a:t>commande@ensait.fr</a:t>
            </a:r>
            <a:r>
              <a:rPr lang="en-US" sz="1600" b="1" dirty="0">
                <a:solidFill>
                  <a:srgbClr val="0070C0"/>
                </a:solidFill>
              </a:rPr>
              <a:t>  *</a:t>
            </a:r>
          </a:p>
          <a:p>
            <a:endParaRPr lang="en-US" sz="1600" b="1" dirty="0">
              <a:solidFill>
                <a:srgbClr val="002060"/>
              </a:solidFill>
            </a:endParaRPr>
          </a:p>
          <a:p>
            <a:r>
              <a:rPr lang="en-US" sz="1600" b="1" dirty="0"/>
              <a:t>We need this information to place the order: </a:t>
            </a:r>
          </a:p>
          <a:p>
            <a:pPr marL="285750" indent="-285750">
              <a:buFont typeface="Wingdings" panose="05000000000000000000" pitchFamily="2" charset="2"/>
              <a:buChar char="§"/>
            </a:pPr>
            <a:r>
              <a:rPr lang="en-US" sz="1600" b="1" dirty="0">
                <a:solidFill>
                  <a:srgbClr val="0070C0"/>
                </a:solidFill>
              </a:rPr>
              <a:t>Quote</a:t>
            </a:r>
          </a:p>
          <a:p>
            <a:pPr marL="285750" indent="-285750">
              <a:buFont typeface="Wingdings" panose="05000000000000000000" pitchFamily="2" charset="2"/>
              <a:buChar char="§"/>
            </a:pPr>
            <a:r>
              <a:rPr lang="en-US" sz="1600" b="1" dirty="0">
                <a:solidFill>
                  <a:srgbClr val="0070C0"/>
                </a:solidFill>
              </a:rPr>
              <a:t>budget on which to charge the expenses</a:t>
            </a:r>
          </a:p>
          <a:p>
            <a:pPr marL="285750" indent="-285750">
              <a:buFont typeface="Wingdings" panose="05000000000000000000" pitchFamily="2" charset="2"/>
              <a:buChar char="§"/>
            </a:pPr>
            <a:r>
              <a:rPr lang="en-US" sz="1600" b="1" dirty="0">
                <a:solidFill>
                  <a:srgbClr val="0070C0"/>
                </a:solidFill>
              </a:rPr>
              <a:t>supplier's contact information/IBAN</a:t>
            </a:r>
          </a:p>
          <a:p>
            <a:pPr marL="285750" indent="-285750">
              <a:buFont typeface="Wingdings" panose="05000000000000000000" pitchFamily="2" charset="2"/>
              <a:buChar char="§"/>
            </a:pPr>
            <a:r>
              <a:rPr lang="en-US" sz="1600" b="1" dirty="0">
                <a:solidFill>
                  <a:srgbClr val="0070C0"/>
                </a:solidFill>
              </a:rPr>
              <a:t>SIRET number if it is a new supplier</a:t>
            </a:r>
          </a:p>
          <a:p>
            <a:endParaRPr lang="en-US" sz="1600" dirty="0"/>
          </a:p>
          <a:p>
            <a:r>
              <a:rPr lang="en-US" sz="1600" b="1" dirty="0">
                <a:solidFill>
                  <a:srgbClr val="0070C0"/>
                </a:solidFill>
              </a:rPr>
              <a:t>SAG forwards the EJ to the supplier, or you can forward it directly if you wish. As soon as you receive your parcel, you must notify us.</a:t>
            </a:r>
            <a:endParaRPr lang="en-US" sz="1600" b="1" i="1" dirty="0">
              <a:solidFill>
                <a:srgbClr val="0070C0"/>
              </a:solidFill>
            </a:endParaRPr>
          </a:p>
          <a:p>
            <a:endParaRPr lang="en-US" sz="1600" i="1" dirty="0"/>
          </a:p>
          <a:p>
            <a:endParaRPr lang="en-US" sz="1600" i="1" dirty="0"/>
          </a:p>
          <a:p>
            <a:endParaRPr lang="en-US" sz="1600" i="1" dirty="0"/>
          </a:p>
          <a:p>
            <a:r>
              <a:rPr lang="en-US" sz="1500" i="1" dirty="0"/>
              <a:t>		*The scientific leaders of the projects/supervisors/technician leaders must imperatively be in copy of the requests by email of EJ for PhD students, post-doctoral fellows, engineers, trainees, technicians... in a concern of securing the commitment of the expenses. </a:t>
            </a:r>
            <a:endParaRPr lang="fr-FR" sz="1500" i="1" dirty="0"/>
          </a:p>
        </p:txBody>
      </p:sp>
      <p:sp>
        <p:nvSpPr>
          <p:cNvPr id="7" name="Rectangle 6">
            <a:extLst>
              <a:ext uri="{FF2B5EF4-FFF2-40B4-BE49-F238E27FC236}">
                <a16:creationId xmlns:a16="http://schemas.microsoft.com/office/drawing/2014/main" id="{E576B14E-3728-4954-AF8E-912827BD0A6A}"/>
              </a:ext>
            </a:extLst>
          </p:cNvPr>
          <p:cNvSpPr/>
          <p:nvPr/>
        </p:nvSpPr>
        <p:spPr>
          <a:xfrm>
            <a:off x="6096000" y="435934"/>
            <a:ext cx="5936975" cy="646331"/>
          </a:xfrm>
          <a:prstGeom prst="rect">
            <a:avLst/>
          </a:prstGeom>
        </p:spPr>
        <p:txBody>
          <a:bodyPr wrap="square">
            <a:spAutoFit/>
          </a:bodyPr>
          <a:lstStyle/>
          <a:p>
            <a:r>
              <a:rPr lang="en-US" sz="3600" dirty="0">
                <a:solidFill>
                  <a:srgbClr val="0070C0"/>
                </a:solidFill>
              </a:rPr>
              <a:t>You need to place an order?</a:t>
            </a:r>
            <a:endParaRPr lang="fr-FR" sz="3600" dirty="0">
              <a:solidFill>
                <a:srgbClr val="0070C0"/>
              </a:solidFill>
            </a:endParaRPr>
          </a:p>
        </p:txBody>
      </p:sp>
    </p:spTree>
    <p:extLst>
      <p:ext uri="{BB962C8B-B14F-4D97-AF65-F5344CB8AC3E}">
        <p14:creationId xmlns:p14="http://schemas.microsoft.com/office/powerpoint/2010/main" val="2552298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55C8939E-319B-4839-AA44-8852B0DF4DFE}"/>
              </a:ext>
            </a:extLst>
          </p:cNvPr>
          <p:cNvSpPr>
            <a:spLocks noGrp="1"/>
          </p:cNvSpPr>
          <p:nvPr>
            <p:ph type="title"/>
          </p:nvPr>
        </p:nvSpPr>
        <p:spPr>
          <a:xfrm>
            <a:off x="1043609" y="255103"/>
            <a:ext cx="4416287" cy="1034495"/>
          </a:xfrm>
        </p:spPr>
        <p:txBody>
          <a:bodyPr>
            <a:normAutofit fontScale="90000"/>
          </a:bodyPr>
          <a:lstStyle/>
          <a:p>
            <a:pPr algn="ctr"/>
            <a:r>
              <a:rPr lang="fr-FR" sz="3600" dirty="0">
                <a:solidFill>
                  <a:srgbClr val="002060"/>
                </a:solidFill>
              </a:rPr>
              <a:t>Vous avez besoin de vous déplacer?</a:t>
            </a:r>
            <a:br>
              <a:rPr lang="fr-FR" sz="3600" dirty="0">
                <a:solidFill>
                  <a:srgbClr val="002060"/>
                </a:solidFill>
              </a:rPr>
            </a:br>
            <a:endParaRPr lang="fr-FR" sz="3600" dirty="0">
              <a:solidFill>
                <a:srgbClr val="002060"/>
              </a:solidFill>
            </a:endParaRPr>
          </a:p>
        </p:txBody>
      </p:sp>
      <p:sp>
        <p:nvSpPr>
          <p:cNvPr id="5" name="Espace réservé du contenu 2">
            <a:extLst>
              <a:ext uri="{FF2B5EF4-FFF2-40B4-BE49-F238E27FC236}">
                <a16:creationId xmlns:a16="http://schemas.microsoft.com/office/drawing/2014/main" id="{10FF51A5-C842-4144-812F-897C3998CCB2}"/>
              </a:ext>
            </a:extLst>
          </p:cNvPr>
          <p:cNvSpPr>
            <a:spLocks noGrp="1"/>
          </p:cNvSpPr>
          <p:nvPr>
            <p:ph idx="1"/>
          </p:nvPr>
        </p:nvSpPr>
        <p:spPr>
          <a:xfrm>
            <a:off x="642731" y="998054"/>
            <a:ext cx="5506277" cy="5846694"/>
          </a:xfrm>
        </p:spPr>
        <p:txBody>
          <a:bodyPr>
            <a:noAutofit/>
          </a:bodyPr>
          <a:lstStyle/>
          <a:p>
            <a:pPr marL="0" indent="0">
              <a:buNone/>
            </a:pPr>
            <a:endParaRPr lang="fr-FR" sz="1600" dirty="0"/>
          </a:p>
          <a:p>
            <a:pPr marL="0" indent="0">
              <a:buNone/>
            </a:pPr>
            <a:r>
              <a:rPr lang="fr-FR" sz="1600" dirty="0"/>
              <a:t>Vous devez adresser impérativement vos demandes à : </a:t>
            </a:r>
          </a:p>
          <a:p>
            <a:pPr marL="0" indent="0">
              <a:buNone/>
            </a:pPr>
            <a:r>
              <a:rPr lang="fr-FR" sz="1600" dirty="0"/>
              <a:t>Sur les projets collaboratifs et le budget Recherche :  </a:t>
            </a:r>
            <a:r>
              <a:rPr lang="fr-FR" sz="1600" b="1" dirty="0">
                <a:solidFill>
                  <a:srgbClr val="002060"/>
                </a:solidFill>
                <a:hlinkClick r:id="rId2">
                  <a:extLst>
                    <a:ext uri="{A12FA001-AC4F-418D-AE19-62706E023703}">
                      <ahyp:hlinkClr xmlns:ahyp="http://schemas.microsoft.com/office/drawing/2018/hyperlinkcolor" val="tx"/>
                    </a:ext>
                  </a:extLst>
                </a:hlinkClick>
              </a:rPr>
              <a:t>ordredemission@ensait.fr</a:t>
            </a:r>
            <a:r>
              <a:rPr lang="fr-FR" sz="1600" b="1" dirty="0">
                <a:solidFill>
                  <a:srgbClr val="002060"/>
                </a:solidFill>
              </a:rPr>
              <a:t> *</a:t>
            </a:r>
          </a:p>
          <a:p>
            <a:pPr marL="0" indent="0">
              <a:buNone/>
            </a:pPr>
            <a:r>
              <a:rPr lang="fr-FR" sz="1600" dirty="0"/>
              <a:t>Pour une saisie rapide, le service doit disposer, par mail, des éléments suivants : </a:t>
            </a:r>
          </a:p>
          <a:p>
            <a:pPr algn="just">
              <a:buFont typeface="Wingdings" panose="05000000000000000000" pitchFamily="2" charset="2"/>
              <a:buChar char="§"/>
            </a:pPr>
            <a:r>
              <a:rPr lang="fr-FR" sz="1600" b="1" dirty="0">
                <a:solidFill>
                  <a:srgbClr val="002060"/>
                </a:solidFill>
              </a:rPr>
              <a:t>Budget</a:t>
            </a:r>
          </a:p>
          <a:p>
            <a:pPr algn="just">
              <a:buFont typeface="Wingdings" panose="05000000000000000000" pitchFamily="2" charset="2"/>
              <a:buChar char="§"/>
            </a:pPr>
            <a:r>
              <a:rPr lang="fr-FR" sz="1600" b="1" dirty="0">
                <a:solidFill>
                  <a:srgbClr val="002060"/>
                </a:solidFill>
              </a:rPr>
              <a:t>objet du déplacement, dates, moyens de transports, demande d’avance… </a:t>
            </a:r>
          </a:p>
          <a:p>
            <a:pPr algn="just">
              <a:buFont typeface="Wingdings" panose="05000000000000000000" pitchFamily="2" charset="2"/>
              <a:buChar char="§"/>
            </a:pPr>
            <a:r>
              <a:rPr lang="fr-FR" sz="1600" b="1" dirty="0">
                <a:solidFill>
                  <a:srgbClr val="002060"/>
                </a:solidFill>
              </a:rPr>
              <a:t>les montants et « </a:t>
            </a:r>
            <a:r>
              <a:rPr lang="fr-FR" sz="1600" b="1" dirty="0" err="1">
                <a:solidFill>
                  <a:srgbClr val="002060"/>
                </a:solidFill>
              </a:rPr>
              <a:t>imprim</a:t>
            </a:r>
            <a:r>
              <a:rPr lang="fr-FR" sz="1600" b="1" dirty="0">
                <a:solidFill>
                  <a:srgbClr val="002060"/>
                </a:solidFill>
              </a:rPr>
              <a:t>-écran » des billets de train, d’avion…</a:t>
            </a:r>
          </a:p>
          <a:p>
            <a:pPr algn="just">
              <a:buFont typeface="Wingdings" panose="05000000000000000000" pitchFamily="2" charset="2"/>
              <a:buChar char="§"/>
            </a:pPr>
            <a:r>
              <a:rPr lang="fr-FR" sz="1600" b="1" dirty="0">
                <a:solidFill>
                  <a:srgbClr val="002060"/>
                </a:solidFill>
              </a:rPr>
              <a:t>toute information facilitant la saisie complète de l’OM</a:t>
            </a:r>
          </a:p>
          <a:p>
            <a:pPr algn="just">
              <a:buFont typeface="Wingdings" panose="05000000000000000000" pitchFamily="2" charset="2"/>
              <a:buChar char="§"/>
            </a:pPr>
            <a:endParaRPr lang="fr-FR" sz="1500" b="1" dirty="0">
              <a:solidFill>
                <a:srgbClr val="002060"/>
              </a:solidFill>
            </a:endParaRPr>
          </a:p>
          <a:p>
            <a:pPr marL="0" indent="0" algn="just">
              <a:buNone/>
            </a:pPr>
            <a:r>
              <a:rPr lang="fr-FR" sz="1500" i="1" dirty="0"/>
              <a:t>		   * Les responsables scientifiques des projets/encadrants/Responsable des techniciens doivent impérativement être en copie des demandes par mail d’OM et d’EJ pour les doctorants, </a:t>
            </a:r>
            <a:r>
              <a:rPr lang="fr-FR" sz="1500" i="1" dirty="0" err="1"/>
              <a:t>post-doctorants</a:t>
            </a:r>
            <a:r>
              <a:rPr lang="fr-FR" sz="1500" i="1" dirty="0"/>
              <a:t>, ingénieurs, stagiaires, techniciens… dans un souci de sécurisation de l’engagement des dépenses. </a:t>
            </a:r>
          </a:p>
        </p:txBody>
      </p:sp>
      <p:sp>
        <p:nvSpPr>
          <p:cNvPr id="6" name="Rectangle 5">
            <a:extLst>
              <a:ext uri="{FF2B5EF4-FFF2-40B4-BE49-F238E27FC236}">
                <a16:creationId xmlns:a16="http://schemas.microsoft.com/office/drawing/2014/main" id="{0F933D51-91FA-42C9-B3E6-ED945DFC9B4F}"/>
              </a:ext>
            </a:extLst>
          </p:cNvPr>
          <p:cNvSpPr/>
          <p:nvPr/>
        </p:nvSpPr>
        <p:spPr>
          <a:xfrm>
            <a:off x="6241773" y="1055200"/>
            <a:ext cx="6096000" cy="5324535"/>
          </a:xfrm>
          <a:prstGeom prst="rect">
            <a:avLst/>
          </a:prstGeom>
        </p:spPr>
        <p:txBody>
          <a:bodyPr>
            <a:spAutoFit/>
          </a:bodyPr>
          <a:lstStyle/>
          <a:p>
            <a:r>
              <a:rPr lang="en-US" sz="1600" dirty="0"/>
              <a:t>You must send your requests to :  </a:t>
            </a:r>
          </a:p>
          <a:p>
            <a:endParaRPr lang="en-US" sz="1600" dirty="0"/>
          </a:p>
          <a:p>
            <a:r>
              <a:rPr lang="en-US" sz="1600" dirty="0"/>
              <a:t>For collaborative projects and the research budget: </a:t>
            </a:r>
            <a:r>
              <a:rPr lang="en-US" sz="1600" b="1" dirty="0">
                <a:solidFill>
                  <a:srgbClr val="0070C0"/>
                </a:solidFill>
                <a:hlinkClick r:id="rId2">
                  <a:extLst>
                    <a:ext uri="{A12FA001-AC4F-418D-AE19-62706E023703}">
                      <ahyp:hlinkClr xmlns:ahyp="http://schemas.microsoft.com/office/drawing/2018/hyperlinkcolor" val="tx"/>
                    </a:ext>
                  </a:extLst>
                </a:hlinkClick>
              </a:rPr>
              <a:t>ordredemission@ensait.fr</a:t>
            </a:r>
            <a:r>
              <a:rPr lang="en-US" sz="1600" b="1" dirty="0">
                <a:solidFill>
                  <a:srgbClr val="0070C0"/>
                </a:solidFill>
              </a:rPr>
              <a:t> *</a:t>
            </a:r>
          </a:p>
          <a:p>
            <a:endParaRPr lang="en-US" sz="1600" b="1" dirty="0">
              <a:solidFill>
                <a:srgbClr val="002060"/>
              </a:solidFill>
            </a:endParaRPr>
          </a:p>
          <a:p>
            <a:r>
              <a:rPr lang="en-US" sz="1600" dirty="0"/>
              <a:t>For a quick input, the service must have, by e-mail, the following elements  :</a:t>
            </a:r>
          </a:p>
          <a:p>
            <a:endParaRPr lang="en-US" sz="1600" dirty="0"/>
          </a:p>
          <a:p>
            <a:pPr marL="285750" indent="-285750">
              <a:lnSpc>
                <a:spcPct val="150000"/>
              </a:lnSpc>
              <a:buFont typeface="Wingdings" panose="05000000000000000000" pitchFamily="2" charset="2"/>
              <a:buChar char="§"/>
            </a:pPr>
            <a:r>
              <a:rPr lang="en-US" sz="1600" b="1" dirty="0">
                <a:solidFill>
                  <a:srgbClr val="0070C0"/>
                </a:solidFill>
              </a:rPr>
              <a:t>Budget</a:t>
            </a:r>
          </a:p>
          <a:p>
            <a:pPr marL="285750" indent="-285750">
              <a:lnSpc>
                <a:spcPct val="150000"/>
              </a:lnSpc>
              <a:buFont typeface="Wingdings" panose="05000000000000000000" pitchFamily="2" charset="2"/>
              <a:buChar char="§"/>
            </a:pPr>
            <a:r>
              <a:rPr lang="en-US" sz="1600" b="1" dirty="0">
                <a:solidFill>
                  <a:srgbClr val="0070C0"/>
                </a:solidFill>
              </a:rPr>
              <a:t>purpose of the trip, dates, means of transportation, request for advance... </a:t>
            </a:r>
          </a:p>
          <a:p>
            <a:pPr marL="285750" indent="-285750">
              <a:lnSpc>
                <a:spcPct val="150000"/>
              </a:lnSpc>
              <a:buFont typeface="Wingdings" panose="05000000000000000000" pitchFamily="2" charset="2"/>
              <a:buChar char="§"/>
            </a:pPr>
            <a:r>
              <a:rPr lang="en-US" sz="1600" b="1" dirty="0">
                <a:solidFill>
                  <a:srgbClr val="0070C0"/>
                </a:solidFill>
              </a:rPr>
              <a:t>amounts and "screen print" of train and plane tickets...</a:t>
            </a:r>
          </a:p>
          <a:p>
            <a:pPr marL="285750" indent="-285750">
              <a:lnSpc>
                <a:spcPct val="150000"/>
              </a:lnSpc>
              <a:buFont typeface="Wingdings" panose="05000000000000000000" pitchFamily="2" charset="2"/>
              <a:buChar char="§"/>
            </a:pPr>
            <a:r>
              <a:rPr lang="en-US" sz="1600" b="1" dirty="0">
                <a:solidFill>
                  <a:srgbClr val="0070C0"/>
                </a:solidFill>
              </a:rPr>
              <a:t>any information facilitating the complete entry of the OM</a:t>
            </a:r>
          </a:p>
          <a:p>
            <a:pPr marL="285750" indent="-285750">
              <a:buFont typeface="Arial" panose="020B0604020202020204" pitchFamily="34" charset="0"/>
              <a:buChar char="•"/>
            </a:pPr>
            <a:endParaRPr lang="en-US" sz="1600" i="1" dirty="0"/>
          </a:p>
          <a:p>
            <a:pPr marL="285750" indent="-285750">
              <a:buFont typeface="Arial" panose="020B0604020202020204" pitchFamily="34" charset="0"/>
              <a:buChar char="•"/>
            </a:pPr>
            <a:endParaRPr lang="en-US" sz="1600" i="1" dirty="0"/>
          </a:p>
          <a:p>
            <a:r>
              <a:rPr lang="en-US" sz="1500" i="1" dirty="0"/>
              <a:t>		*The scientific leaders of the projects/supervisors/technician leaders must imperatively be in copy of the requests by email of OM and EJ for PhD students, post-doctoral fellows, engineers, trainees, technicians... in a concern of securing the commitment of the expenses. </a:t>
            </a:r>
            <a:endParaRPr lang="fr-FR" sz="1500" i="1" dirty="0"/>
          </a:p>
        </p:txBody>
      </p:sp>
      <p:sp>
        <p:nvSpPr>
          <p:cNvPr id="7" name="Rectangle 6">
            <a:extLst>
              <a:ext uri="{FF2B5EF4-FFF2-40B4-BE49-F238E27FC236}">
                <a16:creationId xmlns:a16="http://schemas.microsoft.com/office/drawing/2014/main" id="{3A6D1E46-5BBF-46B8-A41F-5504DFA449A0}"/>
              </a:ext>
            </a:extLst>
          </p:cNvPr>
          <p:cNvSpPr/>
          <p:nvPr/>
        </p:nvSpPr>
        <p:spPr>
          <a:xfrm>
            <a:off x="6480314" y="255103"/>
            <a:ext cx="4527009" cy="646331"/>
          </a:xfrm>
          <a:prstGeom prst="rect">
            <a:avLst/>
          </a:prstGeom>
        </p:spPr>
        <p:txBody>
          <a:bodyPr wrap="none">
            <a:spAutoFit/>
          </a:bodyPr>
          <a:lstStyle/>
          <a:p>
            <a:r>
              <a:rPr lang="en-US" sz="3600" dirty="0">
                <a:solidFill>
                  <a:srgbClr val="0070C0"/>
                </a:solidFill>
              </a:rPr>
              <a:t>Do you need to travel?</a:t>
            </a:r>
            <a:endParaRPr lang="fr-FR" sz="3600" dirty="0">
              <a:solidFill>
                <a:srgbClr val="0070C0"/>
              </a:solidFill>
            </a:endParaRPr>
          </a:p>
        </p:txBody>
      </p:sp>
    </p:spTree>
    <p:extLst>
      <p:ext uri="{BB962C8B-B14F-4D97-AF65-F5344CB8AC3E}">
        <p14:creationId xmlns:p14="http://schemas.microsoft.com/office/powerpoint/2010/main" val="3865787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4DDF08-EE0C-46C9-95F5-B3C5E0266ACB}"/>
              </a:ext>
            </a:extLst>
          </p:cNvPr>
          <p:cNvSpPr>
            <a:spLocks noGrp="1"/>
          </p:cNvSpPr>
          <p:nvPr>
            <p:ph type="title"/>
          </p:nvPr>
        </p:nvSpPr>
        <p:spPr>
          <a:xfrm>
            <a:off x="914400" y="460513"/>
            <a:ext cx="10190922" cy="1485900"/>
          </a:xfrm>
        </p:spPr>
        <p:txBody>
          <a:bodyPr>
            <a:normAutofit fontScale="90000"/>
          </a:bodyPr>
          <a:lstStyle/>
          <a:p>
            <a:r>
              <a:rPr lang="fr-FR" sz="3600" dirty="0"/>
              <a:t>Formulaire de demande d’OM disponible sur le portail de l’ENSAIT : Onglet Recherche &gt; SAG</a:t>
            </a:r>
            <a:br>
              <a:rPr lang="fr-FR" dirty="0"/>
            </a:br>
            <a:br>
              <a:rPr lang="fr-FR" dirty="0"/>
            </a:br>
            <a:r>
              <a:rPr lang="en-US" sz="3600" dirty="0">
                <a:solidFill>
                  <a:srgbClr val="0070C0"/>
                </a:solidFill>
              </a:rPr>
              <a:t>OM request form available on the ENSAIT portal - Research tab &gt; SAG</a:t>
            </a:r>
            <a:br>
              <a:rPr lang="fr-FR" dirty="0"/>
            </a:br>
            <a:br>
              <a:rPr lang="fr-FR" dirty="0"/>
            </a:br>
            <a:br>
              <a:rPr lang="fr-FR" dirty="0"/>
            </a:br>
            <a:endParaRPr lang="fr-FR" dirty="0"/>
          </a:p>
        </p:txBody>
      </p:sp>
      <p:sp>
        <p:nvSpPr>
          <p:cNvPr id="3" name="Rectangle 2">
            <a:extLst>
              <a:ext uri="{FF2B5EF4-FFF2-40B4-BE49-F238E27FC236}">
                <a16:creationId xmlns:a16="http://schemas.microsoft.com/office/drawing/2014/main" id="{0CDD5594-3BDD-497A-BCAB-917BE60D08DA}"/>
              </a:ext>
            </a:extLst>
          </p:cNvPr>
          <p:cNvSpPr/>
          <p:nvPr/>
        </p:nvSpPr>
        <p:spPr>
          <a:xfrm rot="20294619">
            <a:off x="2028409" y="3790312"/>
            <a:ext cx="2867291" cy="369332"/>
          </a:xfrm>
          <a:prstGeom prst="rect">
            <a:avLst/>
          </a:prstGeom>
        </p:spPr>
        <p:txBody>
          <a:bodyPr wrap="square">
            <a:spAutoFit/>
          </a:bodyPr>
          <a:lstStyle/>
          <a:p>
            <a:r>
              <a:rPr lang="fr-FR" b="1" u="sng" dirty="0">
                <a:solidFill>
                  <a:srgbClr val="002060"/>
                </a:solidFill>
                <a:latin typeface="Lucida Grande"/>
                <a:hlinkClick r:id="rId2" tooltip="http://ent.ensait.fr">
                  <a:extLst>
                    <a:ext uri="{A12FA001-AC4F-418D-AE19-62706E023703}">
                      <ahyp:hlinkClr xmlns:ahyp="http://schemas.microsoft.com/office/drawing/2018/hyperlinkcolor" val="tx"/>
                    </a:ext>
                  </a:extLst>
                </a:hlinkClick>
              </a:rPr>
              <a:t>http://ent.ensait.fr</a:t>
            </a:r>
            <a:endParaRPr lang="fr-FR" b="1" dirty="0">
              <a:solidFill>
                <a:srgbClr val="002060"/>
              </a:solidFill>
            </a:endParaRPr>
          </a:p>
        </p:txBody>
      </p:sp>
      <p:pic>
        <p:nvPicPr>
          <p:cNvPr id="6" name="Image 5" descr="Une image contenant texte, capture d’écran, Police, nombre&#10;&#10;Le contenu généré par l’IA peut être incorrect.">
            <a:extLst>
              <a:ext uri="{FF2B5EF4-FFF2-40B4-BE49-F238E27FC236}">
                <a16:creationId xmlns:a16="http://schemas.microsoft.com/office/drawing/2014/main" id="{68932956-A61C-7ACA-021A-EFFCFAC820B1}"/>
              </a:ext>
            </a:extLst>
          </p:cNvPr>
          <p:cNvPicPr>
            <a:picLocks noChangeAspect="1"/>
          </p:cNvPicPr>
          <p:nvPr/>
        </p:nvPicPr>
        <p:blipFill>
          <a:blip r:embed="rId3"/>
          <a:stretch>
            <a:fillRect/>
          </a:stretch>
        </p:blipFill>
        <p:spPr>
          <a:xfrm>
            <a:off x="5863166" y="3028949"/>
            <a:ext cx="5604933" cy="3152775"/>
          </a:xfrm>
          <a:prstGeom prst="rect">
            <a:avLst/>
          </a:prstGeom>
        </p:spPr>
      </p:pic>
    </p:spTree>
    <p:extLst>
      <p:ext uri="{BB962C8B-B14F-4D97-AF65-F5344CB8AC3E}">
        <p14:creationId xmlns:p14="http://schemas.microsoft.com/office/powerpoint/2010/main" val="3994436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B647A7-1EC4-4D56-8F5A-96A8DFA3F20E}"/>
              </a:ext>
            </a:extLst>
          </p:cNvPr>
          <p:cNvSpPr>
            <a:spLocks noGrp="1"/>
          </p:cNvSpPr>
          <p:nvPr>
            <p:ph type="title"/>
          </p:nvPr>
        </p:nvSpPr>
        <p:spPr>
          <a:xfrm>
            <a:off x="1420586" y="171450"/>
            <a:ext cx="9601200" cy="1485900"/>
          </a:xfrm>
        </p:spPr>
        <p:txBody>
          <a:bodyPr>
            <a:normAutofit fontScale="90000"/>
          </a:bodyPr>
          <a:lstStyle/>
          <a:p>
            <a:r>
              <a:rPr lang="fr-FR" sz="2000" dirty="0">
                <a:solidFill>
                  <a:srgbClr val="002060"/>
                </a:solidFill>
              </a:rPr>
              <a:t>Concernant les demandes d’OM, merci de transmettre vos </a:t>
            </a:r>
            <a:r>
              <a:rPr lang="fr-FR" sz="2000" b="1" dirty="0">
                <a:solidFill>
                  <a:srgbClr val="002060"/>
                </a:solidFill>
              </a:rPr>
              <a:t>demandes 8j avant la date de mission en France</a:t>
            </a:r>
            <a:r>
              <a:rPr lang="fr-FR" sz="2000" dirty="0">
                <a:solidFill>
                  <a:srgbClr val="002060"/>
                </a:solidFill>
              </a:rPr>
              <a:t> et </a:t>
            </a:r>
            <a:r>
              <a:rPr lang="fr-FR" sz="2000" b="1" dirty="0">
                <a:solidFill>
                  <a:srgbClr val="002060"/>
                </a:solidFill>
              </a:rPr>
              <a:t>15j avant pour les missions à l’étranger</a:t>
            </a:r>
            <a:r>
              <a:rPr lang="fr-FR" sz="2000" dirty="0">
                <a:solidFill>
                  <a:srgbClr val="002060"/>
                </a:solidFill>
              </a:rPr>
              <a:t>.</a:t>
            </a:r>
            <a:br>
              <a:rPr lang="fr-FR" sz="2000" dirty="0">
                <a:solidFill>
                  <a:srgbClr val="002060"/>
                </a:solidFill>
              </a:rPr>
            </a:br>
            <a:r>
              <a:rPr lang="fr-FR" sz="2000" b="1" dirty="0">
                <a:solidFill>
                  <a:srgbClr val="002060"/>
                </a:solidFill>
              </a:rPr>
              <a:t>Ce délai doit être respecté afin que la demande soit traitée dans les temps. Le service financier peut effectuer le paiement d’une demande d’avance, au plus tard 3 semaines avant le départ en mission,</a:t>
            </a:r>
            <a:br>
              <a:rPr lang="fr-FR" sz="2000" b="1" dirty="0">
                <a:solidFill>
                  <a:srgbClr val="002060"/>
                </a:solidFill>
              </a:rPr>
            </a:br>
            <a:br>
              <a:rPr lang="fr-FR" sz="2000" b="1" dirty="0">
                <a:solidFill>
                  <a:srgbClr val="002060"/>
                </a:solidFill>
              </a:rPr>
            </a:br>
            <a:r>
              <a:rPr lang="fr-FR" sz="2000" dirty="0">
                <a:solidFill>
                  <a:srgbClr val="002060"/>
                </a:solidFill>
              </a:rPr>
              <a:t>A votre retour, vous devez saisir votre état de frais dans le </a:t>
            </a:r>
            <a:r>
              <a:rPr lang="fr-FR" sz="2000" b="1" dirty="0">
                <a:solidFill>
                  <a:srgbClr val="002060"/>
                </a:solidFill>
              </a:rPr>
              <a:t>logiciel cocktail (cocktail restreint) </a:t>
            </a:r>
            <a:r>
              <a:rPr lang="fr-FR" sz="2000" dirty="0">
                <a:solidFill>
                  <a:srgbClr val="002060"/>
                </a:solidFill>
              </a:rPr>
              <a:t>et le déposer avec les pièces justificatives au SAG.</a:t>
            </a:r>
            <a:br>
              <a:rPr lang="fr-FR" sz="2000" dirty="0">
                <a:solidFill>
                  <a:srgbClr val="002060"/>
                </a:solidFill>
              </a:rPr>
            </a:br>
            <a:br>
              <a:rPr lang="fr-FR" sz="2000" dirty="0">
                <a:solidFill>
                  <a:srgbClr val="002060"/>
                </a:solidFill>
              </a:rPr>
            </a:br>
            <a:r>
              <a:rPr lang="fr-FR" sz="2000" dirty="0">
                <a:solidFill>
                  <a:srgbClr val="002060"/>
                </a:solidFill>
              </a:rPr>
              <a:t>Vous avez reçu par mail les tutos pour vous aider à faire vos états de frais :</a:t>
            </a:r>
            <a:br>
              <a:rPr lang="fr-FR" sz="2000" dirty="0">
                <a:solidFill>
                  <a:srgbClr val="002060"/>
                </a:solidFill>
              </a:rPr>
            </a:br>
            <a:br>
              <a:rPr lang="fr-FR" sz="2000" dirty="0">
                <a:solidFill>
                  <a:srgbClr val="002060"/>
                </a:solidFill>
              </a:rPr>
            </a:br>
            <a:r>
              <a:rPr lang="fr-FR" sz="2000" dirty="0" err="1">
                <a:hlinkClick r:id="rId2"/>
              </a:rPr>
              <a:t>uPortal</a:t>
            </a:r>
            <a:r>
              <a:rPr lang="fr-FR" sz="2000" dirty="0">
                <a:hlinkClick r:id="rId2"/>
              </a:rPr>
              <a:t>: Finances (ensait.fr)</a:t>
            </a:r>
            <a:br>
              <a:rPr lang="fr-FR" sz="2000" dirty="0"/>
            </a:br>
            <a:br>
              <a:rPr lang="fr-FR" sz="2000" dirty="0">
                <a:solidFill>
                  <a:srgbClr val="002060"/>
                </a:solidFill>
              </a:rPr>
            </a:br>
            <a:r>
              <a:rPr lang="fr-FR" sz="2000" dirty="0">
                <a:solidFill>
                  <a:srgbClr val="002060"/>
                </a:solidFill>
              </a:rPr>
              <a:t>Merci de nous alerter au plus vite si vous rencontrez des difficultés pour vous connecter à cocktail!</a:t>
            </a:r>
            <a:br>
              <a:rPr lang="fr-FR" sz="2000" dirty="0">
                <a:solidFill>
                  <a:srgbClr val="002060"/>
                </a:solidFill>
              </a:rPr>
            </a:br>
            <a:br>
              <a:rPr lang="fr-FR" sz="2000" dirty="0">
                <a:solidFill>
                  <a:srgbClr val="002060"/>
                </a:solidFill>
              </a:rPr>
            </a:br>
            <a:r>
              <a:rPr lang="en-US" sz="2000" dirty="0">
                <a:solidFill>
                  <a:srgbClr val="0070C0"/>
                </a:solidFill>
              </a:rPr>
              <a:t>Concerning the requests of OM, please send </a:t>
            </a:r>
            <a:r>
              <a:rPr lang="en-US" sz="2000" b="1" dirty="0">
                <a:solidFill>
                  <a:srgbClr val="0070C0"/>
                </a:solidFill>
              </a:rPr>
              <a:t>your requests 8 days before the date of the mission in France and 15 days before for the missions abroad</a:t>
            </a:r>
            <a:r>
              <a:rPr lang="en-US" sz="2000" dirty="0">
                <a:solidFill>
                  <a:srgbClr val="0070C0"/>
                </a:solidFill>
              </a:rPr>
              <a:t>. </a:t>
            </a:r>
            <a:br>
              <a:rPr lang="en-US" sz="2000" dirty="0">
                <a:solidFill>
                  <a:srgbClr val="0070C0"/>
                </a:solidFill>
              </a:rPr>
            </a:br>
            <a:r>
              <a:rPr lang="en-US" sz="2000" dirty="0">
                <a:solidFill>
                  <a:srgbClr val="0070C0"/>
                </a:solidFill>
              </a:rPr>
              <a:t>This deadline must be respected in order for the request to be processed in time. The financial department can make the payment of an advance request, at the latest 3 weeks before the departure on mission</a:t>
            </a:r>
            <a:br>
              <a:rPr lang="en-US" sz="2000" dirty="0">
                <a:solidFill>
                  <a:srgbClr val="0070C0"/>
                </a:solidFill>
              </a:rPr>
            </a:br>
            <a:br>
              <a:rPr lang="en-US" sz="2000" dirty="0">
                <a:solidFill>
                  <a:srgbClr val="0070C0"/>
                </a:solidFill>
              </a:rPr>
            </a:br>
            <a:r>
              <a:rPr lang="en-US" sz="2000" dirty="0">
                <a:solidFill>
                  <a:srgbClr val="0070C0"/>
                </a:solidFill>
              </a:rPr>
              <a:t>Upon your return, you must enter your expense report in the </a:t>
            </a:r>
            <a:r>
              <a:rPr lang="en-US" sz="2000" b="1" dirty="0">
                <a:solidFill>
                  <a:srgbClr val="0070C0"/>
                </a:solidFill>
              </a:rPr>
              <a:t>cocktail software </a:t>
            </a:r>
            <a:r>
              <a:rPr lang="en-US" sz="2000" dirty="0">
                <a:solidFill>
                  <a:srgbClr val="0070C0"/>
                </a:solidFill>
              </a:rPr>
              <a:t>and send it with the supporting documents to </a:t>
            </a:r>
            <a:r>
              <a:rPr lang="en-US" sz="2000" b="1" dirty="0">
                <a:solidFill>
                  <a:srgbClr val="0070C0"/>
                </a:solidFill>
              </a:rPr>
              <a:t>SAG</a:t>
            </a:r>
            <a:r>
              <a:rPr lang="en-US" sz="2000" dirty="0">
                <a:solidFill>
                  <a:srgbClr val="0070C0"/>
                </a:solidFill>
              </a:rPr>
              <a:t>. You have received by mail the tutorials to help you to make your expense claim. </a:t>
            </a:r>
            <a:br>
              <a:rPr lang="en-US" sz="2000" dirty="0">
                <a:solidFill>
                  <a:srgbClr val="0070C0"/>
                </a:solidFill>
              </a:rPr>
            </a:br>
            <a:br>
              <a:rPr lang="en-US" sz="2000" dirty="0">
                <a:solidFill>
                  <a:srgbClr val="0070C0"/>
                </a:solidFill>
              </a:rPr>
            </a:br>
            <a:r>
              <a:rPr lang="en-US" sz="2000" dirty="0">
                <a:solidFill>
                  <a:srgbClr val="0070C0"/>
                </a:solidFill>
              </a:rPr>
              <a:t>Please let us know as soon as possible if you have any difficulties to connect to cocktail!</a:t>
            </a:r>
            <a:br>
              <a:rPr lang="fr-FR" sz="2000" dirty="0">
                <a:solidFill>
                  <a:srgbClr val="002060"/>
                </a:solidFill>
              </a:rPr>
            </a:br>
            <a:br>
              <a:rPr lang="fr-FR" sz="2000" dirty="0">
                <a:solidFill>
                  <a:srgbClr val="002060"/>
                </a:solidFill>
              </a:rPr>
            </a:br>
            <a:br>
              <a:rPr lang="fr-FR" sz="2000" dirty="0">
                <a:solidFill>
                  <a:srgbClr val="002060"/>
                </a:solidFill>
              </a:rPr>
            </a:br>
            <a:br>
              <a:rPr lang="fr-FR" sz="2000" dirty="0">
                <a:solidFill>
                  <a:srgbClr val="002060"/>
                </a:solidFill>
              </a:rPr>
            </a:br>
            <a:endParaRPr lang="fr-FR" sz="2000" dirty="0">
              <a:solidFill>
                <a:srgbClr val="002060"/>
              </a:solidFill>
            </a:endParaRPr>
          </a:p>
        </p:txBody>
      </p:sp>
    </p:spTree>
    <p:extLst>
      <p:ext uri="{BB962C8B-B14F-4D97-AF65-F5344CB8AC3E}">
        <p14:creationId xmlns:p14="http://schemas.microsoft.com/office/powerpoint/2010/main" val="2291670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718283-5550-4B30-BB9F-7D7A18379F23}"/>
              </a:ext>
            </a:extLst>
          </p:cNvPr>
          <p:cNvSpPr>
            <a:spLocks noGrp="1"/>
          </p:cNvSpPr>
          <p:nvPr>
            <p:ph type="title"/>
          </p:nvPr>
        </p:nvSpPr>
        <p:spPr/>
        <p:txBody>
          <a:bodyPr>
            <a:normAutofit fontScale="90000"/>
          </a:bodyPr>
          <a:lstStyle/>
          <a:p>
            <a:r>
              <a:rPr lang="fr-FR" sz="2700" dirty="0">
                <a:solidFill>
                  <a:srgbClr val="002060"/>
                </a:solidFill>
              </a:rPr>
              <a:t>Pour des petits achats, vous pouvez « acheter » des petits consommables sur </a:t>
            </a:r>
            <a:r>
              <a:rPr lang="fr-FR" sz="2700" b="1" dirty="0">
                <a:solidFill>
                  <a:srgbClr val="002060"/>
                </a:solidFill>
              </a:rPr>
              <a:t>régie</a:t>
            </a:r>
            <a:r>
              <a:rPr lang="fr-FR" sz="2700" dirty="0">
                <a:solidFill>
                  <a:srgbClr val="002060"/>
                </a:solidFill>
              </a:rPr>
              <a:t>.</a:t>
            </a:r>
            <a:br>
              <a:rPr lang="fr-FR" sz="2700" dirty="0">
                <a:solidFill>
                  <a:srgbClr val="002060"/>
                </a:solidFill>
              </a:rPr>
            </a:br>
            <a:r>
              <a:rPr lang="fr-FR" sz="2700" dirty="0">
                <a:solidFill>
                  <a:srgbClr val="002060"/>
                </a:solidFill>
              </a:rPr>
              <a:t>Aucun achat ne peut être engagé sans accord préalable au risque de ne pas vous faire rembourser si la dépense s’avère non éligible</a:t>
            </a:r>
            <a:br>
              <a:rPr lang="fr-FR" dirty="0"/>
            </a:br>
            <a:br>
              <a:rPr lang="fr-FR" dirty="0"/>
            </a:br>
            <a:r>
              <a:rPr lang="fr-FR" sz="2700" u="sng" dirty="0">
                <a:hlinkClick r:id="rId2" tooltip="recherche:procedure_regie_2020.pdf (440.9 KB)"/>
              </a:rPr>
              <a:t>procedure_regie_2020.pdf</a:t>
            </a:r>
            <a:br>
              <a:rPr lang="fr-FR" u="sng" dirty="0"/>
            </a:br>
            <a:br>
              <a:rPr lang="fr-FR" u="sng" dirty="0"/>
            </a:br>
            <a:r>
              <a:rPr lang="en-US" sz="2700" dirty="0">
                <a:solidFill>
                  <a:srgbClr val="0070C0"/>
                </a:solidFill>
              </a:rPr>
              <a:t>Lastly, for small purchases, you can "buy" small consumables on the account. No purchase can be made without prior agreement, at the risk of not being reimbursed if the expense is not eligible.</a:t>
            </a:r>
            <a:br>
              <a:rPr lang="en-US" sz="2700" dirty="0">
                <a:solidFill>
                  <a:srgbClr val="0070C0"/>
                </a:solidFill>
              </a:rPr>
            </a:br>
            <a:br>
              <a:rPr lang="en-US" sz="2700" dirty="0">
                <a:solidFill>
                  <a:srgbClr val="0070C0"/>
                </a:solidFill>
              </a:rPr>
            </a:br>
            <a:endParaRPr lang="fr-FR" sz="2700" dirty="0">
              <a:solidFill>
                <a:srgbClr val="0070C0"/>
              </a:solidFill>
            </a:endParaRPr>
          </a:p>
        </p:txBody>
      </p:sp>
    </p:spTree>
    <p:extLst>
      <p:ext uri="{BB962C8B-B14F-4D97-AF65-F5344CB8AC3E}">
        <p14:creationId xmlns:p14="http://schemas.microsoft.com/office/powerpoint/2010/main" val="221313760"/>
      </p:ext>
    </p:extLst>
  </p:cSld>
  <p:clrMapOvr>
    <a:masterClrMapping/>
  </p:clrMapOvr>
</p:sld>
</file>

<file path=ppt/theme/theme1.xml><?xml version="1.0" encoding="utf-8"?>
<a:theme xmlns:a="http://schemas.openxmlformats.org/drawingml/2006/main" name="Rognage">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TM10001105[[fn=Cadrage]]</Template>
  <TotalTime>327</TotalTime>
  <Words>1104</Words>
  <Application>Microsoft Office PowerPoint</Application>
  <PresentationFormat>Grand écran</PresentationFormat>
  <Paragraphs>68</Paragraphs>
  <Slides>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Arial</vt:lpstr>
      <vt:lpstr>Franklin Gothic Book</vt:lpstr>
      <vt:lpstr>Lucida Grande</vt:lpstr>
      <vt:lpstr>Wingdings</vt:lpstr>
      <vt:lpstr>Rognage</vt:lpstr>
      <vt:lpstr>PROCEDURES LABORATOIRE GEMTEX</vt:lpstr>
      <vt:lpstr>Le SAG</vt:lpstr>
      <vt:lpstr>Vous souhaitez passer une commande ? </vt:lpstr>
      <vt:lpstr>Vous avez besoin de vous déplacer? </vt:lpstr>
      <vt:lpstr>Formulaire de demande d’OM disponible sur le portail de l’ENSAIT : Onglet Recherche &gt; SAG  OM request form available on the ENSAIT portal - Research tab &gt; SAG   </vt:lpstr>
      <vt:lpstr>Concernant les demandes d’OM, merci de transmettre vos demandes 8j avant la date de mission en France et 15j avant pour les missions à l’étranger. Ce délai doit être respecté afin que la demande soit traitée dans les temps. Le service financier peut effectuer le paiement d’une demande d’avance, au plus tard 3 semaines avant le départ en mission,  A votre retour, vous devez saisir votre état de frais dans le logiciel cocktail (cocktail restreint) et le déposer avec les pièces justificatives au SAG.  Vous avez reçu par mail les tutos pour vous aider à faire vos états de frais :  uPortal: Finances (ensait.fr)  Merci de nous alerter au plus vite si vous rencontrez des difficultés pour vous connecter à cocktail!  Concerning the requests of OM, please send your requests 8 days before the date of the mission in France and 15 days before for the missions abroad.  This deadline must be respected in order for the request to be processed in time. The financial department can make the payment of an advance request, at the latest 3 weeks before the departure on mission  Upon your return, you must enter your expense report in the cocktail software and send it with the supporting documents to SAG. You have received by mail the tutorials to help you to make your expense claim.   Please let us know as soon as possible if you have any difficulties to connect to cocktail!    </vt:lpstr>
      <vt:lpstr>Pour des petits achats, vous pouvez « acheter » des petits consommables sur régie. Aucun achat ne peut être engagé sans accord préalable au risque de ne pas vous faire rembourser si la dépense s’avère non éligible  procedure_regie_2020.pdf  Lastly, for small purchases, you can "buy" small consumables on the account. No purchase can be made without prior agreement, at the risk of not being reimbursed if the expense is not eligible.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RAPPEL PROCEDURES LABORATOIRE GEMTEX</dc:title>
  <dc:creator>Dorothée Mercier</dc:creator>
  <cp:lastModifiedBy>Dorothée Mercier</cp:lastModifiedBy>
  <cp:revision>29</cp:revision>
  <cp:lastPrinted>2024-10-08T07:58:44Z</cp:lastPrinted>
  <dcterms:created xsi:type="dcterms:W3CDTF">2022-01-05T13:42:01Z</dcterms:created>
  <dcterms:modified xsi:type="dcterms:W3CDTF">2026-01-08T15:47:01Z</dcterms:modified>
</cp:coreProperties>
</file>